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3" r:id="rId2"/>
    <p:sldMasterId id="2147483685" r:id="rId3"/>
  </p:sldMasterIdLst>
  <p:notesMasterIdLst>
    <p:notesMasterId r:id="rId37"/>
  </p:notesMasterIdLst>
  <p:sldIdLst>
    <p:sldId id="258" r:id="rId4"/>
    <p:sldId id="301" r:id="rId5"/>
    <p:sldId id="308" r:id="rId6"/>
    <p:sldId id="303" r:id="rId7"/>
    <p:sldId id="312" r:id="rId8"/>
    <p:sldId id="305" r:id="rId9"/>
    <p:sldId id="317" r:id="rId10"/>
    <p:sldId id="318" r:id="rId11"/>
    <p:sldId id="327" r:id="rId12"/>
    <p:sldId id="328" r:id="rId13"/>
    <p:sldId id="341" r:id="rId14"/>
    <p:sldId id="342" r:id="rId15"/>
    <p:sldId id="319" r:id="rId16"/>
    <p:sldId id="271" r:id="rId17"/>
    <p:sldId id="316" r:id="rId18"/>
    <p:sldId id="323" r:id="rId19"/>
    <p:sldId id="309" r:id="rId20"/>
    <p:sldId id="310" r:id="rId21"/>
    <p:sldId id="332" r:id="rId22"/>
    <p:sldId id="335" r:id="rId23"/>
    <p:sldId id="338" r:id="rId24"/>
    <p:sldId id="336" r:id="rId25"/>
    <p:sldId id="337" r:id="rId26"/>
    <p:sldId id="339" r:id="rId27"/>
    <p:sldId id="292" r:id="rId28"/>
    <p:sldId id="325" r:id="rId29"/>
    <p:sldId id="293" r:id="rId30"/>
    <p:sldId id="295" r:id="rId31"/>
    <p:sldId id="297" r:id="rId32"/>
    <p:sldId id="344" r:id="rId33"/>
    <p:sldId id="343" r:id="rId34"/>
    <p:sldId id="340" r:id="rId35"/>
    <p:sldId id="334" r:id="rId3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rick" initials="" lastIdx="5" clrIdx="0"/>
  <p:cmAuthor id="1" name="Shinsuke Ito" initials="SI"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D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08" autoAdjust="0"/>
    <p:restoredTop sz="95640" autoAdjust="0"/>
  </p:normalViewPr>
  <p:slideViewPr>
    <p:cSldViewPr snapToGrid="0">
      <p:cViewPr varScale="1">
        <p:scale>
          <a:sx n="86" d="100"/>
          <a:sy n="86" d="100"/>
        </p:scale>
        <p:origin x="432"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______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計算過程!$R$11</c:f>
              <c:strCache>
                <c:ptCount val="1"/>
                <c:pt idx="0">
                  <c:v>Original microdata</c:v>
                </c:pt>
              </c:strCache>
            </c:strRef>
          </c:tx>
          <c:spPr>
            <a:solidFill>
              <a:schemeClr val="accent1"/>
            </a:solidFill>
            <a:ln>
              <a:noFill/>
            </a:ln>
            <a:effectLst/>
          </c:spPr>
          <c:invertIfNegative val="0"/>
          <c:cat>
            <c:strRef>
              <c:f>計算過程!$Q$12:$Q$20</c:f>
              <c:strCache>
                <c:ptCount val="9"/>
                <c:pt idx="0">
                  <c:v>500</c:v>
                </c:pt>
                <c:pt idx="1">
                  <c:v>1,000</c:v>
                </c:pt>
                <c:pt idx="2">
                  <c:v>1,500</c:v>
                </c:pt>
                <c:pt idx="3">
                  <c:v>2,000</c:v>
                </c:pt>
                <c:pt idx="4">
                  <c:v>2,500</c:v>
                </c:pt>
                <c:pt idx="5">
                  <c:v>3,000</c:v>
                </c:pt>
                <c:pt idx="6">
                  <c:v>3,500</c:v>
                </c:pt>
                <c:pt idx="7">
                  <c:v>4,000</c:v>
                </c:pt>
                <c:pt idx="8">
                  <c:v>4,000-</c:v>
                </c:pt>
              </c:strCache>
            </c:strRef>
          </c:cat>
          <c:val>
            <c:numRef>
              <c:f>計算過程!$R$12:$R$20</c:f>
              <c:numCache>
                <c:formatCode>General</c:formatCode>
                <c:ptCount val="9"/>
                <c:pt idx="0">
                  <c:v>13</c:v>
                </c:pt>
                <c:pt idx="1">
                  <c:v>5</c:v>
                </c:pt>
                <c:pt idx="2">
                  <c:v>5</c:v>
                </c:pt>
                <c:pt idx="3">
                  <c:v>2</c:v>
                </c:pt>
                <c:pt idx="4">
                  <c:v>0</c:v>
                </c:pt>
                <c:pt idx="5">
                  <c:v>0</c:v>
                </c:pt>
                <c:pt idx="6">
                  <c:v>1</c:v>
                </c:pt>
                <c:pt idx="7">
                  <c:v>1</c:v>
                </c:pt>
                <c:pt idx="8">
                  <c:v>0</c:v>
                </c:pt>
              </c:numCache>
            </c:numRef>
          </c:val>
        </c:ser>
        <c:ser>
          <c:idx val="1"/>
          <c:order val="1"/>
          <c:tx>
            <c:strRef>
              <c:f>計算過程!$S$11</c:f>
              <c:strCache>
                <c:ptCount val="1"/>
                <c:pt idx="0">
                  <c:v>Close data</c:v>
                </c:pt>
              </c:strCache>
            </c:strRef>
          </c:tx>
          <c:spPr>
            <a:solidFill>
              <a:schemeClr val="accent6">
                <a:lumMod val="75000"/>
              </a:schemeClr>
            </a:solidFill>
            <a:ln>
              <a:noFill/>
            </a:ln>
            <a:effectLst/>
          </c:spPr>
          <c:invertIfNegative val="0"/>
          <c:cat>
            <c:strRef>
              <c:f>計算過程!$Q$12:$Q$20</c:f>
              <c:strCache>
                <c:ptCount val="9"/>
                <c:pt idx="0">
                  <c:v>500</c:v>
                </c:pt>
                <c:pt idx="1">
                  <c:v>1,000</c:v>
                </c:pt>
                <c:pt idx="2">
                  <c:v>1,500</c:v>
                </c:pt>
                <c:pt idx="3">
                  <c:v>2,000</c:v>
                </c:pt>
                <c:pt idx="4">
                  <c:v>2,500</c:v>
                </c:pt>
                <c:pt idx="5">
                  <c:v>3,000</c:v>
                </c:pt>
                <c:pt idx="6">
                  <c:v>3,500</c:v>
                </c:pt>
                <c:pt idx="7">
                  <c:v>4,000</c:v>
                </c:pt>
                <c:pt idx="8">
                  <c:v>4,000-</c:v>
                </c:pt>
              </c:strCache>
            </c:strRef>
          </c:cat>
          <c:val>
            <c:numRef>
              <c:f>計算過程!$S$12:$S$20</c:f>
              <c:numCache>
                <c:formatCode>General</c:formatCode>
                <c:ptCount val="9"/>
                <c:pt idx="0">
                  <c:v>14</c:v>
                </c:pt>
                <c:pt idx="1">
                  <c:v>5</c:v>
                </c:pt>
                <c:pt idx="2">
                  <c:v>3</c:v>
                </c:pt>
                <c:pt idx="3">
                  <c:v>3</c:v>
                </c:pt>
                <c:pt idx="4">
                  <c:v>0</c:v>
                </c:pt>
                <c:pt idx="5">
                  <c:v>0</c:v>
                </c:pt>
                <c:pt idx="6">
                  <c:v>1</c:v>
                </c:pt>
                <c:pt idx="7">
                  <c:v>1</c:v>
                </c:pt>
                <c:pt idx="8">
                  <c:v>0</c:v>
                </c:pt>
              </c:numCache>
            </c:numRef>
          </c:val>
        </c:ser>
        <c:ser>
          <c:idx val="2"/>
          <c:order val="2"/>
          <c:tx>
            <c:strRef>
              <c:f>計算過程!$T$11</c:f>
              <c:strCache>
                <c:ptCount val="1"/>
                <c:pt idx="0">
                  <c:v>Not close data</c:v>
                </c:pt>
              </c:strCache>
            </c:strRef>
          </c:tx>
          <c:spPr>
            <a:solidFill>
              <a:schemeClr val="bg1">
                <a:lumMod val="65000"/>
              </a:schemeClr>
            </a:solidFill>
            <a:ln>
              <a:noFill/>
            </a:ln>
            <a:effectLst/>
          </c:spPr>
          <c:invertIfNegative val="0"/>
          <c:cat>
            <c:strRef>
              <c:f>計算過程!$Q$12:$Q$20</c:f>
              <c:strCache>
                <c:ptCount val="9"/>
                <c:pt idx="0">
                  <c:v>500</c:v>
                </c:pt>
                <c:pt idx="1">
                  <c:v>1,000</c:v>
                </c:pt>
                <c:pt idx="2">
                  <c:v>1,500</c:v>
                </c:pt>
                <c:pt idx="3">
                  <c:v>2,000</c:v>
                </c:pt>
                <c:pt idx="4">
                  <c:v>2,500</c:v>
                </c:pt>
                <c:pt idx="5">
                  <c:v>3,000</c:v>
                </c:pt>
                <c:pt idx="6">
                  <c:v>3,500</c:v>
                </c:pt>
                <c:pt idx="7">
                  <c:v>4,000</c:v>
                </c:pt>
                <c:pt idx="8">
                  <c:v>4,000-</c:v>
                </c:pt>
              </c:strCache>
            </c:strRef>
          </c:cat>
          <c:val>
            <c:numRef>
              <c:f>計算過程!$T$12:$T$20</c:f>
              <c:numCache>
                <c:formatCode>General</c:formatCode>
                <c:ptCount val="9"/>
                <c:pt idx="0">
                  <c:v>7</c:v>
                </c:pt>
                <c:pt idx="1">
                  <c:v>15</c:v>
                </c:pt>
                <c:pt idx="2">
                  <c:v>3</c:v>
                </c:pt>
                <c:pt idx="3">
                  <c:v>1</c:v>
                </c:pt>
                <c:pt idx="4">
                  <c:v>0</c:v>
                </c:pt>
                <c:pt idx="5">
                  <c:v>0</c:v>
                </c:pt>
                <c:pt idx="6">
                  <c:v>0</c:v>
                </c:pt>
                <c:pt idx="7">
                  <c:v>0</c:v>
                </c:pt>
                <c:pt idx="8">
                  <c:v>1</c:v>
                </c:pt>
              </c:numCache>
            </c:numRef>
          </c:val>
        </c:ser>
        <c:dLbls>
          <c:showLegendKey val="0"/>
          <c:showVal val="0"/>
          <c:showCatName val="0"/>
          <c:showSerName val="0"/>
          <c:showPercent val="0"/>
          <c:showBubbleSize val="0"/>
        </c:dLbls>
        <c:gapWidth val="219"/>
        <c:overlap val="-27"/>
        <c:axId val="-832831920"/>
        <c:axId val="-832844976"/>
      </c:barChart>
      <c:catAx>
        <c:axId val="-83283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832844976"/>
        <c:crosses val="autoZero"/>
        <c:auto val="1"/>
        <c:lblAlgn val="ctr"/>
        <c:lblOffset val="100"/>
        <c:noMultiLvlLbl val="0"/>
      </c:catAx>
      <c:valAx>
        <c:axId val="-832844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832831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8663363241990197E-2"/>
          <c:y val="6.6125031979305832E-2"/>
          <c:w val="0.904255883036029"/>
          <c:h val="0.87122430995764499"/>
        </c:manualLayout>
      </c:layout>
      <c:scatterChart>
        <c:scatterStyle val="lineMarker"/>
        <c:varyColors val="0"/>
        <c:ser>
          <c:idx val="1"/>
          <c:order val="0"/>
          <c:tx>
            <c:strRef>
              <c:f>'英語(尖度歪度テスト）計算過程 (0.6425)'!$J$116:$K$116</c:f>
              <c:strCache>
                <c:ptCount val="1"/>
                <c:pt idx="0">
                  <c:v>Original mircodata</c:v>
                </c:pt>
              </c:strCache>
            </c:strRef>
          </c:tx>
          <c:spPr>
            <a:ln w="25400" cap="rnd">
              <a:noFill/>
              <a:round/>
            </a:ln>
            <a:effectLst/>
          </c:spPr>
          <c:marker>
            <c:symbol val="triangle"/>
            <c:size val="9"/>
            <c:spPr>
              <a:solidFill>
                <a:schemeClr val="accent2"/>
              </a:solidFill>
              <a:ln w="9525">
                <a:solidFill>
                  <a:schemeClr val="accent2"/>
                </a:solidFill>
              </a:ln>
              <a:effectLst/>
            </c:spPr>
          </c:marker>
          <c:dLbls>
            <c:dLbl>
              <c:idx val="1"/>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ja-JP" sz="1400" b="1"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'英語(尖度歪度テスト）計算過程 (0.6425)'!$J$118:$J$137</c:f>
              <c:numCache>
                <c:formatCode>#,##0.0;[Red]\-#,##0.0</c:formatCode>
                <c:ptCount val="20"/>
                <c:pt idx="0">
                  <c:v>125503.52</c:v>
                </c:pt>
                <c:pt idx="1">
                  <c:v>255675.88</c:v>
                </c:pt>
                <c:pt idx="2">
                  <c:v>175320.42</c:v>
                </c:pt>
                <c:pt idx="3">
                  <c:v>181085.6</c:v>
                </c:pt>
                <c:pt idx="4">
                  <c:v>124470.99</c:v>
                </c:pt>
                <c:pt idx="5">
                  <c:v>145717.72</c:v>
                </c:pt>
                <c:pt idx="6">
                  <c:v>319114.26</c:v>
                </c:pt>
                <c:pt idx="7">
                  <c:v>253685.2</c:v>
                </c:pt>
                <c:pt idx="8">
                  <c:v>236447.6</c:v>
                </c:pt>
                <c:pt idx="9">
                  <c:v>137315.29</c:v>
                </c:pt>
                <c:pt idx="10">
                  <c:v>253393.68</c:v>
                </c:pt>
                <c:pt idx="11">
                  <c:v>232141.8</c:v>
                </c:pt>
                <c:pt idx="12">
                  <c:v>214540.38</c:v>
                </c:pt>
                <c:pt idx="13">
                  <c:v>234151.44</c:v>
                </c:pt>
                <c:pt idx="14">
                  <c:v>278431.02</c:v>
                </c:pt>
                <c:pt idx="15">
                  <c:v>197180.79</c:v>
                </c:pt>
                <c:pt idx="16">
                  <c:v>118895.11</c:v>
                </c:pt>
                <c:pt idx="17">
                  <c:v>130482.81</c:v>
                </c:pt>
                <c:pt idx="18">
                  <c:v>147969.12</c:v>
                </c:pt>
                <c:pt idx="19">
                  <c:v>150973.67000000001</c:v>
                </c:pt>
              </c:numCache>
            </c:numRef>
          </c:xVal>
          <c:yVal>
            <c:numRef>
              <c:f>'英語(尖度歪度テスト）計算過程 (0.6425)'!$K$118:$K$137</c:f>
              <c:numCache>
                <c:formatCode>#,##0.0;[Red]\-#,##0.0</c:formatCode>
                <c:ptCount val="20"/>
                <c:pt idx="0">
                  <c:v>29496.07</c:v>
                </c:pt>
                <c:pt idx="1">
                  <c:v>25806.18</c:v>
                </c:pt>
                <c:pt idx="2">
                  <c:v>38278.15</c:v>
                </c:pt>
                <c:pt idx="3">
                  <c:v>74122.05</c:v>
                </c:pt>
                <c:pt idx="4">
                  <c:v>33256.83</c:v>
                </c:pt>
                <c:pt idx="5">
                  <c:v>46992.78</c:v>
                </c:pt>
                <c:pt idx="6">
                  <c:v>113177.05</c:v>
                </c:pt>
                <c:pt idx="7">
                  <c:v>67253.62</c:v>
                </c:pt>
                <c:pt idx="8">
                  <c:v>61129.75</c:v>
                </c:pt>
                <c:pt idx="9">
                  <c:v>27050.12</c:v>
                </c:pt>
                <c:pt idx="10">
                  <c:v>47205.599999999999</c:v>
                </c:pt>
                <c:pt idx="11">
                  <c:v>52259.56</c:v>
                </c:pt>
                <c:pt idx="12">
                  <c:v>54920.91</c:v>
                </c:pt>
                <c:pt idx="13">
                  <c:v>74993.039999999994</c:v>
                </c:pt>
                <c:pt idx="14">
                  <c:v>78916.100000000006</c:v>
                </c:pt>
                <c:pt idx="15">
                  <c:v>72909.58</c:v>
                </c:pt>
                <c:pt idx="16">
                  <c:v>48821.55</c:v>
                </c:pt>
                <c:pt idx="17">
                  <c:v>47798.46</c:v>
                </c:pt>
                <c:pt idx="18">
                  <c:v>50277.920000000013</c:v>
                </c:pt>
                <c:pt idx="19">
                  <c:v>48290.96</c:v>
                </c:pt>
              </c:numCache>
            </c:numRef>
          </c:yVal>
          <c:smooth val="0"/>
        </c:ser>
        <c:ser>
          <c:idx val="3"/>
          <c:order val="1"/>
          <c:tx>
            <c:strRef>
              <c:f>'英語(尖度歪度テスト）計算過程 (0.6425)'!$G$116:$H$116</c:f>
              <c:strCache>
                <c:ptCount val="1"/>
                <c:pt idx="0">
                  <c:v>Column number 2</c:v>
                </c:pt>
              </c:strCache>
            </c:strRef>
          </c:tx>
          <c:spPr>
            <a:ln w="25400" cap="rnd">
              <a:noFill/>
              <a:round/>
            </a:ln>
            <a:effectLst/>
          </c:spPr>
          <c:marker>
            <c:symbol val="star"/>
            <c:size val="8"/>
            <c:spPr>
              <a:noFill/>
              <a:ln w="9525">
                <a:solidFill>
                  <a:schemeClr val="accent4"/>
                </a:solidFill>
              </a:ln>
              <a:effectLst/>
            </c:spPr>
          </c:marker>
          <c:dLbls>
            <c:dLbl>
              <c:idx val="7"/>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ja-JP" sz="1400" b="1"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'英語(尖度歪度テスト）計算過程 (0.6425)'!$G$118:$G$137</c:f>
              <c:numCache>
                <c:formatCode>#,##0.0;[Red]\-#,##0.0</c:formatCode>
                <c:ptCount val="20"/>
                <c:pt idx="0">
                  <c:v>110487.8276528877</c:v>
                </c:pt>
                <c:pt idx="1">
                  <c:v>232691.813045836</c:v>
                </c:pt>
                <c:pt idx="2">
                  <c:v>213320.1793012766</c:v>
                </c:pt>
                <c:pt idx="3">
                  <c:v>183430.35704904841</c:v>
                </c:pt>
                <c:pt idx="4">
                  <c:v>134867.58411115999</c:v>
                </c:pt>
                <c:pt idx="5">
                  <c:v>132976.3688397916</c:v>
                </c:pt>
                <c:pt idx="6">
                  <c:v>242622.53664458499</c:v>
                </c:pt>
                <c:pt idx="7">
                  <c:v>320055.89145498339</c:v>
                </c:pt>
                <c:pt idx="8">
                  <c:v>246568.6319004315</c:v>
                </c:pt>
                <c:pt idx="9">
                  <c:v>144192.58195096601</c:v>
                </c:pt>
                <c:pt idx="10">
                  <c:v>267708.7850214956</c:v>
                </c:pt>
                <c:pt idx="11">
                  <c:v>212050.66830447299</c:v>
                </c:pt>
                <c:pt idx="12">
                  <c:v>213439.1147230654</c:v>
                </c:pt>
                <c:pt idx="13">
                  <c:v>205594.9575713611</c:v>
                </c:pt>
                <c:pt idx="14">
                  <c:v>282652.70500733092</c:v>
                </c:pt>
                <c:pt idx="15">
                  <c:v>221515.58742130801</c:v>
                </c:pt>
                <c:pt idx="16">
                  <c:v>127964.2927062636</c:v>
                </c:pt>
                <c:pt idx="17">
                  <c:v>159327.95993991461</c:v>
                </c:pt>
                <c:pt idx="18">
                  <c:v>133795.50842452311</c:v>
                </c:pt>
                <c:pt idx="19">
                  <c:v>127232.9489292987</c:v>
                </c:pt>
              </c:numCache>
            </c:numRef>
          </c:xVal>
          <c:yVal>
            <c:numRef>
              <c:f>'英語(尖度歪度テスト）計算過程 (0.6425)'!$H$118:$H$137</c:f>
              <c:numCache>
                <c:formatCode>#,##0.0;[Red]\-#,##0.0</c:formatCode>
                <c:ptCount val="20"/>
                <c:pt idx="0">
                  <c:v>25143.042383230801</c:v>
                </c:pt>
                <c:pt idx="1">
                  <c:v>37905.499931797101</c:v>
                </c:pt>
                <c:pt idx="2">
                  <c:v>30531.857684972099</c:v>
                </c:pt>
                <c:pt idx="3">
                  <c:v>75469.054562796373</c:v>
                </c:pt>
                <c:pt idx="4">
                  <c:v>39568.863315629598</c:v>
                </c:pt>
                <c:pt idx="5">
                  <c:v>39333.742121574032</c:v>
                </c:pt>
                <c:pt idx="6">
                  <c:v>68472.181505507193</c:v>
                </c:pt>
                <c:pt idx="7">
                  <c:v>113008.54435136561</c:v>
                </c:pt>
                <c:pt idx="8">
                  <c:v>60079.694143127177</c:v>
                </c:pt>
                <c:pt idx="9">
                  <c:v>32572.91273883931</c:v>
                </c:pt>
                <c:pt idx="10">
                  <c:v>60344.767340690742</c:v>
                </c:pt>
                <c:pt idx="11">
                  <c:v>37656.348742826121</c:v>
                </c:pt>
                <c:pt idx="12">
                  <c:v>50862.161177643589</c:v>
                </c:pt>
                <c:pt idx="13">
                  <c:v>73919.121745046024</c:v>
                </c:pt>
                <c:pt idx="14">
                  <c:v>79126.888088074076</c:v>
                </c:pt>
                <c:pt idx="15">
                  <c:v>73772.71016687993</c:v>
                </c:pt>
                <c:pt idx="16">
                  <c:v>50240.652469093016</c:v>
                </c:pt>
                <c:pt idx="17">
                  <c:v>48533.5070335903</c:v>
                </c:pt>
                <c:pt idx="18">
                  <c:v>47660.562684996301</c:v>
                </c:pt>
                <c:pt idx="19">
                  <c:v>48754.167812320382</c:v>
                </c:pt>
              </c:numCache>
            </c:numRef>
          </c:yVal>
          <c:smooth val="0"/>
        </c:ser>
        <c:ser>
          <c:idx val="0"/>
          <c:order val="2"/>
          <c:tx>
            <c:strRef>
              <c:f>'英語(尖度歪度テスト）計算過程 (0.6425)'!$M$116:$N$116</c:f>
              <c:strCache>
                <c:ptCount val="1"/>
                <c:pt idx="0">
                  <c:v>Column number 3</c:v>
                </c:pt>
              </c:strCache>
            </c:strRef>
          </c:tx>
          <c:spPr>
            <a:ln w="19050" cap="rnd">
              <a:noFill/>
              <a:round/>
            </a:ln>
            <a:effectLst/>
          </c:spPr>
          <c:marker>
            <c:symbol val="square"/>
            <c:size val="9"/>
            <c:spPr>
              <a:solidFill>
                <a:schemeClr val="accent1"/>
              </a:solidFill>
              <a:ln w="9525">
                <a:solidFill>
                  <a:schemeClr val="accent1"/>
                </a:solidFill>
              </a:ln>
              <a:effectLst/>
            </c:spPr>
          </c:marker>
          <c:dLbls>
            <c:dLbl>
              <c:idx val="3"/>
              <c:layout>
                <c:manualLayout>
                  <c:x val="-9.5806671670541119E-2"/>
                  <c:y val="0"/>
                </c:manualLayout>
              </c:layout>
              <c:showLegendKey val="0"/>
              <c:showVal val="1"/>
              <c:showCatName val="0"/>
              <c:showSerName val="0"/>
              <c:showPercent val="0"/>
              <c:showBubbleSize val="0"/>
              <c:extLst>
                <c:ext xmlns:c15="http://schemas.microsoft.com/office/drawing/2012/chart" uri="{CE6537A1-D6FC-4f65-9D91-7224C49458BB}"/>
              </c:extLst>
            </c:dLbl>
            <c:dLbl>
              <c:idx val="16"/>
              <c:layout>
                <c:manualLayout>
                  <c:x val="-8.4290081821876903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ja-JP" sz="1400" b="1"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'英語(尖度歪度テスト）計算過程 (0.6425)'!$M$118:$M$137</c:f>
              <c:numCache>
                <c:formatCode>#,##0.0;[Red]\-#,##0.0</c:formatCode>
                <c:ptCount val="20"/>
                <c:pt idx="0">
                  <c:v>107684.0084751504</c:v>
                </c:pt>
                <c:pt idx="1">
                  <c:v>281880.81506866141</c:v>
                </c:pt>
                <c:pt idx="2">
                  <c:v>254267.33973108829</c:v>
                </c:pt>
                <c:pt idx="3">
                  <c:v>294589.92584203149</c:v>
                </c:pt>
                <c:pt idx="4">
                  <c:v>193191.56449504441</c:v>
                </c:pt>
                <c:pt idx="5">
                  <c:v>189242.73460189911</c:v>
                </c:pt>
                <c:pt idx="6">
                  <c:v>151183.64100346219</c:v>
                </c:pt>
                <c:pt idx="7">
                  <c:v>271338.10807019181</c:v>
                </c:pt>
                <c:pt idx="8">
                  <c:v>157306.8546188577</c:v>
                </c:pt>
                <c:pt idx="9">
                  <c:v>167431.04896521629</c:v>
                </c:pt>
                <c:pt idx="10">
                  <c:v>270301.79628566251</c:v>
                </c:pt>
                <c:pt idx="11">
                  <c:v>223946.80869055851</c:v>
                </c:pt>
                <c:pt idx="12">
                  <c:v>225103.17941070959</c:v>
                </c:pt>
                <c:pt idx="13">
                  <c:v>165972.26027117559</c:v>
                </c:pt>
                <c:pt idx="14">
                  <c:v>249749.1283028406</c:v>
                </c:pt>
                <c:pt idx="15">
                  <c:v>183281.10396698021</c:v>
                </c:pt>
                <c:pt idx="16">
                  <c:v>115639.3484057129</c:v>
                </c:pt>
                <c:pt idx="17">
                  <c:v>170231.07858273521</c:v>
                </c:pt>
                <c:pt idx="18">
                  <c:v>125789.18683894561</c:v>
                </c:pt>
                <c:pt idx="19">
                  <c:v>114366.36837307589</c:v>
                </c:pt>
              </c:numCache>
            </c:numRef>
          </c:xVal>
          <c:yVal>
            <c:numRef>
              <c:f>'英語(尖度歪度テスト）計算過程 (0.6425)'!$N$118:$N$137</c:f>
              <c:numCache>
                <c:formatCode>#,##0.0;[Red]\-#,##0.0</c:formatCode>
                <c:ptCount val="20"/>
                <c:pt idx="0">
                  <c:v>23459.905108254781</c:v>
                </c:pt>
                <c:pt idx="1">
                  <c:v>56520.441741440671</c:v>
                </c:pt>
                <c:pt idx="2">
                  <c:v>37419.373730558204</c:v>
                </c:pt>
                <c:pt idx="3">
                  <c:v>112843.9270041753</c:v>
                </c:pt>
                <c:pt idx="4">
                  <c:v>54363.272557060911</c:v>
                </c:pt>
                <c:pt idx="5">
                  <c:v>53980.265090385023</c:v>
                </c:pt>
                <c:pt idx="6">
                  <c:v>55303.211630304402</c:v>
                </c:pt>
                <c:pt idx="7">
                  <c:v>79991.355433876641</c:v>
                </c:pt>
                <c:pt idx="8">
                  <c:v>50650.947241557456</c:v>
                </c:pt>
                <c:pt idx="9">
                  <c:v>36116.323651200197</c:v>
                </c:pt>
                <c:pt idx="10">
                  <c:v>78246.401437883294</c:v>
                </c:pt>
                <c:pt idx="11">
                  <c:v>43827.927983786198</c:v>
                </c:pt>
                <c:pt idx="12">
                  <c:v>63861.228355383377</c:v>
                </c:pt>
                <c:pt idx="13">
                  <c:v>49350.558712132981</c:v>
                </c:pt>
                <c:pt idx="14">
                  <c:v>73474.116071010052</c:v>
                </c:pt>
                <c:pt idx="15">
                  <c:v>48672.3470046086</c:v>
                </c:pt>
                <c:pt idx="16">
                  <c:v>71059.540693211238</c:v>
                </c:pt>
                <c:pt idx="17">
                  <c:v>38723.47674746914</c:v>
                </c:pt>
                <c:pt idx="18">
                  <c:v>22188.515114925351</c:v>
                </c:pt>
                <c:pt idx="19">
                  <c:v>42903.144690775778</c:v>
                </c:pt>
              </c:numCache>
            </c:numRef>
          </c:yVal>
          <c:smooth val="0"/>
        </c:ser>
        <c:ser>
          <c:idx val="2"/>
          <c:order val="3"/>
          <c:tx>
            <c:strRef>
              <c:f>'英語(尖度歪度テスト）計算過程 (0.6425)'!$P$116:$Q$116</c:f>
              <c:strCache>
                <c:ptCount val="1"/>
                <c:pt idx="0">
                  <c:v>Column number 4</c:v>
                </c:pt>
              </c:strCache>
            </c:strRef>
          </c:tx>
          <c:spPr>
            <a:ln w="25400" cap="rnd">
              <a:noFill/>
              <a:round/>
            </a:ln>
            <a:effectLst/>
          </c:spPr>
          <c:marker>
            <c:symbol val="circle"/>
            <c:size val="7"/>
            <c:spPr>
              <a:solidFill>
                <a:schemeClr val="accent3"/>
              </a:solidFill>
              <a:ln w="9525">
                <a:solidFill>
                  <a:schemeClr val="accent3"/>
                </a:solidFill>
              </a:ln>
              <a:effectLst/>
            </c:spPr>
          </c:marker>
          <c:dLbls>
            <c:dLbl>
              <c:idx val="3"/>
              <c:showLegendKey val="0"/>
              <c:showVal val="1"/>
              <c:showCatName val="0"/>
              <c:showSerName val="0"/>
              <c:showPercent val="0"/>
              <c:showBubbleSize val="0"/>
              <c:extLst>
                <c:ext xmlns:c15="http://schemas.microsoft.com/office/drawing/2012/chart" uri="{CE6537A1-D6FC-4f65-9D91-7224C49458BB}"/>
              </c:extLst>
            </c:dLbl>
            <c:dLbl>
              <c:idx val="7"/>
              <c:showLegendKey val="0"/>
              <c:showVal val="1"/>
              <c:showCatName val="0"/>
              <c:showSerName val="0"/>
              <c:showPercent val="0"/>
              <c:showBubbleSize val="0"/>
              <c:extLst>
                <c:ext xmlns:c15="http://schemas.microsoft.com/office/drawing/2012/chart" uri="{CE6537A1-D6FC-4f65-9D91-7224C49458BB}"/>
              </c:extLst>
            </c:dLbl>
            <c:dLbl>
              <c:idx val="10"/>
              <c:showLegendKey val="0"/>
              <c:showVal val="1"/>
              <c:showCatName val="0"/>
              <c:showSerName val="0"/>
              <c:showPercent val="0"/>
              <c:showBubbleSize val="0"/>
              <c:extLst>
                <c:ext xmlns:c15="http://schemas.microsoft.com/office/drawing/2012/chart" uri="{CE6537A1-D6FC-4f65-9D91-7224C49458BB}"/>
              </c:extLst>
            </c:dLbl>
            <c:dLbl>
              <c:idx val="12"/>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ja-JP" sz="1400" b="1"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'英語(尖度歪度テスト）計算過程 (0.6425)'!$P$118:$P$137</c:f>
              <c:numCache>
                <c:formatCode>#,##0.0;[Red]\-#,##0.0</c:formatCode>
                <c:ptCount val="20"/>
                <c:pt idx="0">
                  <c:v>133549.91680931879</c:v>
                </c:pt>
                <c:pt idx="1">
                  <c:v>123716.5786984842</c:v>
                </c:pt>
                <c:pt idx="2">
                  <c:v>152784.77778944329</c:v>
                </c:pt>
                <c:pt idx="3">
                  <c:v>195764.7642550935</c:v>
                </c:pt>
                <c:pt idx="4">
                  <c:v>202865.80463896171</c:v>
                </c:pt>
                <c:pt idx="5">
                  <c:v>193003.4414650143</c:v>
                </c:pt>
                <c:pt idx="6">
                  <c:v>191620.12663444551</c:v>
                </c:pt>
                <c:pt idx="7">
                  <c:v>72773.709321952905</c:v>
                </c:pt>
                <c:pt idx="8">
                  <c:v>201114.55081457211</c:v>
                </c:pt>
                <c:pt idx="9">
                  <c:v>217530.66899034631</c:v>
                </c:pt>
                <c:pt idx="10">
                  <c:v>297608.72962840798</c:v>
                </c:pt>
                <c:pt idx="11">
                  <c:v>175993.56932511329</c:v>
                </c:pt>
                <c:pt idx="12">
                  <c:v>297652.9576623243</c:v>
                </c:pt>
                <c:pt idx="13">
                  <c:v>123197.0789398904</c:v>
                </c:pt>
                <c:pt idx="14">
                  <c:v>277501.63728709111</c:v>
                </c:pt>
                <c:pt idx="15">
                  <c:v>235221.07912250661</c:v>
                </c:pt>
                <c:pt idx="16">
                  <c:v>182363.19989646901</c:v>
                </c:pt>
                <c:pt idx="17">
                  <c:v>158939.41354380769</c:v>
                </c:pt>
                <c:pt idx="18">
                  <c:v>212194.23846395331</c:v>
                </c:pt>
                <c:pt idx="19">
                  <c:v>267100.05671280378</c:v>
                </c:pt>
              </c:numCache>
            </c:numRef>
          </c:xVal>
          <c:yVal>
            <c:numRef>
              <c:f>'英語(尖度歪度テスト）計算過程 (0.6425)'!$Q$118:$Q$137</c:f>
              <c:numCache>
                <c:formatCode>#,##0.0;[Red]\-#,##0.0</c:formatCode>
                <c:ptCount val="20"/>
                <c:pt idx="0">
                  <c:v>38559.909850480719</c:v>
                </c:pt>
                <c:pt idx="1">
                  <c:v>42930.148804624689</c:v>
                </c:pt>
                <c:pt idx="2">
                  <c:v>67263.810547217305</c:v>
                </c:pt>
                <c:pt idx="3">
                  <c:v>8286.1191739626811</c:v>
                </c:pt>
                <c:pt idx="4">
                  <c:v>75557.989620197055</c:v>
                </c:pt>
                <c:pt idx="5">
                  <c:v>70994.209862114163</c:v>
                </c:pt>
                <c:pt idx="6">
                  <c:v>52311.741695922014</c:v>
                </c:pt>
                <c:pt idx="7">
                  <c:v>13621.55032480867</c:v>
                </c:pt>
                <c:pt idx="8">
                  <c:v>74898.968538936868</c:v>
                </c:pt>
                <c:pt idx="9">
                  <c:v>60736.039761684173</c:v>
                </c:pt>
                <c:pt idx="10">
                  <c:v>77464.297891288268</c:v>
                </c:pt>
                <c:pt idx="11">
                  <c:v>71416.626162072629</c:v>
                </c:pt>
                <c:pt idx="12">
                  <c:v>86400.492171822785</c:v>
                </c:pt>
                <c:pt idx="13">
                  <c:v>31645.512059965851</c:v>
                </c:pt>
                <c:pt idx="14">
                  <c:v>69910.488910802233</c:v>
                </c:pt>
                <c:pt idx="15">
                  <c:v>58700.567339711823</c:v>
                </c:pt>
                <c:pt idx="16">
                  <c:v>49433.19508414092</c:v>
                </c:pt>
                <c:pt idx="17">
                  <c:v>45131.759261749001</c:v>
                </c:pt>
                <c:pt idx="18">
                  <c:v>37995.576428559107</c:v>
                </c:pt>
                <c:pt idx="19">
                  <c:v>59697.276509938478</c:v>
                </c:pt>
              </c:numCache>
            </c:numRef>
          </c:yVal>
          <c:smooth val="0"/>
        </c:ser>
        <c:dLbls>
          <c:showLegendKey val="0"/>
          <c:showVal val="0"/>
          <c:showCatName val="0"/>
          <c:showSerName val="0"/>
          <c:showPercent val="0"/>
          <c:showBubbleSize val="0"/>
        </c:dLbls>
        <c:axId val="-832838992"/>
        <c:axId val="-832838448"/>
      </c:scatterChart>
      <c:valAx>
        <c:axId val="-832838992"/>
        <c:scaling>
          <c:orientation val="minMax"/>
        </c:scaling>
        <c:delete val="0"/>
        <c:axPos val="b"/>
        <c:majorGridlines>
          <c:spPr>
            <a:ln w="9525" cap="flat" cmpd="sng" algn="ctr">
              <a:solidFill>
                <a:schemeClr val="tx1">
                  <a:lumMod val="15000"/>
                  <a:lumOff val="85000"/>
                </a:schemeClr>
              </a:solidFill>
              <a:round/>
            </a:ln>
            <a:effectLst/>
          </c:spPr>
        </c:majorGridlines>
        <c:numFmt formatCode="#,##0.0;[Red]\-#,##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200" b="1" i="0" u="none" strike="noStrike" kern="1200" baseline="0">
                <a:solidFill>
                  <a:schemeClr val="tx1">
                    <a:lumMod val="65000"/>
                    <a:lumOff val="35000"/>
                  </a:schemeClr>
                </a:solidFill>
                <a:latin typeface="+mn-lt"/>
                <a:ea typeface="+mn-ea"/>
                <a:cs typeface="+mn-cs"/>
              </a:defRPr>
            </a:pPr>
            <a:endParaRPr lang="ja-JP"/>
          </a:p>
        </c:txPr>
        <c:crossAx val="-832838448"/>
        <c:crosses val="autoZero"/>
        <c:crossBetween val="midCat"/>
      </c:valAx>
      <c:valAx>
        <c:axId val="-832838448"/>
        <c:scaling>
          <c:orientation val="minMax"/>
        </c:scaling>
        <c:delete val="0"/>
        <c:axPos val="l"/>
        <c:majorGridlines>
          <c:spPr>
            <a:ln w="9525" cap="flat" cmpd="sng" algn="ctr">
              <a:solidFill>
                <a:schemeClr val="tx1">
                  <a:lumMod val="15000"/>
                  <a:lumOff val="85000"/>
                </a:schemeClr>
              </a:solidFill>
              <a:round/>
            </a:ln>
            <a:effectLst/>
          </c:spPr>
        </c:majorGridlines>
        <c:numFmt formatCode="#,##0.0;[Red]\-#,##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lang="ja-JP" sz="1200" b="1" i="0" u="none" strike="noStrike" kern="1200" baseline="0">
                <a:solidFill>
                  <a:schemeClr val="tx1">
                    <a:lumMod val="65000"/>
                    <a:lumOff val="35000"/>
                  </a:schemeClr>
                </a:solidFill>
                <a:latin typeface="+mn-lt"/>
                <a:ea typeface="+mn-ea"/>
                <a:cs typeface="+mn-cs"/>
              </a:defRPr>
            </a:pPr>
            <a:endParaRPr lang="ja-JP"/>
          </a:p>
        </c:txPr>
        <c:crossAx val="-832838992"/>
        <c:crosses val="autoZero"/>
        <c:crossBetween val="midCat"/>
      </c:valAx>
      <c:spPr>
        <a:noFill/>
        <a:ln>
          <a:noFill/>
        </a:ln>
        <a:effectLst/>
      </c:spPr>
    </c:plotArea>
    <c:legend>
      <c:legendPos val="t"/>
      <c:layout>
        <c:manualLayout>
          <c:xMode val="edge"/>
          <c:yMode val="edge"/>
          <c:x val="6.7359055897768333E-2"/>
          <c:y val="0"/>
          <c:w val="0.61739755208723024"/>
          <c:h val="6.7506715654225516E-2"/>
        </c:manualLayout>
      </c:layout>
      <c:overlay val="0"/>
      <c:spPr>
        <a:noFill/>
        <a:ln>
          <a:noFill/>
        </a:ln>
        <a:effectLst/>
      </c:spPr>
      <c:txPr>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68A73E-637F-45ED-9F43-2D72E7326367}"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kumimoji="1" lang="ja-JP" altLang="en-US"/>
        </a:p>
      </dgm:t>
    </dgm:pt>
    <dgm:pt modelId="{9A74E17D-9F48-4003-9092-E254A1E089A3}">
      <dgm:prSet phldrT="[テキスト]" custT="1"/>
      <dgm:spPr>
        <a:solidFill>
          <a:schemeClr val="accent6">
            <a:lumMod val="75000"/>
          </a:schemeClr>
        </a:solidFill>
      </dgm:spPr>
      <dgm:t>
        <a:bodyPr/>
        <a:lstStyle/>
        <a:p>
          <a:r>
            <a:rPr kumimoji="1" lang="ja-JP" altLang="en-US" sz="3200" b="1" dirty="0" smtClean="0">
              <a:latin typeface="HG丸ｺﾞｼｯｸM-PRO" panose="020F0600000000000000" pitchFamily="50" charset="-128"/>
              <a:ea typeface="HG丸ｺﾞｼｯｸM-PRO" panose="020F0600000000000000" pitchFamily="50" charset="-128"/>
            </a:rPr>
            <a:t>●</a:t>
          </a:r>
          <a:r>
            <a:rPr kumimoji="1" lang="en-US" altLang="en-US" sz="3200" b="1" dirty="0" smtClean="0">
              <a:latin typeface="HG丸ｺﾞｼｯｸM-PRO" panose="020F0600000000000000" pitchFamily="50" charset="-128"/>
              <a:ea typeface="HG丸ｺﾞｼｯｸM-PRO" panose="020F0600000000000000" pitchFamily="50" charset="-128"/>
            </a:rPr>
            <a:t>Statistical Tables</a:t>
          </a:r>
          <a:endParaRPr kumimoji="1" lang="ja-JP" altLang="en-US" sz="3200" b="1" dirty="0" smtClean="0">
            <a:latin typeface="HG丸ｺﾞｼｯｸM-PRO" panose="020F0600000000000000" pitchFamily="50" charset="-128"/>
            <a:ea typeface="HG丸ｺﾞｼｯｸM-PRO" panose="020F0600000000000000" pitchFamily="50" charset="-128"/>
          </a:endParaRPr>
        </a:p>
        <a:p>
          <a:r>
            <a:rPr kumimoji="1" lang="en-US" altLang="ja-JP" sz="3200" b="1" u="sng" dirty="0" smtClean="0">
              <a:solidFill>
                <a:schemeClr val="bg1"/>
              </a:solidFill>
              <a:latin typeface="HG丸ｺﾞｼｯｸM-PRO" panose="020F0600000000000000" pitchFamily="50" charset="-128"/>
              <a:ea typeface="HG丸ｺﾞｼｯｸM-PRO" panose="020F0600000000000000" pitchFamily="50" charset="-128"/>
            </a:rPr>
            <a:t>No tabulation:</a:t>
          </a:r>
          <a:r>
            <a:rPr kumimoji="1" lang="en-US" altLang="ja-JP" sz="3200" b="1" u="none" dirty="0" smtClean="0">
              <a:solidFill>
                <a:schemeClr val="bg1"/>
              </a:solidFill>
              <a:latin typeface="HG丸ｺﾞｼｯｸM-PRO" panose="020F0600000000000000" pitchFamily="50" charset="-128"/>
              <a:ea typeface="HG丸ｺﾞｼｯｸM-PRO" panose="020F0600000000000000" pitchFamily="50" charset="-128"/>
            </a:rPr>
            <a:t> </a:t>
          </a:r>
          <a:r>
            <a:rPr kumimoji="1" lang="en-US" altLang="en-US" sz="3200" b="1" dirty="0" smtClean="0">
              <a:solidFill>
                <a:schemeClr val="tx1"/>
              </a:solidFill>
              <a:latin typeface="HG丸ｺﾞｼｯｸM-PRO" panose="020F0600000000000000" pitchFamily="50" charset="-128"/>
              <a:ea typeface="HG丸ｺﾞｼｯｸM-PRO" panose="020F0600000000000000" pitchFamily="50" charset="-128"/>
            </a:rPr>
            <a:t>maximum, minimum, median, range</a:t>
          </a:r>
          <a:endParaRPr kumimoji="1" lang="en-US" altLang="ja-JP" sz="3200" b="1" u="sng"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3200" b="1"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32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AA897C48-DBDC-4B63-9940-4CEF6044BAFC}" type="parTrans" cxnId="{E8E34702-6FBF-45DD-89FB-3D466B54119B}">
      <dgm:prSet/>
      <dgm:spPr/>
      <dgm:t>
        <a:bodyPr/>
        <a:lstStyle/>
        <a:p>
          <a:endParaRPr kumimoji="1" lang="ja-JP" altLang="en-US"/>
        </a:p>
      </dgm:t>
    </dgm:pt>
    <dgm:pt modelId="{9182B37E-7CAD-4338-98E4-E04CC6314DA4}" type="sibTrans" cxnId="{E8E34702-6FBF-45DD-89FB-3D466B54119B}">
      <dgm:prSet/>
      <dgm:spPr/>
      <dgm:t>
        <a:bodyPr/>
        <a:lstStyle/>
        <a:p>
          <a:endParaRPr kumimoji="1" lang="ja-JP" altLang="en-US"/>
        </a:p>
      </dgm:t>
    </dgm:pt>
    <dgm:pt modelId="{689ADFAB-5FC7-45FC-8B54-FB9A7C31F4C0}">
      <dgm:prSet phldrT="[テキスト]" custT="1"/>
      <dgm:spPr/>
      <dgm:t>
        <a:bodyPr/>
        <a:lstStyle/>
        <a:p>
          <a:r>
            <a:rPr kumimoji="1" lang="en-US" altLang="en-US" sz="4000" b="1" dirty="0" smtClean="0">
              <a:latin typeface="HG丸ｺﾞｼｯｸM-PRO" panose="020F0600000000000000" pitchFamily="50" charset="-128"/>
              <a:ea typeface="HG丸ｺﾞｼｯｸM-PRO" panose="020F0600000000000000" pitchFamily="50" charset="-128"/>
            </a:rPr>
            <a:t>Individual microdata</a:t>
          </a:r>
          <a:endParaRPr kumimoji="1" lang="ja-JP" altLang="en-US" sz="4000" b="1" dirty="0" smtClean="0">
            <a:latin typeface="HG丸ｺﾞｼｯｸM-PRO" panose="020F0600000000000000" pitchFamily="50" charset="-128"/>
            <a:ea typeface="HG丸ｺﾞｼｯｸM-PRO" panose="020F0600000000000000" pitchFamily="50" charset="-128"/>
          </a:endParaRPr>
        </a:p>
      </dgm:t>
    </dgm:pt>
    <dgm:pt modelId="{C6477301-E638-4B37-9CF5-E0EA91864134}" type="parTrans" cxnId="{9A4AAFEB-BFDA-449C-9211-CABDAEB6547F}">
      <dgm:prSet/>
      <dgm:spPr/>
      <dgm:t>
        <a:bodyPr/>
        <a:lstStyle/>
        <a:p>
          <a:endParaRPr kumimoji="1" lang="ja-JP" altLang="en-US"/>
        </a:p>
      </dgm:t>
    </dgm:pt>
    <dgm:pt modelId="{BF6A4F52-C2BC-475E-9268-4C8ABF652392}" type="sibTrans" cxnId="{9A4AAFEB-BFDA-449C-9211-CABDAEB6547F}">
      <dgm:prSet/>
      <dgm:spPr/>
      <dgm:t>
        <a:bodyPr/>
        <a:lstStyle/>
        <a:p>
          <a:endParaRPr kumimoji="1" lang="ja-JP" altLang="en-US"/>
        </a:p>
      </dgm:t>
    </dgm:pt>
    <dgm:pt modelId="{FD53F1F5-8F9B-4836-B85F-C8AA542C30F4}">
      <dgm:prSet phldrT="[テキスト]" custT="1"/>
      <dgm:spPr>
        <a:solidFill>
          <a:schemeClr val="accent3">
            <a:lumMod val="50000"/>
          </a:schemeClr>
        </a:solidFill>
        <a:ln>
          <a:solidFill>
            <a:schemeClr val="accent3">
              <a:lumMod val="50000"/>
            </a:schemeClr>
          </a:solidFill>
        </a:ln>
      </dgm:spPr>
      <dgm:t>
        <a:bodyPr/>
        <a:lstStyle/>
        <a:p>
          <a:r>
            <a:rPr kumimoji="1" lang="en-US" altLang="ja-JP" sz="3600" b="1" dirty="0" smtClean="0">
              <a:latin typeface="HG丸ｺﾞｼｯｸM-PRO" panose="020F0600000000000000" pitchFamily="50" charset="-128"/>
              <a:ea typeface="HG丸ｺﾞｼｯｸM-PRO" panose="020F0600000000000000" pitchFamily="50" charset="-128"/>
            </a:rPr>
            <a:t>AUF</a:t>
          </a:r>
        </a:p>
        <a:p>
          <a:r>
            <a:rPr kumimoji="1" lang="en-US" altLang="ja-JP" sz="2800" b="1" dirty="0" smtClean="0">
              <a:latin typeface="HG丸ｺﾞｼｯｸM-PRO" panose="020F0600000000000000" pitchFamily="50" charset="-128"/>
              <a:ea typeface="HG丸ｺﾞｼｯｸM-PRO" panose="020F0600000000000000" pitchFamily="50" charset="-128"/>
            </a:rPr>
            <a:t>(Academic Use Files)</a:t>
          </a:r>
          <a:endParaRPr kumimoji="1" lang="ja-JP" altLang="en-US" sz="2800" b="1" dirty="0">
            <a:latin typeface="HG丸ｺﾞｼｯｸM-PRO" panose="020F0600000000000000" pitchFamily="50" charset="-128"/>
            <a:ea typeface="HG丸ｺﾞｼｯｸM-PRO" panose="020F0600000000000000" pitchFamily="50" charset="-128"/>
          </a:endParaRPr>
        </a:p>
      </dgm:t>
    </dgm:pt>
    <dgm:pt modelId="{E791B9AD-71A3-461F-AA1B-844115CACB43}" type="parTrans" cxnId="{1EEB67ED-43FD-4513-A971-9E808995B541}">
      <dgm:prSet/>
      <dgm:spPr/>
      <dgm:t>
        <a:bodyPr/>
        <a:lstStyle/>
        <a:p>
          <a:endParaRPr kumimoji="1" lang="ja-JP" altLang="en-US"/>
        </a:p>
      </dgm:t>
    </dgm:pt>
    <dgm:pt modelId="{6EED5841-AC97-4A8D-80C1-33FCAC7BC133}" type="sibTrans" cxnId="{1EEB67ED-43FD-4513-A971-9E808995B541}">
      <dgm:prSet/>
      <dgm:spPr/>
      <dgm:t>
        <a:bodyPr/>
        <a:lstStyle/>
        <a:p>
          <a:endParaRPr kumimoji="1" lang="ja-JP" altLang="en-US"/>
        </a:p>
      </dgm:t>
    </dgm:pt>
    <dgm:pt modelId="{10A5E98F-1C9C-4D97-9DC3-08B48818FC88}">
      <dgm:prSet phldrT="[テキスト]" custT="1"/>
      <dgm:spPr>
        <a:solidFill>
          <a:schemeClr val="tx2">
            <a:lumMod val="75000"/>
          </a:schemeClr>
        </a:solidFill>
        <a:ln>
          <a:solidFill>
            <a:schemeClr val="tx2">
              <a:lumMod val="75000"/>
            </a:schemeClr>
          </a:solidFill>
        </a:ln>
      </dgm:spPr>
      <dgm:t>
        <a:bodyPr/>
        <a:lstStyle/>
        <a:p>
          <a:r>
            <a:rPr kumimoji="1" lang="en-US" altLang="ja-JP" sz="3600" b="1" dirty="0" smtClean="0">
              <a:latin typeface="HG丸ｺﾞｼｯｸM-PRO" panose="020F0600000000000000" pitchFamily="50" charset="-128"/>
              <a:ea typeface="HG丸ｺﾞｼｯｸM-PRO" panose="020F0600000000000000" pitchFamily="50" charset="-128"/>
            </a:rPr>
            <a:t>PUF</a:t>
          </a:r>
        </a:p>
        <a:p>
          <a:r>
            <a:rPr kumimoji="1" lang="en-US" altLang="ja-JP" sz="2800" b="1" dirty="0" smtClean="0">
              <a:latin typeface="HG丸ｺﾞｼｯｸM-PRO" panose="020F0600000000000000" pitchFamily="50" charset="-128"/>
              <a:ea typeface="HG丸ｺﾞｼｯｸM-PRO" panose="020F0600000000000000" pitchFamily="50" charset="-128"/>
            </a:rPr>
            <a:t>(Public Use Files)</a:t>
          </a:r>
          <a:endParaRPr kumimoji="1" lang="ja-JP" altLang="en-US" sz="2800" b="1" dirty="0">
            <a:latin typeface="HG丸ｺﾞｼｯｸM-PRO" panose="020F0600000000000000" pitchFamily="50" charset="-128"/>
            <a:ea typeface="HG丸ｺﾞｼｯｸM-PRO" panose="020F0600000000000000" pitchFamily="50" charset="-128"/>
          </a:endParaRPr>
        </a:p>
      </dgm:t>
    </dgm:pt>
    <dgm:pt modelId="{DB9B3A8D-9361-4AB1-8BBA-E588B4B668FC}" type="parTrans" cxnId="{634B0F33-D1DC-40FA-8899-D30838555C8F}">
      <dgm:prSet/>
      <dgm:spPr/>
      <dgm:t>
        <a:bodyPr/>
        <a:lstStyle/>
        <a:p>
          <a:endParaRPr kumimoji="1" lang="ja-JP" altLang="en-US"/>
        </a:p>
      </dgm:t>
    </dgm:pt>
    <dgm:pt modelId="{A49DA456-5E70-4BBD-9167-38D3CC23DCF8}" type="sibTrans" cxnId="{634B0F33-D1DC-40FA-8899-D30838555C8F}">
      <dgm:prSet/>
      <dgm:spPr/>
      <dgm:t>
        <a:bodyPr/>
        <a:lstStyle/>
        <a:p>
          <a:endParaRPr kumimoji="1" lang="ja-JP" altLang="en-US"/>
        </a:p>
      </dgm:t>
    </dgm:pt>
    <dgm:pt modelId="{0F78EB99-C1A1-4CC8-AD38-C3B7070B0683}" type="pres">
      <dgm:prSet presAssocID="{F968A73E-637F-45ED-9F43-2D72E7326367}" presName="Name0" presStyleCnt="0">
        <dgm:presLayoutVars>
          <dgm:chMax val="1"/>
          <dgm:chPref val="1"/>
          <dgm:dir/>
          <dgm:animOne val="branch"/>
          <dgm:animLvl val="lvl"/>
        </dgm:presLayoutVars>
      </dgm:prSet>
      <dgm:spPr/>
      <dgm:t>
        <a:bodyPr/>
        <a:lstStyle/>
        <a:p>
          <a:endParaRPr kumimoji="1" lang="ja-JP" altLang="en-US"/>
        </a:p>
      </dgm:t>
    </dgm:pt>
    <dgm:pt modelId="{CD478C89-08A0-494E-A9CE-2CB4DEB4E9D3}" type="pres">
      <dgm:prSet presAssocID="{9A74E17D-9F48-4003-9092-E254A1E089A3}" presName="singleCycle" presStyleCnt="0"/>
      <dgm:spPr/>
    </dgm:pt>
    <dgm:pt modelId="{270F7EF9-4297-4FF2-9581-BD186547A683}" type="pres">
      <dgm:prSet presAssocID="{9A74E17D-9F48-4003-9092-E254A1E089A3}" presName="singleCenter" presStyleLbl="node1" presStyleIdx="0" presStyleCnt="4" custScaleX="609023" custScaleY="139450" custLinFactNeighborX="353" custLinFactNeighborY="-15776">
        <dgm:presLayoutVars>
          <dgm:chMax val="7"/>
          <dgm:chPref val="7"/>
        </dgm:presLayoutVars>
      </dgm:prSet>
      <dgm:spPr/>
      <dgm:t>
        <a:bodyPr/>
        <a:lstStyle/>
        <a:p>
          <a:endParaRPr kumimoji="1" lang="ja-JP" altLang="en-US"/>
        </a:p>
      </dgm:t>
    </dgm:pt>
    <dgm:pt modelId="{0F795A1B-9E83-4198-BCC3-B2876659AF16}" type="pres">
      <dgm:prSet presAssocID="{C6477301-E638-4B37-9CF5-E0EA91864134}" presName="Name56" presStyleLbl="parChTrans1D2" presStyleIdx="0" presStyleCnt="3"/>
      <dgm:spPr/>
      <dgm:t>
        <a:bodyPr/>
        <a:lstStyle/>
        <a:p>
          <a:endParaRPr kumimoji="1" lang="ja-JP" altLang="en-US"/>
        </a:p>
      </dgm:t>
    </dgm:pt>
    <dgm:pt modelId="{D4D28661-8E66-416A-A4ED-084A9885646D}" type="pres">
      <dgm:prSet presAssocID="{689ADFAB-5FC7-45FC-8B54-FB9A7C31F4C0}" presName="text0" presStyleLbl="node1" presStyleIdx="1" presStyleCnt="4" custScaleX="908507" custScaleY="61094" custRadScaleRad="98254" custRadScaleInc="0">
        <dgm:presLayoutVars>
          <dgm:bulletEnabled val="1"/>
        </dgm:presLayoutVars>
      </dgm:prSet>
      <dgm:spPr/>
      <dgm:t>
        <a:bodyPr/>
        <a:lstStyle/>
        <a:p>
          <a:endParaRPr kumimoji="1" lang="ja-JP" altLang="en-US"/>
        </a:p>
      </dgm:t>
    </dgm:pt>
    <dgm:pt modelId="{2818CF1D-1D4A-4128-9891-67330CE7A2ED}" type="pres">
      <dgm:prSet presAssocID="{E791B9AD-71A3-461F-AA1B-844115CACB43}" presName="Name56" presStyleLbl="parChTrans1D2" presStyleIdx="1" presStyleCnt="3"/>
      <dgm:spPr/>
      <dgm:t>
        <a:bodyPr/>
        <a:lstStyle/>
        <a:p>
          <a:endParaRPr kumimoji="1" lang="ja-JP" altLang="en-US"/>
        </a:p>
      </dgm:t>
    </dgm:pt>
    <dgm:pt modelId="{CB3845C4-6530-4EFD-BE6F-32CA6F1EA3A7}" type="pres">
      <dgm:prSet presAssocID="{FD53F1F5-8F9B-4836-B85F-C8AA542C30F4}" presName="text0" presStyleLbl="node1" presStyleIdx="2" presStyleCnt="4" custScaleX="427668" custRadScaleRad="106933" custRadScaleInc="11100">
        <dgm:presLayoutVars>
          <dgm:bulletEnabled val="1"/>
        </dgm:presLayoutVars>
      </dgm:prSet>
      <dgm:spPr/>
      <dgm:t>
        <a:bodyPr/>
        <a:lstStyle/>
        <a:p>
          <a:endParaRPr kumimoji="1" lang="ja-JP" altLang="en-US"/>
        </a:p>
      </dgm:t>
    </dgm:pt>
    <dgm:pt modelId="{2B9EC1BE-9B60-41A8-BA42-82B818C2413B}" type="pres">
      <dgm:prSet presAssocID="{DB9B3A8D-9361-4AB1-8BBA-E588B4B668FC}" presName="Name56" presStyleLbl="parChTrans1D2" presStyleIdx="2" presStyleCnt="3"/>
      <dgm:spPr/>
      <dgm:t>
        <a:bodyPr/>
        <a:lstStyle/>
        <a:p>
          <a:endParaRPr kumimoji="1" lang="ja-JP" altLang="en-US"/>
        </a:p>
      </dgm:t>
    </dgm:pt>
    <dgm:pt modelId="{E24F5789-2B43-4C06-BF9F-616C41F650F6}" type="pres">
      <dgm:prSet presAssocID="{10A5E98F-1C9C-4D97-9DC3-08B48818FC88}" presName="text0" presStyleLbl="node1" presStyleIdx="3" presStyleCnt="4" custScaleX="342263" custRadScaleRad="128478" custRadScaleInc="-1443">
        <dgm:presLayoutVars>
          <dgm:bulletEnabled val="1"/>
        </dgm:presLayoutVars>
      </dgm:prSet>
      <dgm:spPr/>
      <dgm:t>
        <a:bodyPr/>
        <a:lstStyle/>
        <a:p>
          <a:endParaRPr kumimoji="1" lang="ja-JP" altLang="en-US"/>
        </a:p>
      </dgm:t>
    </dgm:pt>
  </dgm:ptLst>
  <dgm:cxnLst>
    <dgm:cxn modelId="{1EEB67ED-43FD-4513-A971-9E808995B541}" srcId="{9A74E17D-9F48-4003-9092-E254A1E089A3}" destId="{FD53F1F5-8F9B-4836-B85F-C8AA542C30F4}" srcOrd="1" destOrd="0" parTransId="{E791B9AD-71A3-461F-AA1B-844115CACB43}" sibTransId="{6EED5841-AC97-4A8D-80C1-33FCAC7BC133}"/>
    <dgm:cxn modelId="{634B0F33-D1DC-40FA-8899-D30838555C8F}" srcId="{9A74E17D-9F48-4003-9092-E254A1E089A3}" destId="{10A5E98F-1C9C-4D97-9DC3-08B48818FC88}" srcOrd="2" destOrd="0" parTransId="{DB9B3A8D-9361-4AB1-8BBA-E588B4B668FC}" sibTransId="{A49DA456-5E70-4BBD-9167-38D3CC23DCF8}"/>
    <dgm:cxn modelId="{FBC6E805-CB2D-4425-ABAC-A20D9CDDF39B}" type="presOf" srcId="{E791B9AD-71A3-461F-AA1B-844115CACB43}" destId="{2818CF1D-1D4A-4128-9891-67330CE7A2ED}" srcOrd="0" destOrd="0" presId="urn:microsoft.com/office/officeart/2008/layout/RadialCluster"/>
    <dgm:cxn modelId="{FC6A24F8-DCE5-40EE-A18F-7AB8B57F9FC8}" type="presOf" srcId="{F968A73E-637F-45ED-9F43-2D72E7326367}" destId="{0F78EB99-C1A1-4CC8-AD38-C3B7070B0683}" srcOrd="0" destOrd="0" presId="urn:microsoft.com/office/officeart/2008/layout/RadialCluster"/>
    <dgm:cxn modelId="{73ACC36D-6D43-4EE9-9256-5BA67D8CDAC2}" type="presOf" srcId="{FD53F1F5-8F9B-4836-B85F-C8AA542C30F4}" destId="{CB3845C4-6530-4EFD-BE6F-32CA6F1EA3A7}" srcOrd="0" destOrd="0" presId="urn:microsoft.com/office/officeart/2008/layout/RadialCluster"/>
    <dgm:cxn modelId="{0501AFDD-0A09-4DC9-AAE1-3AE2D903DC96}" type="presOf" srcId="{10A5E98F-1C9C-4D97-9DC3-08B48818FC88}" destId="{E24F5789-2B43-4C06-BF9F-616C41F650F6}" srcOrd="0" destOrd="0" presId="urn:microsoft.com/office/officeart/2008/layout/RadialCluster"/>
    <dgm:cxn modelId="{63E3DB7B-3A85-4D31-9A03-89DE09552112}" type="presOf" srcId="{DB9B3A8D-9361-4AB1-8BBA-E588B4B668FC}" destId="{2B9EC1BE-9B60-41A8-BA42-82B818C2413B}" srcOrd="0" destOrd="0" presId="urn:microsoft.com/office/officeart/2008/layout/RadialCluster"/>
    <dgm:cxn modelId="{E374B40B-B0E9-4334-B99F-237BDB1C314E}" type="presOf" srcId="{689ADFAB-5FC7-45FC-8B54-FB9A7C31F4C0}" destId="{D4D28661-8E66-416A-A4ED-084A9885646D}" srcOrd="0" destOrd="0" presId="urn:microsoft.com/office/officeart/2008/layout/RadialCluster"/>
    <dgm:cxn modelId="{E8C0DF34-783A-4B97-8C95-9BD313D169A2}" type="presOf" srcId="{C6477301-E638-4B37-9CF5-E0EA91864134}" destId="{0F795A1B-9E83-4198-BCC3-B2876659AF16}" srcOrd="0" destOrd="0" presId="urn:microsoft.com/office/officeart/2008/layout/RadialCluster"/>
    <dgm:cxn modelId="{9A4AAFEB-BFDA-449C-9211-CABDAEB6547F}" srcId="{9A74E17D-9F48-4003-9092-E254A1E089A3}" destId="{689ADFAB-5FC7-45FC-8B54-FB9A7C31F4C0}" srcOrd="0" destOrd="0" parTransId="{C6477301-E638-4B37-9CF5-E0EA91864134}" sibTransId="{BF6A4F52-C2BC-475E-9268-4C8ABF652392}"/>
    <dgm:cxn modelId="{E8E34702-6FBF-45DD-89FB-3D466B54119B}" srcId="{F968A73E-637F-45ED-9F43-2D72E7326367}" destId="{9A74E17D-9F48-4003-9092-E254A1E089A3}" srcOrd="0" destOrd="0" parTransId="{AA897C48-DBDC-4B63-9940-4CEF6044BAFC}" sibTransId="{9182B37E-7CAD-4338-98E4-E04CC6314DA4}"/>
    <dgm:cxn modelId="{17805DF4-0956-43C2-B58C-E358FFD2DC6F}" type="presOf" srcId="{9A74E17D-9F48-4003-9092-E254A1E089A3}" destId="{270F7EF9-4297-4FF2-9581-BD186547A683}" srcOrd="0" destOrd="0" presId="urn:microsoft.com/office/officeart/2008/layout/RadialCluster"/>
    <dgm:cxn modelId="{9DD3CAB1-D91B-4EB9-9E25-ED2BBD8A601F}" type="presParOf" srcId="{0F78EB99-C1A1-4CC8-AD38-C3B7070B0683}" destId="{CD478C89-08A0-494E-A9CE-2CB4DEB4E9D3}" srcOrd="0" destOrd="0" presId="urn:microsoft.com/office/officeart/2008/layout/RadialCluster"/>
    <dgm:cxn modelId="{B01CC73A-C1AB-47A5-81CF-8A02DC05EF46}" type="presParOf" srcId="{CD478C89-08A0-494E-A9CE-2CB4DEB4E9D3}" destId="{270F7EF9-4297-4FF2-9581-BD186547A683}" srcOrd="0" destOrd="0" presId="urn:microsoft.com/office/officeart/2008/layout/RadialCluster"/>
    <dgm:cxn modelId="{C47CD5C3-2AF3-4DC8-9EC7-E4A0FBD66ADB}" type="presParOf" srcId="{CD478C89-08A0-494E-A9CE-2CB4DEB4E9D3}" destId="{0F795A1B-9E83-4198-BCC3-B2876659AF16}" srcOrd="1" destOrd="0" presId="urn:microsoft.com/office/officeart/2008/layout/RadialCluster"/>
    <dgm:cxn modelId="{C4244030-C5C8-4CA2-BBA6-0F328AB49709}" type="presParOf" srcId="{CD478C89-08A0-494E-A9CE-2CB4DEB4E9D3}" destId="{D4D28661-8E66-416A-A4ED-084A9885646D}" srcOrd="2" destOrd="0" presId="urn:microsoft.com/office/officeart/2008/layout/RadialCluster"/>
    <dgm:cxn modelId="{434FA0B3-8BC4-4CA1-B303-FC550CCDFEE4}" type="presParOf" srcId="{CD478C89-08A0-494E-A9CE-2CB4DEB4E9D3}" destId="{2818CF1D-1D4A-4128-9891-67330CE7A2ED}" srcOrd="3" destOrd="0" presId="urn:microsoft.com/office/officeart/2008/layout/RadialCluster"/>
    <dgm:cxn modelId="{1DB0222A-D234-47AE-B260-67A5663FB008}" type="presParOf" srcId="{CD478C89-08A0-494E-A9CE-2CB4DEB4E9D3}" destId="{CB3845C4-6530-4EFD-BE6F-32CA6F1EA3A7}" srcOrd="4" destOrd="0" presId="urn:microsoft.com/office/officeart/2008/layout/RadialCluster"/>
    <dgm:cxn modelId="{C8AD3F71-01C5-43D2-8AE4-12C059A3307A}" type="presParOf" srcId="{CD478C89-08A0-494E-A9CE-2CB4DEB4E9D3}" destId="{2B9EC1BE-9B60-41A8-BA42-82B818C2413B}" srcOrd="5" destOrd="0" presId="urn:microsoft.com/office/officeart/2008/layout/RadialCluster"/>
    <dgm:cxn modelId="{8BBC691F-67C5-46D1-8581-140FB66B25A3}" type="presParOf" srcId="{CD478C89-08A0-494E-A9CE-2CB4DEB4E9D3}" destId="{E24F5789-2B43-4C06-BF9F-616C41F650F6}"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0.71439</cdr:x>
      <cdr:y>0.08063</cdr:y>
    </cdr:from>
    <cdr:to>
      <cdr:x>0.85614</cdr:x>
      <cdr:y>0.16447</cdr:y>
    </cdr:to>
    <cdr:sp macro="" textlink="">
      <cdr:nvSpPr>
        <cdr:cNvPr id="2" name="円/楕円 1"/>
        <cdr:cNvSpPr/>
      </cdr:nvSpPr>
      <cdr:spPr>
        <a:xfrm xmlns:a="http://schemas.openxmlformats.org/drawingml/2006/main">
          <a:off x="8125327" y="453836"/>
          <a:ext cx="1612232" cy="471905"/>
        </a:xfrm>
        <a:prstGeom xmlns:a="http://schemas.openxmlformats.org/drawingml/2006/main" prst="ellipse">
          <a:avLst/>
        </a:prstGeom>
        <a:noFill xmlns:a="http://schemas.openxmlformats.org/drawingml/2006/main"/>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endParaRPr kumimoji="1" lang="ja-JP" altLang="en-US" sz="1100" dirty="0"/>
        </a:p>
      </cdr:txBody>
    </cdr:sp>
  </cdr:relSizeAnchor>
  <cdr:relSizeAnchor xmlns:cdr="http://schemas.openxmlformats.org/drawingml/2006/chartDrawing">
    <cdr:from>
      <cdr:x>0.6794</cdr:x>
      <cdr:y>0.71917</cdr:y>
    </cdr:from>
    <cdr:to>
      <cdr:x>0.8311</cdr:x>
      <cdr:y>0.79106</cdr:y>
    </cdr:to>
    <cdr:sp macro="" textlink="">
      <cdr:nvSpPr>
        <cdr:cNvPr id="4" name="円/楕円 3"/>
        <cdr:cNvSpPr/>
      </cdr:nvSpPr>
      <cdr:spPr>
        <a:xfrm xmlns:a="http://schemas.openxmlformats.org/drawingml/2006/main">
          <a:off x="7727365" y="4047949"/>
          <a:ext cx="1725413" cy="404643"/>
        </a:xfrm>
        <a:prstGeom xmlns:a="http://schemas.openxmlformats.org/drawingml/2006/main" prst="ellipse">
          <a:avLst/>
        </a:prstGeom>
        <a:noFill xmlns:a="http://schemas.openxmlformats.org/drawingml/2006/main"/>
        <a:ln xmlns:a="http://schemas.openxmlformats.org/drawingml/2006/main" w="19050"/>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endParaRPr kumimoji="1" lang="ja-JP" altLang="en-US" sz="1100" dirty="0"/>
        </a:p>
      </cdr:txBody>
    </cdr:sp>
  </cdr:relSizeAnchor>
  <cdr:relSizeAnchor xmlns:cdr="http://schemas.openxmlformats.org/drawingml/2006/chartDrawing">
    <cdr:from>
      <cdr:x>0.22414</cdr:x>
      <cdr:y>0.79173</cdr:y>
    </cdr:from>
    <cdr:to>
      <cdr:x>0.32678</cdr:x>
      <cdr:y>0.89054</cdr:y>
    </cdr:to>
    <cdr:sp macro="" textlink="">
      <cdr:nvSpPr>
        <cdr:cNvPr id="5" name="円/楕円 4"/>
        <cdr:cNvSpPr/>
      </cdr:nvSpPr>
      <cdr:spPr>
        <a:xfrm xmlns:a="http://schemas.openxmlformats.org/drawingml/2006/main">
          <a:off x="2549350" y="4456389"/>
          <a:ext cx="1167412" cy="556166"/>
        </a:xfrm>
        <a:prstGeom xmlns:a="http://schemas.openxmlformats.org/drawingml/2006/main" prst="ellipse">
          <a:avLst/>
        </a:prstGeom>
        <a:noFill xmlns:a="http://schemas.openxmlformats.org/drawingml/2006/main"/>
        <a:ln xmlns:a="http://schemas.openxmlformats.org/drawingml/2006/main" w="19050"/>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endParaRPr kumimoji="1" lang="ja-JP" altLang="en-US" sz="1100" dirty="0"/>
        </a:p>
      </cdr:txBody>
    </cdr:sp>
  </cdr:relSizeAnchor>
  <cdr:relSizeAnchor xmlns:cdr="http://schemas.openxmlformats.org/drawingml/2006/chartDrawing">
    <cdr:from>
      <cdr:x>0.52594</cdr:x>
      <cdr:y>0.83992</cdr:y>
    </cdr:from>
    <cdr:to>
      <cdr:x>0.65227</cdr:x>
      <cdr:y>0.91969</cdr:y>
    </cdr:to>
    <cdr:sp macro="" textlink="">
      <cdr:nvSpPr>
        <cdr:cNvPr id="6" name="円/楕円 5"/>
        <cdr:cNvSpPr/>
      </cdr:nvSpPr>
      <cdr:spPr>
        <a:xfrm xmlns:a="http://schemas.openxmlformats.org/drawingml/2006/main">
          <a:off x="5981964" y="4727607"/>
          <a:ext cx="1436859" cy="448993"/>
        </a:xfrm>
        <a:prstGeom xmlns:a="http://schemas.openxmlformats.org/drawingml/2006/main" prst="ellipse">
          <a:avLst/>
        </a:prstGeom>
        <a:noFill xmlns:a="http://schemas.openxmlformats.org/drawingml/2006/main"/>
        <a:ln xmlns:a="http://schemas.openxmlformats.org/drawingml/2006/main" w="19050">
          <a:solidFill>
            <a:schemeClr val="accent1"/>
          </a:solidFill>
        </a:ln>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endParaRPr kumimoji="1" lang="ja-JP" altLang="en-US" sz="1100" dirty="0"/>
        </a:p>
      </cdr:txBody>
    </cdr:sp>
  </cdr:relSizeAnchor>
  <cdr:relSizeAnchor xmlns:cdr="http://schemas.openxmlformats.org/drawingml/2006/chartDrawing">
    <cdr:from>
      <cdr:x>0.80844</cdr:x>
      <cdr:y>0.25775</cdr:y>
    </cdr:from>
    <cdr:to>
      <cdr:x>0.91715</cdr:x>
      <cdr:y>0.42356</cdr:y>
    </cdr:to>
    <cdr:sp macro="" textlink="">
      <cdr:nvSpPr>
        <cdr:cNvPr id="8" name="円/楕円 7"/>
        <cdr:cNvSpPr/>
      </cdr:nvSpPr>
      <cdr:spPr>
        <a:xfrm xmlns:a="http://schemas.openxmlformats.org/drawingml/2006/main">
          <a:off x="9195097" y="1450772"/>
          <a:ext cx="1236452" cy="933285"/>
        </a:xfrm>
        <a:prstGeom xmlns:a="http://schemas.openxmlformats.org/drawingml/2006/main" prst="ellipse">
          <a:avLst/>
        </a:prstGeom>
        <a:noFill xmlns:a="http://schemas.openxmlformats.org/drawingml/2006/main"/>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a:endParaRPr kumimoji="1"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224" tIns="46112" rIns="92224" bIns="4611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1"/>
            <a:ext cx="2949787" cy="498693"/>
          </a:xfrm>
          <a:prstGeom prst="rect">
            <a:avLst/>
          </a:prstGeom>
        </p:spPr>
        <p:txBody>
          <a:bodyPr vert="horz" lIns="92224" tIns="46112" rIns="92224" bIns="46112" rtlCol="0"/>
          <a:lstStyle>
            <a:lvl1pPr algn="r">
              <a:defRPr sz="1200"/>
            </a:lvl1pPr>
          </a:lstStyle>
          <a:p>
            <a:fld id="{F9A46829-FAB6-4A5D-9510-25F4B6570D46}" type="datetimeFigureOut">
              <a:rPr kumimoji="1" lang="ja-JP" altLang="en-US" smtClean="0"/>
              <a:t>2016/3/26</a:t>
            </a:fld>
            <a:endParaRPr kumimoji="1" lang="ja-JP" altLang="en-US" dirty="0"/>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24" tIns="46112" rIns="92224" bIns="46112" rtlCol="0" anchor="ctr"/>
          <a:lstStyle/>
          <a:p>
            <a:endParaRPr lang="ja-JP" altLang="en-US" dirty="0"/>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224" tIns="46112" rIns="92224" bIns="461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24" tIns="46112" rIns="92224" bIns="4611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24" tIns="46112" rIns="92224" bIns="46112" rtlCol="0" anchor="b"/>
          <a:lstStyle>
            <a:lvl1pPr algn="r">
              <a:defRPr sz="1200"/>
            </a:lvl1pPr>
          </a:lstStyle>
          <a:p>
            <a:fld id="{E2CBEA35-AAA1-4873-9813-038220AADA5B}" type="slidenum">
              <a:rPr kumimoji="1" lang="ja-JP" altLang="en-US" smtClean="0"/>
              <a:t>‹#›</a:t>
            </a:fld>
            <a:endParaRPr kumimoji="1" lang="ja-JP" altLang="en-US" dirty="0"/>
          </a:p>
        </p:txBody>
      </p:sp>
    </p:spTree>
    <p:extLst>
      <p:ext uri="{BB962C8B-B14F-4D97-AF65-F5344CB8AC3E}">
        <p14:creationId xmlns:p14="http://schemas.microsoft.com/office/powerpoint/2010/main" val="2181995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1</a:t>
            </a:fld>
            <a:endParaRPr kumimoji="1" lang="ja-JP" altLang="en-US" dirty="0"/>
          </a:p>
        </p:txBody>
      </p:sp>
    </p:spTree>
    <p:extLst>
      <p:ext uri="{BB962C8B-B14F-4D97-AF65-F5344CB8AC3E}">
        <p14:creationId xmlns:p14="http://schemas.microsoft.com/office/powerpoint/2010/main" val="844812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25</a:t>
            </a:fld>
            <a:endParaRPr kumimoji="1" lang="ja-JP" altLang="en-US" dirty="0"/>
          </a:p>
        </p:txBody>
      </p:sp>
    </p:spTree>
    <p:extLst>
      <p:ext uri="{BB962C8B-B14F-4D97-AF65-F5344CB8AC3E}">
        <p14:creationId xmlns:p14="http://schemas.microsoft.com/office/powerpoint/2010/main" val="3145070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26</a:t>
            </a:fld>
            <a:endParaRPr kumimoji="1" lang="ja-JP" altLang="en-US" dirty="0"/>
          </a:p>
        </p:txBody>
      </p:sp>
    </p:spTree>
    <p:extLst>
      <p:ext uri="{BB962C8B-B14F-4D97-AF65-F5344CB8AC3E}">
        <p14:creationId xmlns:p14="http://schemas.microsoft.com/office/powerpoint/2010/main" val="3145070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27</a:t>
            </a:fld>
            <a:endParaRPr kumimoji="1" lang="ja-JP" altLang="en-US" dirty="0"/>
          </a:p>
        </p:txBody>
      </p:sp>
    </p:spTree>
    <p:extLst>
      <p:ext uri="{BB962C8B-B14F-4D97-AF65-F5344CB8AC3E}">
        <p14:creationId xmlns:p14="http://schemas.microsoft.com/office/powerpoint/2010/main" val="1935985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10</a:t>
            </a:fld>
            <a:endParaRPr kumimoji="1" lang="ja-JP" altLang="en-US" dirty="0"/>
          </a:p>
        </p:txBody>
      </p:sp>
    </p:spTree>
    <p:extLst>
      <p:ext uri="{BB962C8B-B14F-4D97-AF65-F5344CB8AC3E}">
        <p14:creationId xmlns:p14="http://schemas.microsoft.com/office/powerpoint/2010/main" val="3091877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A8FA1B-FF04-4DB7-8359-A7E2C8806A79}" type="slidenum">
              <a:rPr lang="ja-JP" altLang="en-US" smtClean="0">
                <a:solidFill>
                  <a:prstClr val="black"/>
                </a:solidFill>
              </a:rPr>
              <a:pPr/>
              <a:t>11</a:t>
            </a:fld>
            <a:endParaRPr lang="ja-JP" altLang="en-US" dirty="0">
              <a:solidFill>
                <a:prstClr val="black"/>
              </a:solidFill>
            </a:endParaRPr>
          </a:p>
        </p:txBody>
      </p:sp>
    </p:spTree>
    <p:extLst>
      <p:ext uri="{BB962C8B-B14F-4D97-AF65-F5344CB8AC3E}">
        <p14:creationId xmlns:p14="http://schemas.microsoft.com/office/powerpoint/2010/main" val="3305186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C06D60E-CC02-4EA4-9249-274950D7C2B8}" type="slidenum">
              <a:rPr lang="ja-JP" altLang="en-US" smtClean="0">
                <a:solidFill>
                  <a:prstClr val="black"/>
                </a:solidFill>
              </a:rPr>
              <a:pPr/>
              <a:t>16</a:t>
            </a:fld>
            <a:endParaRPr lang="ja-JP" altLang="en-US" dirty="0">
              <a:solidFill>
                <a:prstClr val="black"/>
              </a:solidFill>
            </a:endParaRPr>
          </a:p>
        </p:txBody>
      </p:sp>
    </p:spTree>
    <p:extLst>
      <p:ext uri="{BB962C8B-B14F-4D97-AF65-F5344CB8AC3E}">
        <p14:creationId xmlns:p14="http://schemas.microsoft.com/office/powerpoint/2010/main" val="836454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a:t>
            </a:r>
            <a:endParaRPr kumimoji="1" lang="ja-JP" altLang="en-US" dirty="0"/>
          </a:p>
        </p:txBody>
      </p:sp>
      <p:sp>
        <p:nvSpPr>
          <p:cNvPr id="4" name="スライド番号プレースホルダー 3"/>
          <p:cNvSpPr>
            <a:spLocks noGrp="1"/>
          </p:cNvSpPr>
          <p:nvPr>
            <p:ph type="sldNum" sz="quarter" idx="10"/>
          </p:nvPr>
        </p:nvSpPr>
        <p:spPr/>
        <p:txBody>
          <a:bodyPr/>
          <a:lstStyle/>
          <a:p>
            <a:fld id="{7D460B8D-487F-4671-BB52-002F17563CE8}" type="slidenum">
              <a:rPr kumimoji="1" lang="ja-JP" altLang="en-US" smtClean="0"/>
              <a:t>20</a:t>
            </a:fld>
            <a:endParaRPr kumimoji="1" lang="ja-JP" altLang="en-US" dirty="0"/>
          </a:p>
        </p:txBody>
      </p:sp>
    </p:spTree>
    <p:extLst>
      <p:ext uri="{BB962C8B-B14F-4D97-AF65-F5344CB8AC3E}">
        <p14:creationId xmlns:p14="http://schemas.microsoft.com/office/powerpoint/2010/main" val="269370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21</a:t>
            </a:fld>
            <a:endParaRPr kumimoji="1" lang="ja-JP" altLang="en-US" dirty="0"/>
          </a:p>
        </p:txBody>
      </p:sp>
    </p:spTree>
    <p:extLst>
      <p:ext uri="{BB962C8B-B14F-4D97-AF65-F5344CB8AC3E}">
        <p14:creationId xmlns:p14="http://schemas.microsoft.com/office/powerpoint/2010/main" val="2597993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22</a:t>
            </a:fld>
            <a:endParaRPr kumimoji="1" lang="ja-JP" altLang="en-US" dirty="0"/>
          </a:p>
        </p:txBody>
      </p:sp>
    </p:spTree>
    <p:extLst>
      <p:ext uri="{BB962C8B-B14F-4D97-AF65-F5344CB8AC3E}">
        <p14:creationId xmlns:p14="http://schemas.microsoft.com/office/powerpoint/2010/main" val="2636511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23</a:t>
            </a:fld>
            <a:endParaRPr kumimoji="1" lang="ja-JP" altLang="en-US" dirty="0"/>
          </a:p>
        </p:txBody>
      </p:sp>
    </p:spTree>
    <p:extLst>
      <p:ext uri="{BB962C8B-B14F-4D97-AF65-F5344CB8AC3E}">
        <p14:creationId xmlns:p14="http://schemas.microsoft.com/office/powerpoint/2010/main" val="2750407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CBEA35-AAA1-4873-9813-038220AADA5B}" type="slidenum">
              <a:rPr kumimoji="1" lang="ja-JP" altLang="en-US" smtClean="0"/>
              <a:t>24</a:t>
            </a:fld>
            <a:endParaRPr kumimoji="1" lang="ja-JP" altLang="en-US" dirty="0"/>
          </a:p>
        </p:txBody>
      </p:sp>
    </p:spTree>
    <p:extLst>
      <p:ext uri="{BB962C8B-B14F-4D97-AF65-F5344CB8AC3E}">
        <p14:creationId xmlns:p14="http://schemas.microsoft.com/office/powerpoint/2010/main" val="1763458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3B97B7-B7CC-4888-B013-2C30488C49BE}" type="datetime1">
              <a:rPr kumimoji="1" lang="ja-JP" altLang="en-US" smtClean="0"/>
              <a:t>2016/3/26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46213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DF25CB5-5A2C-453E-97AA-D8B42EFB298F}" type="datetime1">
              <a:rPr kumimoji="1" lang="ja-JP" altLang="en-US" smtClean="0"/>
              <a:t>2016/3/26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688616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42082B-6955-4E5F-80F6-8823C510B758}" type="datetime1">
              <a:rPr kumimoji="1" lang="ja-JP" altLang="en-US" smtClean="0"/>
              <a:t>2016/3/26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2266106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F67F1D-35BA-4F77-9283-E9DAD2B6ED26}"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84088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434D85B-C776-47A1-8CE6-153A88D83EDC}"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6350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07F2B6B-8696-430A-9650-68F93DEF13F8}"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03409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F60FBF6-92A4-4CD5-9AC9-53658F8FD461}"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59696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01FA1C-CF50-49EE-A7D9-830D8961E806}"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23697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0AB5E9A-4701-4607-90D0-C999E35B0636}"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04203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B7A64E-CB16-4D60-93D0-C75E6D54B17B}"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89198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C721EB-11CC-4E00-9825-63C8178C4559}"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83848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49CCCE-1986-4291-BDBD-86A4AB20F68C}" type="datetime1">
              <a:rPr kumimoji="1" lang="ja-JP" altLang="en-US" smtClean="0"/>
              <a:t>2016/3/26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78716100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9EEF13-4043-4CD3-8FCA-80B1DFD2A20F}"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394110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D8C1AA-7733-4772-B75B-B0BFEB9B81CB}"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62925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FCAEEA-8207-4EF8-992A-EA371BFA8DE1}"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036350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7"/>
            <a:ext cx="103632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692064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69854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2"/>
            <a:ext cx="103632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172923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844183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93367" y="1535113"/>
            <a:ext cx="538903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93367" y="2174875"/>
            <a:ext cx="538903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857679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383077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5741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013A4CD-DAA7-42B9-97E7-2BF54011CD3D}" type="datetime1">
              <a:rPr kumimoji="1" lang="ja-JP" altLang="en-US" smtClean="0"/>
              <a:t>2016/3/26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20453378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4011084"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766734" y="273052"/>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09600"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975293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482269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623886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0"/>
            <a:ext cx="27432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09600" y="274640"/>
            <a:ext cx="80264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5826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EA0D7-8437-465A-ABB5-CA6FA7171932}" type="datetime1">
              <a:rPr kumimoji="1" lang="ja-JP" altLang="en-US" smtClean="0"/>
              <a:t>2016/3/26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232627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E6BDC82-07D2-4658-9AC4-D9915F5D14C1}" type="datetime1">
              <a:rPr kumimoji="1" lang="ja-JP" altLang="en-US" smtClean="0"/>
              <a:t>2016/3/26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10997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002193-023C-4B24-98B9-91B14560165D}" type="datetime1">
              <a:rPr kumimoji="1" lang="ja-JP" altLang="en-US" smtClean="0"/>
              <a:t>2016/3/26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3632376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4E11A8-C60F-40A4-A313-911F96DB38ED}" type="datetime1">
              <a:rPr kumimoji="1" lang="ja-JP" altLang="en-US" smtClean="0"/>
              <a:t>2016/3/26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513977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8705B4-B55D-4286-9AB5-DB52489016F2}" type="datetime1">
              <a:rPr kumimoji="1" lang="ja-JP" altLang="en-US" smtClean="0"/>
              <a:t>2016/3/26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319747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250832-55C4-44F3-AC57-71183A659113}" type="datetime1">
              <a:rPr kumimoji="1" lang="ja-JP" altLang="en-US" smtClean="0"/>
              <a:t>2016/3/26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2411155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6290F-F283-4AED-9621-6624AFCD8D55}" type="datetime1">
              <a:rPr kumimoji="1" lang="ja-JP" altLang="en-US" smtClean="0"/>
              <a:t>2016/3/26</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53953-1D54-4646-8AAB-FE0B2B53F3D0}" type="slidenum">
              <a:rPr kumimoji="1" lang="ja-JP" altLang="en-US" smtClean="0"/>
              <a:t>‹#›</a:t>
            </a:fld>
            <a:endParaRPr kumimoji="1" lang="ja-JP" altLang="en-US" dirty="0"/>
          </a:p>
        </p:txBody>
      </p:sp>
    </p:spTree>
    <p:extLst>
      <p:ext uri="{BB962C8B-B14F-4D97-AF65-F5344CB8AC3E}">
        <p14:creationId xmlns:p14="http://schemas.microsoft.com/office/powerpoint/2010/main" val="4289192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59574-7F81-4977-9603-C6258590A748}" type="datetime1">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8038B-B295-42B1-8108-FA9E644D96E7}"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63958355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7D4D7-49DC-43B8-AB04-D8B165D5F54A}" type="datetimeFigureOut">
              <a:rPr lang="ja-JP" altLang="en-US" smtClean="0">
                <a:solidFill>
                  <a:prstClr val="black">
                    <a:tint val="75000"/>
                  </a:prstClr>
                </a:solidFill>
              </a:rPr>
              <a:pPr/>
              <a:t>2016/3/26</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09598-826F-4673-98CC-E43B0AB00D5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2912361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Mea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en.wikipedia.org/wiki/Linear_regression" TargetMode="External"/><Relationship Id="rId5" Type="http://schemas.openxmlformats.org/officeDocument/2006/relationships/hyperlink" Target="http://en.wikipedia.org/wiki/Correlation" TargetMode="External"/><Relationship Id="rId4" Type="http://schemas.openxmlformats.org/officeDocument/2006/relationships/hyperlink" Target="http://en.wikipedia.org/wiki/Variance" TargetMode="Externa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2597" y="255706"/>
            <a:ext cx="12002947" cy="3066228"/>
          </a:xfrm>
        </p:spPr>
        <p:txBody>
          <a:bodyPr anchor="ctr">
            <a:normAutofit fontScale="90000"/>
          </a:bodyPr>
          <a:lstStyle/>
          <a:p>
            <a:r>
              <a:rPr lang="en-US" altLang="ja-JP" b="1" dirty="0">
                <a:latin typeface="HG丸ｺﾞｼｯｸM-PRO" panose="020F0600000000000000" pitchFamily="50" charset="-128"/>
                <a:ea typeface="HG丸ｺﾞｼｯｸM-PRO" panose="020F0600000000000000" pitchFamily="50" charset="-128"/>
              </a:rPr>
              <a:t>Creating Synthetic Microdata </a:t>
            </a:r>
            <a:r>
              <a:rPr lang="en-US" altLang="ja-JP" b="1" dirty="0" smtClean="0">
                <a:latin typeface="HG丸ｺﾞｼｯｸM-PRO" panose="020F0600000000000000" pitchFamily="50" charset="-128"/>
                <a:ea typeface="HG丸ｺﾞｼｯｸM-PRO" panose="020F0600000000000000" pitchFamily="50" charset="-128"/>
              </a:rPr>
              <a:t>for</a:t>
            </a:r>
            <a:r>
              <a:rPr lang="en-US" altLang="ja-JP" sz="5400" b="1" dirty="0" smtClean="0">
                <a:latin typeface="HG丸ｺﾞｼｯｸM-PRO" panose="020F0600000000000000" pitchFamily="50" charset="-128"/>
                <a:ea typeface="HG丸ｺﾞｼｯｸM-PRO" panose="020F0600000000000000" pitchFamily="50" charset="-128"/>
              </a:rPr>
              <a:t/>
            </a:r>
            <a:br>
              <a:rPr lang="en-US" altLang="ja-JP" sz="5400" b="1" dirty="0" smtClean="0">
                <a:latin typeface="HG丸ｺﾞｼｯｸM-PRO" panose="020F0600000000000000" pitchFamily="50" charset="-128"/>
                <a:ea typeface="HG丸ｺﾞｼｯｸM-PRO" panose="020F0600000000000000" pitchFamily="50" charset="-128"/>
              </a:rPr>
            </a:br>
            <a:r>
              <a:rPr lang="en-US" altLang="ja-JP" sz="5400" b="1" dirty="0" smtClean="0">
                <a:latin typeface="HG丸ｺﾞｼｯｸM-PRO" panose="020F0600000000000000" pitchFamily="50" charset="-128"/>
                <a:ea typeface="HG丸ｺﾞｼｯｸM-PRO" panose="020F0600000000000000" pitchFamily="50" charset="-128"/>
              </a:rPr>
              <a:t> </a:t>
            </a:r>
            <a:r>
              <a:rPr lang="en-US" altLang="ja-JP" sz="5400" b="1" dirty="0">
                <a:latin typeface="HG丸ｺﾞｼｯｸM-PRO" panose="020F0600000000000000" pitchFamily="50" charset="-128"/>
                <a:ea typeface="HG丸ｺﾞｼｯｸM-PRO" panose="020F0600000000000000" pitchFamily="50" charset="-128"/>
              </a:rPr>
              <a:t>Higher Educational Use in </a:t>
            </a:r>
            <a:r>
              <a:rPr lang="en-US" altLang="ja-JP" sz="5400" b="1" dirty="0" smtClean="0">
                <a:latin typeface="HG丸ｺﾞｼｯｸM-PRO" panose="020F0600000000000000" pitchFamily="50" charset="-128"/>
                <a:ea typeface="HG丸ｺﾞｼｯｸM-PRO" panose="020F0600000000000000" pitchFamily="50" charset="-128"/>
              </a:rPr>
              <a:t>Japan</a:t>
            </a:r>
            <a:r>
              <a:rPr lang="en-US" altLang="ja-JP" sz="4800" b="1" dirty="0" smtClean="0">
                <a:latin typeface="HG丸ｺﾞｼｯｸM-PRO" panose="020F0600000000000000" pitchFamily="50" charset="-128"/>
                <a:ea typeface="HG丸ｺﾞｼｯｸM-PRO" panose="020F0600000000000000" pitchFamily="50" charset="-128"/>
              </a:rPr>
              <a:t>: </a:t>
            </a:r>
            <a:br>
              <a:rPr lang="en-US" altLang="ja-JP" sz="4800" b="1" dirty="0" smtClean="0">
                <a:latin typeface="HG丸ｺﾞｼｯｸM-PRO" panose="020F0600000000000000" pitchFamily="50" charset="-128"/>
                <a:ea typeface="HG丸ｺﾞｼｯｸM-PRO" panose="020F0600000000000000" pitchFamily="50" charset="-128"/>
              </a:rPr>
            </a:br>
            <a:r>
              <a:rPr lang="en-US" altLang="ja-JP" sz="4800" b="1" dirty="0" smtClean="0">
                <a:latin typeface="HG丸ｺﾞｼｯｸM-PRO" panose="020F0600000000000000" pitchFamily="50" charset="-128"/>
                <a:ea typeface="HG丸ｺﾞｼｯｸM-PRO" panose="020F0600000000000000" pitchFamily="50" charset="-128"/>
              </a:rPr>
              <a:t> </a:t>
            </a:r>
            <a:r>
              <a:rPr lang="en-US" altLang="ja-JP" sz="4900" b="1" dirty="0">
                <a:latin typeface="HG丸ｺﾞｼｯｸM-PRO" panose="020F0600000000000000" pitchFamily="50" charset="-128"/>
                <a:ea typeface="HG丸ｺﾞｼｯｸM-PRO" panose="020F0600000000000000" pitchFamily="50" charset="-128"/>
              </a:rPr>
              <a:t>Reproduction of Distribution </a:t>
            </a:r>
            <a:r>
              <a:rPr lang="en-US" altLang="ja-JP" sz="4900" b="1" dirty="0" smtClean="0">
                <a:latin typeface="HG丸ｺﾞｼｯｸM-PRO" panose="020F0600000000000000" pitchFamily="50" charset="-128"/>
                <a:ea typeface="HG丸ｺﾞｼｯｸM-PRO" panose="020F0600000000000000" pitchFamily="50" charset="-128"/>
              </a:rPr>
              <a:t>Type </a:t>
            </a:r>
            <a:r>
              <a:rPr lang="en-US" altLang="ja-JP" sz="4400" b="1" dirty="0" smtClean="0">
                <a:latin typeface="HG丸ｺﾞｼｯｸM-PRO" panose="020F0600000000000000" pitchFamily="50" charset="-128"/>
                <a:ea typeface="HG丸ｺﾞｼｯｸM-PRO" panose="020F0600000000000000" pitchFamily="50" charset="-128"/>
              </a:rPr>
              <a:t/>
            </a:r>
            <a:br>
              <a:rPr lang="en-US" altLang="ja-JP" sz="4400" b="1" dirty="0" smtClean="0">
                <a:latin typeface="HG丸ｺﾞｼｯｸM-PRO" panose="020F0600000000000000" pitchFamily="50" charset="-128"/>
                <a:ea typeface="HG丸ｺﾞｼｯｸM-PRO" panose="020F0600000000000000" pitchFamily="50" charset="-128"/>
              </a:rPr>
            </a:br>
            <a:r>
              <a:rPr lang="en-US" altLang="ja-JP" sz="4400" b="1" dirty="0" smtClean="0">
                <a:latin typeface="HG丸ｺﾞｼｯｸM-PRO" panose="020F0600000000000000" pitchFamily="50" charset="-128"/>
                <a:ea typeface="HG丸ｺﾞｼｯｸM-PRO" panose="020F0600000000000000" pitchFamily="50" charset="-128"/>
              </a:rPr>
              <a:t>based </a:t>
            </a:r>
            <a:r>
              <a:rPr lang="en-US" altLang="ja-JP" sz="4400" b="1" dirty="0">
                <a:latin typeface="HG丸ｺﾞｼｯｸM-PRO" panose="020F0600000000000000" pitchFamily="50" charset="-128"/>
                <a:ea typeface="HG丸ｺﾞｼｯｸM-PRO" panose="020F0600000000000000" pitchFamily="50" charset="-128"/>
              </a:rPr>
              <a:t>on the Descriptive Statistics</a:t>
            </a:r>
            <a:endParaRPr kumimoji="1" lang="ja-JP" altLang="en-US" sz="3600" b="1"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a:xfrm>
            <a:off x="546100" y="3507135"/>
            <a:ext cx="11230264" cy="3291420"/>
          </a:xfrm>
        </p:spPr>
        <p:txBody>
          <a:bodyPr>
            <a:normAutofit lnSpcReduction="10000"/>
          </a:bodyPr>
          <a:lstStyle/>
          <a:p>
            <a:pPr algn="l"/>
            <a:r>
              <a:rPr lang="en-US" altLang="ja-JP" sz="3600" b="1" u="sng" dirty="0">
                <a:latin typeface="HG丸ｺﾞｼｯｸM-PRO" panose="020F0600000000000000" pitchFamily="50" charset="-128"/>
                <a:ea typeface="HG丸ｺﾞｼｯｸM-PRO" panose="020F0600000000000000" pitchFamily="50" charset="-128"/>
              </a:rPr>
              <a:t>Kiyomi </a:t>
            </a:r>
            <a:r>
              <a:rPr lang="en-US" altLang="ja-JP" sz="3600" b="1" u="sng" dirty="0" smtClean="0">
                <a:latin typeface="HG丸ｺﾞｼｯｸM-PRO" panose="020F0600000000000000" pitchFamily="50" charset="-128"/>
                <a:ea typeface="HG丸ｺﾞｼｯｸM-PRO" panose="020F0600000000000000" pitchFamily="50" charset="-128"/>
              </a:rPr>
              <a:t>Shirakawa</a:t>
            </a:r>
          </a:p>
          <a:p>
            <a:pPr algn="l"/>
            <a:r>
              <a:rPr lang="en-US" altLang="ja-JP" sz="2200" b="1" dirty="0">
                <a:latin typeface="HG丸ｺﾞｼｯｸM-PRO" panose="020F0600000000000000" pitchFamily="50" charset="-128"/>
                <a:ea typeface="HG丸ｺﾞｼｯｸM-PRO" panose="020F0600000000000000" pitchFamily="50" charset="-128"/>
              </a:rPr>
              <a:t>Hitotsubashi University / National Statistics Center</a:t>
            </a:r>
            <a:r>
              <a:rPr lang="en-US" altLang="ja-JP" sz="3600" b="1" dirty="0">
                <a:latin typeface="HG丸ｺﾞｼｯｸM-PRO" panose="020F0600000000000000" pitchFamily="50" charset="-128"/>
                <a:ea typeface="HG丸ｺﾞｼｯｸM-PRO" panose="020F0600000000000000" pitchFamily="50" charset="-128"/>
              </a:rPr>
              <a:t> </a:t>
            </a:r>
            <a:r>
              <a:rPr lang="en-US" altLang="ja-JP" sz="3600" b="1" dirty="0" smtClean="0">
                <a:latin typeface="HG丸ｺﾞｼｯｸM-PRO" panose="020F0600000000000000" pitchFamily="50" charset="-128"/>
                <a:ea typeface="HG丸ｺﾞｼｯｸM-PRO" panose="020F0600000000000000" pitchFamily="50" charset="-128"/>
              </a:rPr>
              <a:t> </a:t>
            </a:r>
          </a:p>
          <a:p>
            <a:pPr algn="l"/>
            <a:r>
              <a:rPr lang="en-US" altLang="ja-JP" sz="3600" b="1" u="sng" dirty="0" smtClean="0">
                <a:latin typeface="HG丸ｺﾞｼｯｸM-PRO" panose="020F0600000000000000" pitchFamily="50" charset="-128"/>
                <a:ea typeface="HG丸ｺﾞｼｯｸM-PRO" panose="020F0600000000000000" pitchFamily="50" charset="-128"/>
              </a:rPr>
              <a:t>Yutaka</a:t>
            </a:r>
            <a:r>
              <a:rPr lang="ja-JP" altLang="en-US" sz="3600" b="1" u="sng" dirty="0" smtClean="0">
                <a:latin typeface="HG丸ｺﾞｼｯｸM-PRO" panose="020F0600000000000000" pitchFamily="50" charset="-128"/>
                <a:ea typeface="HG丸ｺﾞｼｯｸM-PRO" panose="020F0600000000000000" pitchFamily="50" charset="-128"/>
              </a:rPr>
              <a:t> </a:t>
            </a:r>
            <a:r>
              <a:rPr lang="en-US" altLang="ja-JP" sz="3600" b="1" u="sng" dirty="0" smtClean="0">
                <a:latin typeface="HG丸ｺﾞｼｯｸM-PRO" panose="020F0600000000000000" pitchFamily="50" charset="-128"/>
                <a:ea typeface="HG丸ｺﾞｼｯｸM-PRO" panose="020F0600000000000000" pitchFamily="50" charset="-128"/>
              </a:rPr>
              <a:t>Abe</a:t>
            </a:r>
            <a:r>
              <a:rPr lang="en-US" altLang="ja-JP" sz="3600" b="1" dirty="0" smtClean="0">
                <a:latin typeface="HG丸ｺﾞｼｯｸM-PRO" panose="020F0600000000000000" pitchFamily="50" charset="-128"/>
                <a:ea typeface="HG丸ｺﾞｼｯｸM-PRO" panose="020F0600000000000000" pitchFamily="50" charset="-128"/>
              </a:rPr>
              <a:t> </a:t>
            </a:r>
          </a:p>
          <a:p>
            <a:pPr algn="l"/>
            <a:r>
              <a:rPr lang="en-US" altLang="ja-JP" sz="2200" b="1" dirty="0" smtClean="0">
                <a:latin typeface="HG丸ｺﾞｼｯｸM-PRO" panose="020F0600000000000000" pitchFamily="50" charset="-128"/>
                <a:ea typeface="HG丸ｺﾞｼｯｸM-PRO" panose="020F0600000000000000" pitchFamily="50" charset="-128"/>
              </a:rPr>
              <a:t>Hitotsubashi University</a:t>
            </a:r>
          </a:p>
          <a:p>
            <a:pPr algn="l"/>
            <a:r>
              <a:rPr lang="en-US" altLang="ja-JP" sz="3600" b="1" dirty="0" smtClean="0">
                <a:latin typeface="HG丸ｺﾞｼｯｸM-PRO" panose="020F0600000000000000" pitchFamily="50" charset="-128"/>
                <a:ea typeface="HG丸ｺﾞｼｯｸM-PRO" panose="020F0600000000000000" pitchFamily="50" charset="-128"/>
              </a:rPr>
              <a:t>Shinsuke Ito </a:t>
            </a:r>
          </a:p>
          <a:p>
            <a:pPr algn="l"/>
            <a:r>
              <a:rPr lang="en-US" altLang="ja-JP" sz="2200" b="1" dirty="0" smtClean="0">
                <a:latin typeface="HG丸ｺﾞｼｯｸM-PRO" panose="020F0600000000000000" pitchFamily="50" charset="-128"/>
                <a:ea typeface="HG丸ｺﾞｼｯｸM-PRO" panose="020F0600000000000000" pitchFamily="50" charset="-128"/>
              </a:rPr>
              <a:t>Chuo University</a:t>
            </a:r>
            <a:endParaRPr lang="en-US" altLang="ja-JP" sz="22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2673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49012561"/>
              </p:ext>
            </p:extLst>
          </p:nvPr>
        </p:nvGraphicFramePr>
        <p:xfrm>
          <a:off x="173621" y="3852253"/>
          <a:ext cx="11597830" cy="2636416"/>
        </p:xfrm>
        <a:graphic>
          <a:graphicData uri="http://schemas.openxmlformats.org/drawingml/2006/table">
            <a:tbl>
              <a:tblPr/>
              <a:tblGrid>
                <a:gridCol w="5798915"/>
                <a:gridCol w="5798915"/>
              </a:tblGrid>
              <a:tr h="353150">
                <a:tc>
                  <a:txBody>
                    <a:bodyPr/>
                    <a:lstStyle/>
                    <a:p>
                      <a:pPr algn="ctr"/>
                      <a:r>
                        <a:rPr lang="en-US" sz="1400" b="1" dirty="0">
                          <a:latin typeface="HG丸ｺﾞｼｯｸM-PRO" panose="020F0600000000000000" pitchFamily="50" charset="-128"/>
                          <a:ea typeface="HG丸ｺﾞｼｯｸM-PRO" panose="020F0600000000000000" pitchFamily="50" charset="-128"/>
                        </a:rPr>
                        <a:t>Property</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1" dirty="0">
                          <a:latin typeface="HG丸ｺﾞｼｯｸM-PRO" panose="020F0600000000000000" pitchFamily="50" charset="-128"/>
                          <a:ea typeface="HG丸ｺﾞｼｯｸM-PRO" panose="020F0600000000000000" pitchFamily="50" charset="-128"/>
                        </a:rPr>
                        <a:t>Value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3150">
                <a:tc>
                  <a:txBody>
                    <a:bodyPr/>
                    <a:lstStyle/>
                    <a:p>
                      <a:r>
                        <a:rPr lang="en-US" sz="1400" b="1" dirty="0">
                          <a:latin typeface="HG丸ｺﾞｼｯｸM-PRO" panose="020F0600000000000000" pitchFamily="50" charset="-128"/>
                          <a:ea typeface="HG丸ｺﾞｼｯｸM-PRO" panose="020F0600000000000000" pitchFamily="50" charset="-128"/>
                          <a:hlinkClick r:id="rId3" tooltip="Mean"/>
                        </a:rPr>
                        <a:t>Mean</a:t>
                      </a:r>
                      <a:r>
                        <a:rPr lang="en-US" sz="1400" b="1" dirty="0">
                          <a:latin typeface="HG丸ｺﾞｼｯｸM-PRO" panose="020F0600000000000000" pitchFamily="50" charset="-128"/>
                          <a:ea typeface="HG丸ｺﾞｼｯｸM-PRO" panose="020F0600000000000000" pitchFamily="50" charset="-128"/>
                        </a:rPr>
                        <a:t> of </a:t>
                      </a:r>
                      <a:r>
                        <a:rPr lang="en-US" sz="1400" b="1" i="1" dirty="0">
                          <a:latin typeface="HG丸ｺﾞｼｯｸM-PRO" panose="020F0600000000000000" pitchFamily="50" charset="-128"/>
                          <a:ea typeface="HG丸ｺﾞｼｯｸM-PRO" panose="020F0600000000000000" pitchFamily="50" charset="-128"/>
                        </a:rPr>
                        <a:t>x</a:t>
                      </a:r>
                      <a:r>
                        <a:rPr lang="en-US" sz="1400" b="1" dirty="0">
                          <a:latin typeface="HG丸ｺﾞｼｯｸM-PRO" panose="020F0600000000000000" pitchFamily="50" charset="-128"/>
                          <a:ea typeface="HG丸ｺﾞｼｯｸM-PRO" panose="020F0600000000000000" pitchFamily="50" charset="-128"/>
                        </a:rPr>
                        <a:t> in each case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400" b="1" dirty="0">
                          <a:latin typeface="HG丸ｺﾞｼｯｸM-PRO" panose="020F0600000000000000" pitchFamily="50" charset="-128"/>
                          <a:ea typeface="HG丸ｺﾞｼｯｸM-PRO" panose="020F0600000000000000" pitchFamily="50" charset="-128"/>
                        </a:rPr>
                        <a:t>9 (exact)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3150">
                <a:tc>
                  <a:txBody>
                    <a:bodyPr/>
                    <a:lstStyle/>
                    <a:p>
                      <a:r>
                        <a:rPr lang="en-US" sz="1400" b="1" dirty="0">
                          <a:latin typeface="HG丸ｺﾞｼｯｸM-PRO" panose="020F0600000000000000" pitchFamily="50" charset="-128"/>
                          <a:ea typeface="HG丸ｺﾞｼｯｸM-PRO" panose="020F0600000000000000" pitchFamily="50" charset="-128"/>
                        </a:rPr>
                        <a:t>Sample </a:t>
                      </a:r>
                      <a:r>
                        <a:rPr lang="en-US" sz="1400" b="1" dirty="0">
                          <a:latin typeface="HG丸ｺﾞｼｯｸM-PRO" panose="020F0600000000000000" pitchFamily="50" charset="-128"/>
                          <a:ea typeface="HG丸ｺﾞｼｯｸM-PRO" panose="020F0600000000000000" pitchFamily="50" charset="-128"/>
                          <a:hlinkClick r:id="rId4" tooltip="Variance"/>
                        </a:rPr>
                        <a:t>variance</a:t>
                      </a:r>
                      <a:r>
                        <a:rPr lang="en-US" sz="1400" b="1" dirty="0">
                          <a:latin typeface="HG丸ｺﾞｼｯｸM-PRO" panose="020F0600000000000000" pitchFamily="50" charset="-128"/>
                          <a:ea typeface="HG丸ｺﾞｼｯｸM-PRO" panose="020F0600000000000000" pitchFamily="50" charset="-128"/>
                        </a:rPr>
                        <a:t> of </a:t>
                      </a:r>
                      <a:r>
                        <a:rPr lang="en-US" sz="1400" b="1" i="1" dirty="0">
                          <a:latin typeface="HG丸ｺﾞｼｯｸM-PRO" panose="020F0600000000000000" pitchFamily="50" charset="-128"/>
                          <a:ea typeface="HG丸ｺﾞｼｯｸM-PRO" panose="020F0600000000000000" pitchFamily="50" charset="-128"/>
                        </a:rPr>
                        <a:t>x</a:t>
                      </a:r>
                      <a:r>
                        <a:rPr lang="en-US" sz="1400" b="1" dirty="0">
                          <a:latin typeface="HG丸ｺﾞｼｯｸM-PRO" panose="020F0600000000000000" pitchFamily="50" charset="-128"/>
                          <a:ea typeface="HG丸ｺﾞｼｯｸM-PRO" panose="020F0600000000000000" pitchFamily="50" charset="-128"/>
                        </a:rPr>
                        <a:t> in each case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400" b="1" dirty="0">
                          <a:latin typeface="HG丸ｺﾞｼｯｸM-PRO" panose="020F0600000000000000" pitchFamily="50" charset="-128"/>
                          <a:ea typeface="HG丸ｺﾞｼｯｸM-PRO" panose="020F0600000000000000" pitchFamily="50" charset="-128"/>
                        </a:rPr>
                        <a:t>11 (exact)</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3150">
                <a:tc>
                  <a:txBody>
                    <a:bodyPr/>
                    <a:lstStyle/>
                    <a:p>
                      <a:r>
                        <a:rPr lang="en-US" sz="1400" b="1" dirty="0">
                          <a:latin typeface="HG丸ｺﾞｼｯｸM-PRO" panose="020F0600000000000000" pitchFamily="50" charset="-128"/>
                          <a:ea typeface="HG丸ｺﾞｼｯｸM-PRO" panose="020F0600000000000000" pitchFamily="50" charset="-128"/>
                        </a:rPr>
                        <a:t>Mean of </a:t>
                      </a:r>
                      <a:r>
                        <a:rPr lang="en-US" sz="1400" b="1" i="1" dirty="0">
                          <a:latin typeface="HG丸ｺﾞｼｯｸM-PRO" panose="020F0600000000000000" pitchFamily="50" charset="-128"/>
                          <a:ea typeface="HG丸ｺﾞｼｯｸM-PRO" panose="020F0600000000000000" pitchFamily="50" charset="-128"/>
                        </a:rPr>
                        <a:t>y</a:t>
                      </a:r>
                      <a:r>
                        <a:rPr lang="en-US" sz="1400" b="1" dirty="0">
                          <a:latin typeface="HG丸ｺﾞｼｯｸM-PRO" panose="020F0600000000000000" pitchFamily="50" charset="-128"/>
                          <a:ea typeface="HG丸ｺﾞｼｯｸM-PRO" panose="020F0600000000000000" pitchFamily="50" charset="-128"/>
                        </a:rPr>
                        <a:t> in each case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400" b="1" dirty="0">
                          <a:latin typeface="HG丸ｺﾞｼｯｸM-PRO" panose="020F0600000000000000" pitchFamily="50" charset="-128"/>
                          <a:ea typeface="HG丸ｺﾞｼｯｸM-PRO" panose="020F0600000000000000" pitchFamily="50" charset="-128"/>
                        </a:rPr>
                        <a:t>7.50 (to 2 decimal places)</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3150">
                <a:tc>
                  <a:txBody>
                    <a:bodyPr/>
                    <a:lstStyle/>
                    <a:p>
                      <a:r>
                        <a:rPr lang="en-US" sz="1400" b="1" dirty="0">
                          <a:latin typeface="HG丸ｺﾞｼｯｸM-PRO" panose="020F0600000000000000" pitchFamily="50" charset="-128"/>
                          <a:ea typeface="HG丸ｺﾞｼｯｸM-PRO" panose="020F0600000000000000" pitchFamily="50" charset="-128"/>
                        </a:rPr>
                        <a:t>Sample variance of </a:t>
                      </a:r>
                      <a:r>
                        <a:rPr lang="en-US" sz="1400" b="1" i="1" dirty="0">
                          <a:latin typeface="HG丸ｺﾞｼｯｸM-PRO" panose="020F0600000000000000" pitchFamily="50" charset="-128"/>
                          <a:ea typeface="HG丸ｺﾞｼｯｸM-PRO" panose="020F0600000000000000" pitchFamily="50" charset="-128"/>
                        </a:rPr>
                        <a:t>y</a:t>
                      </a:r>
                      <a:r>
                        <a:rPr lang="en-US" sz="1400" b="1" dirty="0">
                          <a:latin typeface="HG丸ｺﾞｼｯｸM-PRO" panose="020F0600000000000000" pitchFamily="50" charset="-128"/>
                          <a:ea typeface="HG丸ｺﾞｼｯｸM-PRO" panose="020F0600000000000000" pitchFamily="50" charset="-128"/>
                        </a:rPr>
                        <a:t> in each case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400" b="1" dirty="0">
                          <a:latin typeface="HG丸ｺﾞｼｯｸM-PRO" panose="020F0600000000000000" pitchFamily="50" charset="-128"/>
                          <a:ea typeface="HG丸ｺﾞｼｯｸM-PRO" panose="020F0600000000000000" pitchFamily="50" charset="-128"/>
                        </a:rPr>
                        <a:t>4.122 or 4.127 (to 3 decimal places)</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4181">
                <a:tc>
                  <a:txBody>
                    <a:bodyPr/>
                    <a:lstStyle/>
                    <a:p>
                      <a:r>
                        <a:rPr lang="en-US" sz="1400" b="1" dirty="0">
                          <a:latin typeface="HG丸ｺﾞｼｯｸM-PRO" panose="020F0600000000000000" pitchFamily="50" charset="-128"/>
                          <a:ea typeface="HG丸ｺﾞｼｯｸM-PRO" panose="020F0600000000000000" pitchFamily="50" charset="-128"/>
                          <a:hlinkClick r:id="rId5" tooltip="Correlation"/>
                        </a:rPr>
                        <a:t>Correlation</a:t>
                      </a:r>
                      <a:r>
                        <a:rPr lang="en-US" sz="1400" b="1" dirty="0">
                          <a:latin typeface="HG丸ｺﾞｼｯｸM-PRO" panose="020F0600000000000000" pitchFamily="50" charset="-128"/>
                          <a:ea typeface="HG丸ｺﾞｼｯｸM-PRO" panose="020F0600000000000000" pitchFamily="50" charset="-128"/>
                        </a:rPr>
                        <a:t> between </a:t>
                      </a:r>
                      <a:r>
                        <a:rPr lang="en-US" sz="1400" b="1" i="1" dirty="0">
                          <a:latin typeface="HG丸ｺﾞｼｯｸM-PRO" panose="020F0600000000000000" pitchFamily="50" charset="-128"/>
                          <a:ea typeface="HG丸ｺﾞｼｯｸM-PRO" panose="020F0600000000000000" pitchFamily="50" charset="-128"/>
                        </a:rPr>
                        <a:t>x</a:t>
                      </a:r>
                      <a:r>
                        <a:rPr lang="en-US" sz="1400" b="1" dirty="0">
                          <a:latin typeface="HG丸ｺﾞｼｯｸM-PRO" panose="020F0600000000000000" pitchFamily="50" charset="-128"/>
                          <a:ea typeface="HG丸ｺﾞｼｯｸM-PRO" panose="020F0600000000000000" pitchFamily="50" charset="-128"/>
                        </a:rPr>
                        <a:t> and </a:t>
                      </a:r>
                      <a:r>
                        <a:rPr lang="en-US" sz="1400" b="1" i="1" dirty="0">
                          <a:latin typeface="HG丸ｺﾞｼｯｸM-PRO" panose="020F0600000000000000" pitchFamily="50" charset="-128"/>
                          <a:ea typeface="HG丸ｺﾞｼｯｸM-PRO" panose="020F0600000000000000" pitchFamily="50" charset="-128"/>
                        </a:rPr>
                        <a:t>y</a:t>
                      </a:r>
                      <a:r>
                        <a:rPr lang="en-US" sz="1400" b="1" dirty="0">
                          <a:latin typeface="HG丸ｺﾞｼｯｸM-PRO" panose="020F0600000000000000" pitchFamily="50" charset="-128"/>
                          <a:ea typeface="HG丸ｺﾞｼｯｸM-PRO" panose="020F0600000000000000" pitchFamily="50" charset="-128"/>
                        </a:rPr>
                        <a:t> in each case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400" b="1" dirty="0">
                          <a:latin typeface="HG丸ｺﾞｼｯｸM-PRO" panose="020F0600000000000000" pitchFamily="50" charset="-128"/>
                          <a:ea typeface="HG丸ｺﾞｼｯｸM-PRO" panose="020F0600000000000000" pitchFamily="50" charset="-128"/>
                        </a:rPr>
                        <a:t>0.816 (to 3 decimal places)</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6485">
                <a:tc>
                  <a:txBody>
                    <a:bodyPr/>
                    <a:lstStyle/>
                    <a:p>
                      <a:r>
                        <a:rPr lang="en-US" sz="1400" b="1" dirty="0">
                          <a:latin typeface="HG丸ｺﾞｼｯｸM-PRO" panose="020F0600000000000000" pitchFamily="50" charset="-128"/>
                          <a:ea typeface="HG丸ｺﾞｼｯｸM-PRO" panose="020F0600000000000000" pitchFamily="50" charset="-128"/>
                          <a:hlinkClick r:id="rId6" tooltip="Linear regression"/>
                        </a:rPr>
                        <a:t>Linear regression</a:t>
                      </a:r>
                      <a:r>
                        <a:rPr lang="en-US" sz="1400" b="1" dirty="0">
                          <a:latin typeface="HG丸ｺﾞｼｯｸM-PRO" panose="020F0600000000000000" pitchFamily="50" charset="-128"/>
                          <a:ea typeface="HG丸ｺﾞｼｯｸM-PRO" panose="020F0600000000000000" pitchFamily="50" charset="-128"/>
                        </a:rPr>
                        <a:t> line in each case</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400" b="1" i="1" dirty="0">
                          <a:latin typeface="HG丸ｺﾞｼｯｸM-PRO" panose="020F0600000000000000" pitchFamily="50" charset="-128"/>
                          <a:ea typeface="HG丸ｺﾞｼｯｸM-PRO" panose="020F0600000000000000" pitchFamily="50" charset="-128"/>
                        </a:rPr>
                        <a:t>y</a:t>
                      </a:r>
                      <a:r>
                        <a:rPr lang="en-US" sz="1400" b="1" dirty="0">
                          <a:latin typeface="HG丸ｺﾞｼｯｸM-PRO" panose="020F0600000000000000" pitchFamily="50" charset="-128"/>
                          <a:ea typeface="HG丸ｺﾞｼｯｸM-PRO" panose="020F0600000000000000" pitchFamily="50" charset="-128"/>
                        </a:rPr>
                        <a:t> = 3.00 + 0.500</a:t>
                      </a:r>
                      <a:r>
                        <a:rPr lang="en-US" sz="1400" b="1" i="1" dirty="0">
                          <a:latin typeface="HG丸ｺﾞｼｯｸM-PRO" panose="020F0600000000000000" pitchFamily="50" charset="-128"/>
                          <a:ea typeface="HG丸ｺﾞｼｯｸM-PRO" panose="020F0600000000000000" pitchFamily="50" charset="-128"/>
                        </a:rPr>
                        <a:t>x</a:t>
                      </a:r>
                      <a:r>
                        <a:rPr lang="en-US" sz="1400" b="1" dirty="0">
                          <a:latin typeface="HG丸ｺﾞｼｯｸM-PRO" panose="020F0600000000000000" pitchFamily="50" charset="-128"/>
                          <a:ea typeface="HG丸ｺﾞｼｯｸM-PRO" panose="020F0600000000000000" pitchFamily="50" charset="-128"/>
                        </a:rPr>
                        <a:t> </a:t>
                      </a:r>
                      <a:r>
                        <a:rPr lang="en-US" sz="1400" b="1" dirty="0" smtClean="0">
                          <a:latin typeface="HG丸ｺﾞｼｯｸM-PRO" panose="020F0600000000000000" pitchFamily="50" charset="-128"/>
                          <a:ea typeface="HG丸ｺﾞｼｯｸM-PRO" panose="020F0600000000000000" pitchFamily="50" charset="-128"/>
                        </a:rPr>
                        <a:t>(</a:t>
                      </a:r>
                      <a:r>
                        <a:rPr lang="en-US" sz="1400" b="1" dirty="0">
                          <a:latin typeface="HG丸ｺﾞｼｯｸM-PRO" panose="020F0600000000000000" pitchFamily="50" charset="-128"/>
                          <a:ea typeface="HG丸ｺﾞｼｯｸM-PRO" panose="020F0600000000000000" pitchFamily="50" charset="-128"/>
                        </a:rPr>
                        <a:t>to 2 and 3 decimal places, respectively)</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883016229"/>
              </p:ext>
            </p:extLst>
          </p:nvPr>
        </p:nvGraphicFramePr>
        <p:xfrm>
          <a:off x="173620" y="81015"/>
          <a:ext cx="11597832" cy="3769575"/>
        </p:xfrm>
        <a:graphic>
          <a:graphicData uri="http://schemas.openxmlformats.org/drawingml/2006/table">
            <a:tbl>
              <a:tblPr/>
              <a:tblGrid>
                <a:gridCol w="1449729"/>
                <a:gridCol w="1449729"/>
                <a:gridCol w="1449729"/>
                <a:gridCol w="1449729"/>
                <a:gridCol w="1449729"/>
                <a:gridCol w="1449729"/>
                <a:gridCol w="1449729"/>
                <a:gridCol w="1449729"/>
              </a:tblGrid>
              <a:tr h="155981">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2800"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Examples of numerical values for Anscombe's quartet</a:t>
                      </a:r>
                      <a:endParaRPr lang="en-US" sz="2800" b="1" dirty="0">
                        <a:effectLst/>
                        <a:latin typeface="HG丸ｺﾞｼｯｸM-PRO" panose="020F0600000000000000" pitchFamily="50" charset="-128"/>
                        <a:ea typeface="HG丸ｺﾞｼｯｸM-PRO" panose="020F0600000000000000" pitchFamily="50" charset="-128"/>
                      </a:endParaRP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52653">
                <a:tc gridSpan="2">
                  <a:txBody>
                    <a:bodyPr/>
                    <a:lstStyle/>
                    <a:p>
                      <a:pPr algn="ctr"/>
                      <a:r>
                        <a:rPr lang="en-US" sz="1100" b="1" dirty="0">
                          <a:latin typeface="HG丸ｺﾞｼｯｸM-PRO" panose="020F0600000000000000" pitchFamily="50" charset="-128"/>
                          <a:ea typeface="HG丸ｺﾞｼｯｸM-PRO" panose="020F0600000000000000" pitchFamily="50" charset="-128"/>
                        </a:rPr>
                        <a:t>I</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r>
                        <a:rPr lang="en-US" sz="1100" b="1" dirty="0">
                          <a:latin typeface="HG丸ｺﾞｼｯｸM-PRO" panose="020F0600000000000000" pitchFamily="50" charset="-128"/>
                          <a:ea typeface="HG丸ｺﾞｼｯｸM-PRO" panose="020F0600000000000000" pitchFamily="50" charset="-128"/>
                        </a:rPr>
                        <a:t>II</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r>
                        <a:rPr lang="en-US" sz="1100" b="1" dirty="0">
                          <a:latin typeface="HG丸ｺﾞｼｯｸM-PRO" panose="020F0600000000000000" pitchFamily="50" charset="-128"/>
                          <a:ea typeface="HG丸ｺﾞｼｯｸM-PRO" panose="020F0600000000000000" pitchFamily="50" charset="-128"/>
                        </a:rPr>
                        <a:t>III</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r>
                        <a:rPr lang="en-US" sz="1100" b="1" dirty="0">
                          <a:latin typeface="HG丸ｺﾞｼｯｸM-PRO" panose="020F0600000000000000" pitchFamily="50" charset="-128"/>
                          <a:ea typeface="HG丸ｺﾞｼｯｸM-PRO" panose="020F0600000000000000" pitchFamily="50" charset="-128"/>
                        </a:rPr>
                        <a:t>IV</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52653">
                <a:tc>
                  <a:txBody>
                    <a:bodyPr/>
                    <a:lstStyle/>
                    <a:p>
                      <a:pPr algn="ctr"/>
                      <a:r>
                        <a:rPr lang="en-US" sz="1100" b="1" dirty="0">
                          <a:latin typeface="HG丸ｺﾞｼｯｸM-PRO" panose="020F0600000000000000" pitchFamily="50" charset="-128"/>
                          <a:ea typeface="HG丸ｺﾞｼｯｸM-PRO" panose="020F0600000000000000" pitchFamily="50" charset="-128"/>
                        </a:rPr>
                        <a:t>x</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y</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x</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y</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x</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y</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x</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latin typeface="HG丸ｺﾞｼｯｸM-PRO" panose="020F0600000000000000" pitchFamily="50" charset="-128"/>
                          <a:ea typeface="HG丸ｺﾞｼｯｸM-PRO" panose="020F0600000000000000" pitchFamily="50" charset="-128"/>
                        </a:rPr>
                        <a:t>y</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10.0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10.0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9.14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10.0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7.46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6.58</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6.95</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8.14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6.77</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5.76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13.0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7.58</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13.0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8.74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13.0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12.74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7.71</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8.81</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8.77</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7.11</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8.84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11.0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8.33</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11.0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9.26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11.0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7.81</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8.47</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14.0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9.96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14.0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8.10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14.0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8.84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7.04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7.24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6.13</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6.08</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5.25</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4.0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4.26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4.0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3.10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4.0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5.39</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19.0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12.50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12.0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10.84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12.0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9.13</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12.0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8.15</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5.56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4.82</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7.26</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6.42</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7.91</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2653">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5.68</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4.74</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5.73</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8.0</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1100" b="1" dirty="0">
                          <a:latin typeface="HG丸ｺﾞｼｯｸM-PRO" panose="020F0600000000000000" pitchFamily="50" charset="-128"/>
                          <a:ea typeface="HG丸ｺﾞｼｯｸM-PRO" panose="020F0600000000000000" pitchFamily="50" charset="-128"/>
                        </a:rPr>
                        <a:t>6.89</a:t>
                      </a:r>
                    </a:p>
                  </a:txBody>
                  <a:tcPr marL="58365" marR="58365" marT="29183" marB="291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正方形/長方形 1"/>
          <p:cNvSpPr/>
          <p:nvPr/>
        </p:nvSpPr>
        <p:spPr>
          <a:xfrm>
            <a:off x="173620" y="6488668"/>
            <a:ext cx="8055673" cy="369332"/>
          </a:xfrm>
          <a:prstGeom prst="rect">
            <a:avLst/>
          </a:prstGeom>
        </p:spPr>
        <p:txBody>
          <a:bodyPr wrap="square">
            <a:spAutoFit/>
          </a:bodyPr>
          <a:lstStyle/>
          <a:p>
            <a:r>
              <a:rPr lang="en-US" altLang="ja-JP" b="1" dirty="0" smtClean="0">
                <a:latin typeface="HG丸ｺﾞｼｯｸM-PRO" panose="020F0600000000000000" pitchFamily="50" charset="-128"/>
                <a:ea typeface="HG丸ｺﾞｼｯｸM-PRO" panose="020F0600000000000000" pitchFamily="50" charset="-128"/>
              </a:rPr>
              <a:t>http://</a:t>
            </a:r>
            <a:r>
              <a:rPr lang="en-US" altLang="ja-JP" b="1" dirty="0">
                <a:latin typeface="HG丸ｺﾞｼｯｸM-PRO" panose="020F0600000000000000" pitchFamily="50" charset="-128"/>
                <a:ea typeface="HG丸ｺﾞｼｯｸM-PRO" panose="020F0600000000000000" pitchFamily="50" charset="-128"/>
              </a:rPr>
              <a:t>en.wikipedia.org/wiki/Anscombe%27s_quartet</a:t>
            </a:r>
            <a:endParaRPr lang="ja-JP" altLang="en-US" b="1"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p:cNvSpPr>
            <a:spLocks noGrp="1"/>
          </p:cNvSpPr>
          <p:nvPr>
            <p:ph type="sldNum" sz="quarter" idx="12"/>
          </p:nvPr>
        </p:nvSpPr>
        <p:spPr>
          <a:xfrm>
            <a:off x="9448800" y="6488668"/>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pPr/>
              <a:t>10</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01471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4080587132"/>
              </p:ext>
            </p:extLst>
          </p:nvPr>
        </p:nvGraphicFramePr>
        <p:xfrm>
          <a:off x="127322" y="177225"/>
          <a:ext cx="11956648" cy="6192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正方形/長方形 2"/>
          <p:cNvSpPr/>
          <p:nvPr/>
        </p:nvSpPr>
        <p:spPr>
          <a:xfrm>
            <a:off x="0" y="0"/>
            <a:ext cx="12192000" cy="620688"/>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3200" b="1" dirty="0">
                <a:solidFill>
                  <a:prstClr val="white"/>
                </a:solidFill>
                <a:latin typeface="HG丸ｺﾞｼｯｸM-PRO" panose="020F0600000000000000" pitchFamily="50" charset="-128"/>
                <a:ea typeface="HG丸ｺﾞｼｯｸM-PRO" panose="020F0600000000000000" pitchFamily="50" charset="-128"/>
              </a:rPr>
              <a:t>A Kind of Synthetic microdata in Japan</a:t>
            </a:r>
            <a:endParaRPr lang="ja-JP" altLang="en-US" sz="3200" b="1" dirty="0">
              <a:solidFill>
                <a:prstClr val="white"/>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904175" y="6385302"/>
            <a:ext cx="4115456" cy="400110"/>
          </a:xfrm>
          <a:prstGeom prst="rect">
            <a:avLst/>
          </a:prstGeom>
        </p:spPr>
        <p:txBody>
          <a:bodyPr wrap="square">
            <a:spAutoFit/>
          </a:bodyPr>
          <a:lstStyle/>
          <a:p>
            <a:r>
              <a:rPr lang="en-US" altLang="ja-JP" sz="2000" b="1" u="sng" dirty="0" smtClean="0">
                <a:solidFill>
                  <a:prstClr val="black"/>
                </a:solidFill>
                <a:latin typeface="HG丸ｺﾞｼｯｸM-PRO" panose="020F0600000000000000" pitchFamily="50" charset="-128"/>
                <a:ea typeface="HG丸ｺﾞｼｯｸM-PRO" panose="020F0600000000000000" pitchFamily="50" charset="-128"/>
              </a:rPr>
              <a:t>not consider original dist. type</a:t>
            </a:r>
            <a:endParaRPr lang="ja-JP" altLang="en-US" sz="2000" dirty="0">
              <a:solidFill>
                <a:prstClr val="black"/>
              </a:solidFill>
            </a:endParaRPr>
          </a:p>
        </p:txBody>
      </p:sp>
      <p:sp>
        <p:nvSpPr>
          <p:cNvPr id="5" name="正方形/長方形 4"/>
          <p:cNvSpPr/>
          <p:nvPr/>
        </p:nvSpPr>
        <p:spPr>
          <a:xfrm>
            <a:off x="6727196" y="6369913"/>
            <a:ext cx="3788217" cy="400110"/>
          </a:xfrm>
          <a:prstGeom prst="rect">
            <a:avLst/>
          </a:prstGeom>
        </p:spPr>
        <p:txBody>
          <a:bodyPr wrap="none">
            <a:spAutoFit/>
          </a:bodyPr>
          <a:lstStyle/>
          <a:p>
            <a:r>
              <a:rPr lang="en-US" altLang="ja-JP" sz="2000" b="1" u="sng" dirty="0" smtClean="0">
                <a:solidFill>
                  <a:prstClr val="black"/>
                </a:solidFill>
                <a:latin typeface="HG丸ｺﾞｼｯｸM-PRO" panose="020F0600000000000000" pitchFamily="50" charset="-128"/>
                <a:ea typeface="HG丸ｺﾞｼｯｸM-PRO" panose="020F0600000000000000" pitchFamily="50" charset="-128"/>
              </a:rPr>
              <a:t>reproduce original dist. type</a:t>
            </a:r>
            <a:endParaRPr lang="ja-JP" altLang="en-US" sz="2000" dirty="0">
              <a:solidFill>
                <a:prstClr val="black"/>
              </a:solidFill>
            </a:endParaRPr>
          </a:p>
        </p:txBody>
      </p:sp>
      <p:sp>
        <p:nvSpPr>
          <p:cNvPr id="6" name="角丸四角形 5"/>
          <p:cNvSpPr/>
          <p:nvPr/>
        </p:nvSpPr>
        <p:spPr>
          <a:xfrm>
            <a:off x="904175" y="3391382"/>
            <a:ext cx="4161866" cy="1469985"/>
          </a:xfrm>
          <a:prstGeom prst="round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solidFill>
                  <a:prstClr val="white"/>
                </a:solidFill>
                <a:latin typeface="HG丸ｺﾞｼｯｸM-PRO" panose="020F0600000000000000" pitchFamily="50" charset="-128"/>
                <a:ea typeface="HG丸ｺﾞｼｯｸM-PRO" panose="020F0600000000000000" pitchFamily="50" charset="-128"/>
              </a:rPr>
              <a:t>f</a:t>
            </a:r>
            <a:r>
              <a:rPr lang="en-US" altLang="ja-JP" sz="2800" b="1" dirty="0" smtClean="0">
                <a:solidFill>
                  <a:prstClr val="white"/>
                </a:solidFill>
                <a:latin typeface="HG丸ｺﾞｼｯｸM-PRO" panose="020F0600000000000000" pitchFamily="50" charset="-128"/>
                <a:ea typeface="HG丸ｺﾞｼｯｸM-PRO" panose="020F0600000000000000" pitchFamily="50" charset="-128"/>
              </a:rPr>
              <a:t>requency, mean, </a:t>
            </a:r>
          </a:p>
          <a:p>
            <a:pPr algn="ctr"/>
            <a:r>
              <a:rPr lang="en-US" altLang="ja-JP" sz="2800" b="1" dirty="0">
                <a:solidFill>
                  <a:prstClr val="white"/>
                </a:solidFill>
                <a:latin typeface="HG丸ｺﾞｼｯｸM-PRO" panose="020F0600000000000000" pitchFamily="50" charset="-128"/>
                <a:ea typeface="HG丸ｺﾞｼｯｸM-PRO" panose="020F0600000000000000" pitchFamily="50" charset="-128"/>
              </a:rPr>
              <a:t>standard deviation</a:t>
            </a:r>
            <a:endParaRPr lang="ja-JP" altLang="en-US" sz="2800" b="1" dirty="0">
              <a:solidFill>
                <a:prstClr val="white"/>
              </a:solidFill>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5887846" y="3391383"/>
            <a:ext cx="5466919" cy="1469985"/>
          </a:xfrm>
          <a:prstGeom prst="round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solidFill>
                  <a:prstClr val="white"/>
                </a:solidFill>
                <a:latin typeface="HG丸ｺﾞｼｯｸM-PRO" panose="020F0600000000000000" pitchFamily="50" charset="-128"/>
                <a:ea typeface="HG丸ｺﾞｼｯｸM-PRO" panose="020F0600000000000000" pitchFamily="50" charset="-128"/>
              </a:rPr>
              <a:t>frequency, mean, </a:t>
            </a:r>
            <a:r>
              <a:rPr lang="en-US" altLang="ja-JP" sz="2800" b="1" dirty="0" smtClean="0">
                <a:solidFill>
                  <a:prstClr val="white"/>
                </a:solidFill>
                <a:latin typeface="HG丸ｺﾞｼｯｸM-PRO" panose="020F0600000000000000" pitchFamily="50" charset="-128"/>
                <a:ea typeface="HG丸ｺﾞｼｯｸM-PRO" panose="020F0600000000000000" pitchFamily="50" charset="-128"/>
              </a:rPr>
              <a:t>SD</a:t>
            </a:r>
          </a:p>
          <a:p>
            <a:pPr algn="ctr"/>
            <a:r>
              <a:rPr lang="en-US" altLang="ja-JP" sz="2800" b="1" dirty="0">
                <a:solidFill>
                  <a:prstClr val="white"/>
                </a:solidFill>
                <a:latin typeface="HG丸ｺﾞｼｯｸM-PRO" panose="020F0600000000000000" pitchFamily="50" charset="-128"/>
                <a:ea typeface="HG丸ｺﾞｼｯｸM-PRO" panose="020F0600000000000000" pitchFamily="50" charset="-128"/>
              </a:rPr>
              <a:t>correlation </a:t>
            </a:r>
            <a:r>
              <a:rPr lang="en-US" altLang="ja-JP" sz="2800" b="1" dirty="0" smtClean="0">
                <a:solidFill>
                  <a:prstClr val="white"/>
                </a:solidFill>
                <a:latin typeface="HG丸ｺﾞｼｯｸM-PRO" panose="020F0600000000000000" pitchFamily="50" charset="-128"/>
                <a:ea typeface="HG丸ｺﾞｼｯｸM-PRO" panose="020F0600000000000000" pitchFamily="50" charset="-128"/>
              </a:rPr>
              <a:t>coefficient, </a:t>
            </a:r>
          </a:p>
          <a:p>
            <a:pPr algn="ctr"/>
            <a:r>
              <a:rPr lang="en-US" altLang="ja-JP" sz="2800" b="1" u="sng" dirty="0" smtClean="0">
                <a:solidFill>
                  <a:prstClr val="white"/>
                </a:solidFill>
                <a:latin typeface="HG丸ｺﾞｼｯｸM-PRO" panose="020F0600000000000000" pitchFamily="50" charset="-128"/>
                <a:ea typeface="HG丸ｺﾞｼｯｸM-PRO" panose="020F0600000000000000" pitchFamily="50" charset="-128"/>
              </a:rPr>
              <a:t>skewness</a:t>
            </a:r>
            <a:r>
              <a:rPr lang="en-US" altLang="ja-JP" sz="2800" b="1" u="sng" dirty="0">
                <a:solidFill>
                  <a:prstClr val="white"/>
                </a:solidFill>
                <a:latin typeface="HG丸ｺﾞｼｯｸM-PRO" panose="020F0600000000000000" pitchFamily="50" charset="-128"/>
                <a:ea typeface="HG丸ｺﾞｼｯｸM-PRO" panose="020F0600000000000000" pitchFamily="50" charset="-128"/>
              </a:rPr>
              <a:t>, kurtosis</a:t>
            </a:r>
            <a:endParaRPr lang="ja-JP" altLang="en-US" sz="2800" b="1" u="sng" dirty="0">
              <a:solidFill>
                <a:prstClr val="white"/>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5471156" y="3044143"/>
            <a:ext cx="6207699" cy="372588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9" name="スライド番号プレースホルダー 4"/>
          <p:cNvSpPr>
            <a:spLocks noGrp="1"/>
          </p:cNvSpPr>
          <p:nvPr>
            <p:ph type="sldNum" sz="quarter" idx="12"/>
          </p:nvPr>
        </p:nvSpPr>
        <p:spPr>
          <a:xfrm>
            <a:off x="9448800" y="6488668"/>
            <a:ext cx="2743200" cy="365125"/>
          </a:xfrm>
        </p:spPr>
        <p:txBody>
          <a:bodyPr/>
          <a:lstStyle/>
          <a:p>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62437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1099595"/>
          </a:xfrm>
          <a:ln>
            <a:solidFill>
              <a:schemeClr val="tx1"/>
            </a:solidFill>
          </a:ln>
        </p:spPr>
        <p:txBody>
          <a:bodyPr>
            <a:normAutofit/>
          </a:bodyPr>
          <a:lstStyle/>
          <a:p>
            <a:pPr algn="ctr"/>
            <a:r>
              <a:rPr kumimoji="1" lang="en-US" altLang="ja-JP" sz="4800" b="1" dirty="0" smtClean="0">
                <a:latin typeface="HG丸ｺﾞｼｯｸM-PRO" panose="020F0600000000000000" pitchFamily="50" charset="-128"/>
                <a:ea typeface="HG丸ｺﾞｼｯｸM-PRO" panose="020F0600000000000000" pitchFamily="50" charset="-128"/>
              </a:rPr>
              <a:t>Information</a:t>
            </a:r>
            <a:r>
              <a:rPr kumimoji="1" lang="ja-JP" altLang="en-US" sz="4800" dirty="0" smtClean="0"/>
              <a:t> </a:t>
            </a:r>
            <a:endParaRPr kumimoji="1" lang="ja-JP" altLang="en-US" sz="4800" dirty="0"/>
          </a:p>
        </p:txBody>
      </p:sp>
      <p:sp>
        <p:nvSpPr>
          <p:cNvPr id="3" name="コンテンツ プレースホルダー 2"/>
          <p:cNvSpPr>
            <a:spLocks noGrp="1"/>
          </p:cNvSpPr>
          <p:nvPr>
            <p:ph idx="1"/>
          </p:nvPr>
        </p:nvSpPr>
        <p:spPr>
          <a:xfrm>
            <a:off x="150471" y="1192192"/>
            <a:ext cx="11713579" cy="4984771"/>
          </a:xfrm>
        </p:spPr>
        <p:txBody>
          <a:bodyPr>
            <a:normAutofit lnSpcReduction="10000"/>
          </a:bodyPr>
          <a:lstStyle/>
          <a:p>
            <a:r>
              <a:rPr lang="en-US" altLang="ja-JP" sz="3600" b="1" dirty="0">
                <a:latin typeface="HG丸ｺﾞｼｯｸM-PRO" panose="020F0600000000000000" pitchFamily="50" charset="-128"/>
                <a:ea typeface="HG丸ｺﾞｼｯｸM-PRO" panose="020F0600000000000000" pitchFamily="50" charset="-128"/>
              </a:rPr>
              <a:t>Shortly, the National Statistics center will be delivering </a:t>
            </a:r>
            <a:r>
              <a:rPr lang="en-US" altLang="ja-JP" sz="3600" b="1" u="sng" dirty="0">
                <a:solidFill>
                  <a:srgbClr val="FF0000"/>
                </a:solidFill>
                <a:latin typeface="HG丸ｺﾞｼｯｸM-PRO" panose="020F0600000000000000" pitchFamily="50" charset="-128"/>
                <a:ea typeface="HG丸ｺﾞｼｯｸM-PRO" panose="020F0600000000000000" pitchFamily="50" charset="-128"/>
              </a:rPr>
              <a:t>new </a:t>
            </a:r>
            <a:r>
              <a:rPr lang="en-US" altLang="ja-JP" sz="3600" b="1" u="sng" dirty="0" smtClean="0">
                <a:solidFill>
                  <a:srgbClr val="FF0000"/>
                </a:solidFill>
                <a:latin typeface="HG丸ｺﾞｼｯｸM-PRO" panose="020F0600000000000000" pitchFamily="50" charset="-128"/>
                <a:ea typeface="HG丸ｺﾞｼｯｸM-PRO" panose="020F0600000000000000" pitchFamily="50" charset="-128"/>
              </a:rPr>
              <a:t>Public Use </a:t>
            </a:r>
            <a:r>
              <a:rPr lang="en-US" altLang="ja-JP" sz="3600" b="1" u="sng" dirty="0">
                <a:solidFill>
                  <a:srgbClr val="FF0000"/>
                </a:solidFill>
                <a:latin typeface="HG丸ｺﾞｼｯｸM-PRO" panose="020F0600000000000000" pitchFamily="50" charset="-128"/>
                <a:ea typeface="HG丸ｺﾞｼｯｸM-PRO" panose="020F0600000000000000" pitchFamily="50" charset="-128"/>
              </a:rPr>
              <a:t>F</a:t>
            </a:r>
            <a:r>
              <a:rPr lang="en-US" altLang="ja-JP" sz="3600" b="1" u="sng" dirty="0" smtClean="0">
                <a:solidFill>
                  <a:srgbClr val="FF0000"/>
                </a:solidFill>
                <a:latin typeface="HG丸ｺﾞｼｯｸM-PRO" panose="020F0600000000000000" pitchFamily="50" charset="-128"/>
                <a:ea typeface="HG丸ｺﾞｼｯｸM-PRO" panose="020F0600000000000000" pitchFamily="50" charset="-128"/>
              </a:rPr>
              <a:t>ile </a:t>
            </a:r>
            <a:r>
              <a:rPr lang="en-US" altLang="ja-JP" sz="3600" b="1" dirty="0">
                <a:latin typeface="HG丸ｺﾞｼｯｸM-PRO" panose="020F0600000000000000" pitchFamily="50" charset="-128"/>
                <a:ea typeface="HG丸ｺﾞｼｯｸM-PRO" panose="020F0600000000000000" pitchFamily="50" charset="-128"/>
              </a:rPr>
              <a:t>in the National </a:t>
            </a:r>
            <a:r>
              <a:rPr lang="en-US" altLang="ja-JP" sz="3600" b="1" dirty="0" smtClean="0">
                <a:latin typeface="HG丸ｺﾞｼｯｸM-PRO" panose="020F0600000000000000" pitchFamily="50" charset="-128"/>
                <a:ea typeface="HG丸ｺﾞｼｯｸM-PRO" panose="020F0600000000000000" pitchFamily="50" charset="-128"/>
              </a:rPr>
              <a:t>Survey </a:t>
            </a:r>
            <a:r>
              <a:rPr lang="en-US" altLang="ja-JP" sz="3600" b="1" dirty="0">
                <a:latin typeface="HG丸ｺﾞｼｯｸM-PRO" panose="020F0600000000000000" pitchFamily="50" charset="-128"/>
                <a:ea typeface="HG丸ｺﾞｼｯｸM-PRO" panose="020F0600000000000000" pitchFamily="50" charset="-128"/>
              </a:rPr>
              <a:t>of Family </a:t>
            </a:r>
            <a:r>
              <a:rPr lang="en-US" altLang="ja-JP" sz="3600" b="1" dirty="0" smtClean="0">
                <a:latin typeface="HG丸ｺﾞｼｯｸM-PRO" panose="020F0600000000000000" pitchFamily="50" charset="-128"/>
                <a:ea typeface="HG丸ｺﾞｼｯｸM-PRO" panose="020F0600000000000000" pitchFamily="50" charset="-128"/>
              </a:rPr>
              <a:t>Income </a:t>
            </a:r>
            <a:r>
              <a:rPr lang="en-US" altLang="ja-JP" sz="3600" b="1" dirty="0">
                <a:latin typeface="HG丸ｺﾞｼｯｸM-PRO" panose="020F0600000000000000" pitchFamily="50" charset="-128"/>
                <a:ea typeface="HG丸ｺﾞｼｯｸM-PRO" panose="020F0600000000000000" pitchFamily="50" charset="-128"/>
              </a:rPr>
              <a:t>and </a:t>
            </a:r>
            <a:r>
              <a:rPr lang="en-US" altLang="ja-JP" sz="3600" b="1" dirty="0" smtClean="0">
                <a:latin typeface="HG丸ｺﾞｼｯｸM-PRO" panose="020F0600000000000000" pitchFamily="50" charset="-128"/>
                <a:ea typeface="HG丸ｺﾞｼｯｸM-PRO" panose="020F0600000000000000" pitchFamily="50" charset="-128"/>
              </a:rPr>
              <a:t>Expenditure </a:t>
            </a:r>
            <a:r>
              <a:rPr lang="en-US" altLang="ja-JP" sz="3600" b="1" dirty="0">
                <a:latin typeface="HG丸ｺﾞｼｯｸM-PRO" panose="020F0600000000000000" pitchFamily="50" charset="-128"/>
                <a:ea typeface="HG丸ｺﾞｼｯｸM-PRO" panose="020F0600000000000000" pitchFamily="50" charset="-128"/>
              </a:rPr>
              <a:t>2009</a:t>
            </a:r>
            <a:r>
              <a:rPr lang="en-US" altLang="ja-JP" sz="3600" b="1" dirty="0" smtClean="0">
                <a:latin typeface="HG丸ｺﾞｼｯｸM-PRO" panose="020F0600000000000000" pitchFamily="50" charset="-128"/>
                <a:ea typeface="HG丸ｺﾞｼｯｸM-PRO" panose="020F0600000000000000" pitchFamily="50" charset="-128"/>
              </a:rPr>
              <a:t>.</a:t>
            </a:r>
          </a:p>
          <a:p>
            <a:endParaRPr lang="en-US" altLang="ja-JP" sz="3600" b="1" dirty="0">
              <a:latin typeface="HG丸ｺﾞｼｯｸM-PRO" panose="020F0600000000000000" pitchFamily="50" charset="-128"/>
              <a:ea typeface="HG丸ｺﾞｼｯｸM-PRO" panose="020F0600000000000000" pitchFamily="50" charset="-128"/>
            </a:endParaRPr>
          </a:p>
          <a:p>
            <a:r>
              <a:rPr lang="en-US" altLang="ja-JP" sz="3600" b="1" dirty="0">
                <a:latin typeface="HG丸ｺﾞｼｯｸM-PRO" panose="020F0600000000000000" pitchFamily="50" charset="-128"/>
                <a:ea typeface="HG丸ｺﾞｼｯｸM-PRO" panose="020F0600000000000000" pitchFamily="50" charset="-128"/>
              </a:rPr>
              <a:t>However, there isn't a </a:t>
            </a:r>
            <a:r>
              <a:rPr lang="en-US" altLang="ja-JP" sz="3600" b="1" dirty="0" smtClean="0">
                <a:latin typeface="HG丸ｺﾞｼｯｸM-PRO" panose="020F0600000000000000" pitchFamily="50" charset="-128"/>
                <a:ea typeface="HG丸ｺﾞｼｯｸM-PRO" panose="020F0600000000000000" pitchFamily="50" charset="-128"/>
              </a:rPr>
              <a:t>plan </a:t>
            </a:r>
            <a:r>
              <a:rPr lang="en-US" altLang="ja-JP" sz="3600" b="1" dirty="0">
                <a:latin typeface="HG丸ｺﾞｼｯｸM-PRO" panose="020F0600000000000000" pitchFamily="50" charset="-128"/>
                <a:ea typeface="HG丸ｺﾞｼｯｸM-PRO" panose="020F0600000000000000" pitchFamily="50" charset="-128"/>
              </a:rPr>
              <a:t>that creating an </a:t>
            </a:r>
            <a:r>
              <a:rPr lang="en-US" altLang="ja-JP" sz="3600" b="1" u="sng" dirty="0">
                <a:solidFill>
                  <a:srgbClr val="FF0000"/>
                </a:solidFill>
                <a:latin typeface="HG丸ｺﾞｼｯｸM-PRO" panose="020F0600000000000000" pitchFamily="50" charset="-128"/>
                <a:ea typeface="HG丸ｺﾞｼｯｸM-PRO" panose="020F0600000000000000" pitchFamily="50" charset="-128"/>
              </a:rPr>
              <a:t>'Academic Use File</a:t>
            </a:r>
            <a:r>
              <a:rPr lang="en-US" altLang="ja-JP" sz="3600" b="1" dirty="0">
                <a:latin typeface="HG丸ｺﾞｼｯｸM-PRO" panose="020F0600000000000000" pitchFamily="50" charset="-128"/>
                <a:ea typeface="HG丸ｺﾞｼｯｸM-PRO" panose="020F0600000000000000" pitchFamily="50" charset="-128"/>
              </a:rPr>
              <a:t>'.</a:t>
            </a:r>
          </a:p>
          <a:p>
            <a:r>
              <a:rPr lang="en-US" altLang="ja-JP" sz="3600" b="1" dirty="0">
                <a:latin typeface="HG丸ｺﾞｼｯｸM-PRO" panose="020F0600000000000000" pitchFamily="50" charset="-128"/>
                <a:ea typeface="HG丸ｺﾞｼｯｸM-PRO" panose="020F0600000000000000" pitchFamily="50" charset="-128"/>
              </a:rPr>
              <a:t>Therefore, in this paper, we will be suggestion of a creating its file.</a:t>
            </a:r>
            <a:endParaRPr kumimoji="1" lang="ja-JP" altLang="en-US" sz="36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12</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57209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9786" y="1"/>
            <a:ext cx="11341290" cy="775504"/>
          </a:xfrm>
        </p:spPr>
        <p:txBody>
          <a:bodyPr>
            <a:normAutofit fontScale="90000"/>
          </a:bodyPr>
          <a:lstStyle/>
          <a:p>
            <a:r>
              <a:rPr lang="en-US" altLang="ja-JP" b="1" dirty="0">
                <a:latin typeface="HG丸ｺﾞｼｯｸM-PRO" panose="020F0600000000000000" pitchFamily="50" charset="-128"/>
                <a:ea typeface="HG丸ｺﾞｼｯｸM-PRO" panose="020F0600000000000000" pitchFamily="50" charset="-128"/>
              </a:rPr>
              <a:t>3</a:t>
            </a:r>
            <a:r>
              <a:rPr lang="en-US" altLang="ja-JP" b="1" dirty="0" smtClean="0">
                <a:latin typeface="HG丸ｺﾞｼｯｸM-PRO" panose="020F0600000000000000" pitchFamily="50" charset="-128"/>
                <a:ea typeface="HG丸ｺﾞｼｯｸM-PRO" panose="020F0600000000000000" pitchFamily="50" charset="-128"/>
              </a:rPr>
              <a:t>. Correcting Existing Synthetic </a:t>
            </a:r>
            <a:r>
              <a:rPr lang="en-US" altLang="ja-JP" b="1" dirty="0">
                <a:latin typeface="HG丸ｺﾞｼｯｸM-PRO" panose="020F0600000000000000" pitchFamily="50" charset="-128"/>
                <a:ea typeface="HG丸ｺﾞｼｯｸM-PRO" panose="020F0600000000000000" pitchFamily="50" charset="-128"/>
              </a:rPr>
              <a:t>Microdata</a:t>
            </a:r>
          </a:p>
        </p:txBody>
      </p:sp>
      <p:sp>
        <p:nvSpPr>
          <p:cNvPr id="3" name="コンテンツ プレースホルダー 2"/>
          <p:cNvSpPr>
            <a:spLocks noGrp="1"/>
          </p:cNvSpPr>
          <p:nvPr>
            <p:ph idx="1"/>
          </p:nvPr>
        </p:nvSpPr>
        <p:spPr>
          <a:xfrm>
            <a:off x="219919" y="775501"/>
            <a:ext cx="11748304" cy="5810491"/>
          </a:xfrm>
          <a:ln w="28575">
            <a:solidFill>
              <a:schemeClr val="tx1"/>
            </a:solidFill>
          </a:ln>
        </p:spPr>
        <p:txBody>
          <a:bodyPr anchor="ctr">
            <a:noAutofit/>
          </a:bodyPr>
          <a:lstStyle/>
          <a:p>
            <a:pPr marL="0" indent="0">
              <a:buNone/>
            </a:pPr>
            <a:r>
              <a:rPr lang="en-US" altLang="ja-JP" sz="3600" b="1" dirty="0" smtClean="0">
                <a:latin typeface="HG丸ｺﾞｼｯｸM-PRO" panose="020F0600000000000000" pitchFamily="50" charset="-128"/>
                <a:ea typeface="HG丸ｺﾞｼｯｸM-PRO" panose="020F0600000000000000" pitchFamily="50" charset="-128"/>
              </a:rPr>
              <a:t>The following approaches can be used to correct the existing Synthetic microdata.</a:t>
            </a:r>
          </a:p>
          <a:p>
            <a:pPr marL="0" indent="0">
              <a:buNone/>
            </a:pPr>
            <a:endParaRPr lang="en-US" altLang="ja-JP" sz="1050" b="1" dirty="0" smtClean="0">
              <a:latin typeface="HG丸ｺﾞｼｯｸM-PRO" panose="020F0600000000000000" pitchFamily="50" charset="-128"/>
              <a:ea typeface="HG丸ｺﾞｼｯｸM-PRO" panose="020F0600000000000000" pitchFamily="50" charset="-128"/>
            </a:endParaRPr>
          </a:p>
          <a:p>
            <a:pPr marL="457200" indent="-457200">
              <a:buAutoNum type="arabicParenBoth"/>
            </a:pPr>
            <a:r>
              <a:rPr lang="en-US" altLang="ja-JP" sz="3200" b="1" dirty="0" smtClean="0">
                <a:latin typeface="HG丸ｺﾞｼｯｸM-PRO" panose="020F0600000000000000" pitchFamily="50" charset="-128"/>
                <a:ea typeface="HG丸ｺﾞｼｯｸM-PRO" panose="020F0600000000000000" pitchFamily="50" charset="-128"/>
              </a:rPr>
              <a:t>Select </a:t>
            </a:r>
            <a:r>
              <a:rPr lang="en-US" altLang="ja-JP" sz="3200" b="1" dirty="0">
                <a:latin typeface="HG丸ｺﾞｼｯｸM-PRO" panose="020F0600000000000000" pitchFamily="50" charset="-128"/>
                <a:ea typeface="HG丸ｺﾞｼｯｸM-PRO" panose="020F0600000000000000" pitchFamily="50" charset="-128"/>
              </a:rPr>
              <a:t>the transformation method (logarithmic transformation, exponential transformation, square-root transformation, reciprocal transformation) based on the original distribution type (normal, bimodal, uniform, etc</a:t>
            </a:r>
            <a:r>
              <a:rPr lang="en-US" altLang="ja-JP" sz="3200" b="1" dirty="0" smtClean="0">
                <a:latin typeface="HG丸ｺﾞｼｯｸM-PRO" panose="020F0600000000000000" pitchFamily="50" charset="-128"/>
                <a:ea typeface="HG丸ｺﾞｼｯｸM-PRO" panose="020F0600000000000000" pitchFamily="50" charset="-128"/>
              </a:rPr>
              <a:t>.).</a:t>
            </a:r>
          </a:p>
          <a:p>
            <a:pPr marL="457200" indent="-457200">
              <a:buAutoNum type="arabicParenBoth"/>
            </a:pPr>
            <a:r>
              <a:rPr lang="en-US" altLang="ja-JP" sz="3200" b="1" dirty="0" smtClean="0">
                <a:latin typeface="HG丸ｺﾞｼｯｸM-PRO" panose="020F0600000000000000" pitchFamily="50" charset="-128"/>
                <a:ea typeface="HG丸ｺﾞｼｯｸM-PRO" panose="020F0600000000000000" pitchFamily="50" charset="-128"/>
              </a:rPr>
              <a:t>Detect </a:t>
            </a:r>
            <a:r>
              <a:rPr lang="en-US" altLang="ja-JP" sz="3200" b="1" dirty="0">
                <a:latin typeface="HG丸ｺﾞｼｯｸM-PRO" panose="020F0600000000000000" pitchFamily="50" charset="-128"/>
                <a:ea typeface="HG丸ｺﾞｼｯｸM-PRO" panose="020F0600000000000000" pitchFamily="50" charset="-128"/>
              </a:rPr>
              <a:t>non-correlations for each variable</a:t>
            </a:r>
            <a:r>
              <a:rPr lang="en-US" altLang="ja-JP" sz="3200" b="1" dirty="0" smtClean="0">
                <a:latin typeface="HG丸ｺﾞｼｯｸM-PRO" panose="020F0600000000000000" pitchFamily="50" charset="-128"/>
                <a:ea typeface="HG丸ｺﾞｼｯｸM-PRO" panose="020F0600000000000000" pitchFamily="50" charset="-128"/>
              </a:rPr>
              <a:t>.</a:t>
            </a:r>
          </a:p>
          <a:p>
            <a:pPr marL="457200" indent="-457200">
              <a:buAutoNum type="arabicParenBoth"/>
            </a:pPr>
            <a:r>
              <a:rPr lang="en-US" altLang="ja-JP" sz="3200" b="1" dirty="0" smtClean="0">
                <a:latin typeface="HG丸ｺﾞｼｯｸM-PRO" panose="020F0600000000000000" pitchFamily="50" charset="-128"/>
                <a:ea typeface="HG丸ｺﾞｼｯｸM-PRO" panose="020F0600000000000000" pitchFamily="50" charset="-128"/>
              </a:rPr>
              <a:t>Merge qualitative </a:t>
            </a:r>
            <a:r>
              <a:rPr lang="en-US" altLang="ja-JP" sz="3200" b="1" dirty="0">
                <a:latin typeface="HG丸ｺﾞｼｯｸM-PRO" panose="020F0600000000000000" pitchFamily="50" charset="-128"/>
                <a:ea typeface="HG丸ｺﾞｼｯｸM-PRO" panose="020F0600000000000000" pitchFamily="50" charset="-128"/>
              </a:rPr>
              <a:t>attributes in groups with a size of 1 or 2 </a:t>
            </a:r>
            <a:r>
              <a:rPr lang="en-US" altLang="ja-JP" sz="3200" b="1" dirty="0" smtClean="0">
                <a:latin typeface="HG丸ｺﾞｼｯｸM-PRO" panose="020F0600000000000000" pitchFamily="50" charset="-128"/>
                <a:ea typeface="HG丸ｺﾞｼｯｸM-PRO" panose="020F0600000000000000" pitchFamily="50" charset="-128"/>
              </a:rPr>
              <a:t>into </a:t>
            </a:r>
            <a:r>
              <a:rPr lang="en-US" altLang="ja-JP" sz="3200" b="1" dirty="0">
                <a:latin typeface="HG丸ｺﾞｼｯｸM-PRO" panose="020F0600000000000000" pitchFamily="50" charset="-128"/>
                <a:ea typeface="HG丸ｺﾞｼｯｸM-PRO" panose="020F0600000000000000" pitchFamily="50" charset="-128"/>
              </a:rPr>
              <a:t>a group that has a minimum size of 3 in the upper hierarchical level.</a:t>
            </a: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13</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42681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1258550" cy="774700"/>
          </a:xfrm>
        </p:spPr>
        <p:txBody>
          <a:bodyPr>
            <a:normAutofit/>
          </a:bodyPr>
          <a:lstStyle/>
          <a:p>
            <a:r>
              <a:rPr lang="en-US" altLang="ja-JP" sz="4800" b="1" dirty="0">
                <a:latin typeface="HG丸ｺﾞｼｯｸM-PRO" panose="020F0600000000000000" pitchFamily="50" charset="-128"/>
                <a:ea typeface="HG丸ｺﾞｼｯｸM-PRO" panose="020F0600000000000000" pitchFamily="50" charset="-128"/>
              </a:rPr>
              <a:t>Box-Cox </a:t>
            </a:r>
            <a:r>
              <a:rPr lang="en-US" altLang="ja-JP" sz="4800" b="1" dirty="0" smtClean="0">
                <a:latin typeface="HG丸ｺﾞｼｯｸM-PRO" panose="020F0600000000000000" pitchFamily="50" charset="-128"/>
                <a:ea typeface="HG丸ｺﾞｼｯｸM-PRO" panose="020F0600000000000000" pitchFamily="50" charset="-128"/>
              </a:rPr>
              <a:t>Transformation</a:t>
            </a:r>
            <a:endParaRPr kumimoji="1" lang="ja-JP" altLang="en-US" sz="4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0863"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14</a:t>
            </a:fld>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438" y="624510"/>
            <a:ext cx="11717460" cy="6233490"/>
          </a:xfrm>
          <a:prstGeom prst="rect">
            <a:avLst/>
          </a:prstGeom>
        </p:spPr>
      </p:pic>
      <p:sp>
        <p:nvSpPr>
          <p:cNvPr id="10" name="正方形/長方形 9"/>
          <p:cNvSpPr/>
          <p:nvPr/>
        </p:nvSpPr>
        <p:spPr>
          <a:xfrm>
            <a:off x="6662323" y="1157468"/>
            <a:ext cx="5105400" cy="3710258"/>
          </a:xfrm>
          <a:prstGeom prst="rect">
            <a:avLst/>
          </a:prstGeom>
          <a:solidFill>
            <a:schemeClr val="bg1"/>
          </a:solidFill>
          <a:ln>
            <a:solidFill>
              <a:schemeClr val="tx1"/>
            </a:solidFill>
          </a:ln>
        </p:spPr>
        <p:txBody>
          <a:bodyPr wrap="square" anchor="b" anchorCtr="0">
            <a:noAutofit/>
          </a:bodyPr>
          <a:lstStyle/>
          <a:p>
            <a:r>
              <a:rPr lang="el-GR" altLang="ja-JP" sz="2000" b="1" dirty="0">
                <a:latin typeface="HG丸ｺﾞｼｯｸM-PRO" panose="020F0600000000000000" pitchFamily="50" charset="-128"/>
                <a:ea typeface="HG丸ｺﾞｼｯｸM-PRO" panose="020F0600000000000000" pitchFamily="50" charset="-128"/>
              </a:rPr>
              <a:t>λ = 0    </a:t>
            </a:r>
            <a:r>
              <a:rPr lang="en-US" altLang="ja-JP" sz="2000" b="1" dirty="0">
                <a:latin typeface="HG丸ｺﾞｼｯｸM-PRO" panose="020F0600000000000000" pitchFamily="50" charset="-128"/>
                <a:ea typeface="HG丸ｺﾞｼｯｸM-PRO" panose="020F0600000000000000" pitchFamily="50" charset="-128"/>
              </a:rPr>
              <a:t>logarithmic </a:t>
            </a:r>
            <a:r>
              <a:rPr lang="en-US" altLang="ja-JP" sz="2000" b="1" dirty="0" smtClean="0">
                <a:latin typeface="HG丸ｺﾞｼｯｸM-PRO" panose="020F0600000000000000" pitchFamily="50" charset="-128"/>
                <a:ea typeface="HG丸ｺﾞｼｯｸM-PRO" panose="020F0600000000000000" pitchFamily="50" charset="-128"/>
              </a:rPr>
              <a:t>transformation</a:t>
            </a:r>
          </a:p>
          <a:p>
            <a:endParaRPr lang="en-US" altLang="ja-JP" sz="2000" b="1" dirty="0">
              <a:latin typeface="HG丸ｺﾞｼｯｸM-PRO" panose="020F0600000000000000" pitchFamily="50" charset="-128"/>
              <a:ea typeface="HG丸ｺﾞｼｯｸM-PRO" panose="020F0600000000000000" pitchFamily="50" charset="-128"/>
            </a:endParaRPr>
          </a:p>
          <a:p>
            <a:r>
              <a:rPr lang="el-GR" altLang="ja-JP" sz="2000" b="1" dirty="0">
                <a:latin typeface="HG丸ｺﾞｼｯｸM-PRO" panose="020F0600000000000000" pitchFamily="50" charset="-128"/>
                <a:ea typeface="HG丸ｺﾞｼｯｸM-PRO" panose="020F0600000000000000" pitchFamily="50" charset="-128"/>
              </a:rPr>
              <a:t>λ = 0.5 </a:t>
            </a:r>
            <a:r>
              <a:rPr lang="en-US" altLang="ja-JP" sz="2000" b="1" dirty="0">
                <a:latin typeface="HG丸ｺﾞｼｯｸM-PRO" panose="020F0600000000000000" pitchFamily="50" charset="-128"/>
                <a:ea typeface="HG丸ｺﾞｼｯｸM-PRO" panose="020F0600000000000000" pitchFamily="50" charset="-128"/>
              </a:rPr>
              <a:t>square-root </a:t>
            </a:r>
            <a:r>
              <a:rPr lang="en-US" altLang="ja-JP" sz="2000" b="1" dirty="0" smtClean="0">
                <a:latin typeface="HG丸ｺﾞｼｯｸM-PRO" panose="020F0600000000000000" pitchFamily="50" charset="-128"/>
                <a:ea typeface="HG丸ｺﾞｼｯｸM-PRO" panose="020F0600000000000000" pitchFamily="50" charset="-128"/>
              </a:rPr>
              <a:t>transformation</a:t>
            </a:r>
          </a:p>
          <a:p>
            <a:endParaRPr lang="en-US" altLang="ja-JP" sz="2000" b="1" dirty="0">
              <a:latin typeface="HG丸ｺﾞｼｯｸM-PRO" panose="020F0600000000000000" pitchFamily="50" charset="-128"/>
              <a:ea typeface="HG丸ｺﾞｼｯｸM-PRO" panose="020F0600000000000000" pitchFamily="50" charset="-128"/>
            </a:endParaRPr>
          </a:p>
          <a:p>
            <a:r>
              <a:rPr lang="el-GR" altLang="ja-JP" sz="2000" b="1" dirty="0">
                <a:latin typeface="HG丸ｺﾞｼｯｸM-PRO" panose="020F0600000000000000" pitchFamily="50" charset="-128"/>
                <a:ea typeface="HG丸ｺﾞｼｯｸM-PRO" panose="020F0600000000000000" pitchFamily="50" charset="-128"/>
              </a:rPr>
              <a:t>λ = -1   </a:t>
            </a:r>
            <a:r>
              <a:rPr lang="en-US" altLang="ja-JP" sz="2000" b="1" dirty="0">
                <a:latin typeface="HG丸ｺﾞｼｯｸM-PRO" panose="020F0600000000000000" pitchFamily="50" charset="-128"/>
                <a:ea typeface="HG丸ｺﾞｼｯｸM-PRO" panose="020F0600000000000000" pitchFamily="50" charset="-128"/>
              </a:rPr>
              <a:t>reciprocal </a:t>
            </a:r>
            <a:r>
              <a:rPr lang="en-US" altLang="ja-JP" sz="2000" b="1" dirty="0" smtClean="0">
                <a:latin typeface="HG丸ｺﾞｼｯｸM-PRO" panose="020F0600000000000000" pitchFamily="50" charset="-128"/>
                <a:ea typeface="HG丸ｺﾞｼｯｸM-PRO" panose="020F0600000000000000" pitchFamily="50" charset="-128"/>
              </a:rPr>
              <a:t>transformation</a:t>
            </a:r>
          </a:p>
          <a:p>
            <a:endParaRPr lang="en-US" altLang="ja-JP" sz="2000" b="1" dirty="0">
              <a:latin typeface="HG丸ｺﾞｼｯｸM-PRO" panose="020F0600000000000000" pitchFamily="50" charset="-128"/>
              <a:ea typeface="HG丸ｺﾞｼｯｸM-PRO" panose="020F0600000000000000" pitchFamily="50" charset="-128"/>
            </a:endParaRPr>
          </a:p>
          <a:p>
            <a:r>
              <a:rPr lang="el-GR" altLang="ja-JP" sz="2000" b="1" dirty="0">
                <a:latin typeface="HG丸ｺﾞｼｯｸM-PRO" panose="020F0600000000000000" pitchFamily="50" charset="-128"/>
                <a:ea typeface="HG丸ｺﾞｼｯｸM-PRO" panose="020F0600000000000000" pitchFamily="50" charset="-128"/>
              </a:rPr>
              <a:t>λ = 1    </a:t>
            </a:r>
            <a:r>
              <a:rPr lang="en-US" altLang="ja-JP" sz="2000" b="1" dirty="0">
                <a:latin typeface="HG丸ｺﾞｼｯｸM-PRO" panose="020F0600000000000000" pitchFamily="50" charset="-128"/>
                <a:ea typeface="HG丸ｺﾞｼｯｸM-PRO" panose="020F0600000000000000" pitchFamily="50" charset="-128"/>
              </a:rPr>
              <a:t>linear transformation</a:t>
            </a:r>
          </a:p>
        </p:txBody>
      </p:sp>
      <p:pic>
        <p:nvPicPr>
          <p:cNvPr id="11" name="図 10"/>
          <p:cNvPicPr>
            <a:picLocks noChangeAspect="1"/>
          </p:cNvPicPr>
          <p:nvPr/>
        </p:nvPicPr>
        <p:blipFill>
          <a:blip r:embed="rId3"/>
          <a:stretch>
            <a:fillRect/>
          </a:stretch>
        </p:blipFill>
        <p:spPr>
          <a:xfrm>
            <a:off x="7371936" y="1306795"/>
            <a:ext cx="3686175" cy="1181100"/>
          </a:xfrm>
          <a:prstGeom prst="rect">
            <a:avLst/>
          </a:prstGeom>
        </p:spPr>
      </p:pic>
    </p:spTree>
    <p:extLst>
      <p:ext uri="{BB962C8B-B14F-4D97-AF65-F5344CB8AC3E}">
        <p14:creationId xmlns:p14="http://schemas.microsoft.com/office/powerpoint/2010/main" val="604545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5343" y="0"/>
            <a:ext cx="11052160" cy="963827"/>
          </a:xfrm>
        </p:spPr>
        <p:txBody>
          <a:bodyPr>
            <a:normAutofit/>
          </a:bodyPr>
          <a:lstStyle/>
          <a:p>
            <a:r>
              <a:rPr lang="en-US" altLang="ja-JP" b="1" dirty="0">
                <a:latin typeface="HG丸ｺﾞｼｯｸM-PRO" panose="020F0600000000000000" pitchFamily="50" charset="-128"/>
                <a:ea typeface="HG丸ｺﾞｼｯｸM-PRO" panose="020F0600000000000000" pitchFamily="50" charset="-128"/>
              </a:rPr>
              <a:t>4</a:t>
            </a:r>
            <a:r>
              <a:rPr lang="en-US" altLang="ja-JP" b="1" dirty="0" smtClean="0">
                <a:latin typeface="HG丸ｺﾞｼｯｸM-PRO" panose="020F0600000000000000" pitchFamily="50" charset="-128"/>
                <a:ea typeface="HG丸ｺﾞｼｯｸM-PRO" panose="020F0600000000000000" pitchFamily="50" charset="-128"/>
              </a:rPr>
              <a:t>. Creating </a:t>
            </a:r>
            <a:r>
              <a:rPr lang="en-US" altLang="ja-JP" b="1" dirty="0">
                <a:latin typeface="HG丸ｺﾞｼｯｸM-PRO" panose="020F0600000000000000" pitchFamily="50" charset="-128"/>
                <a:ea typeface="HG丸ｺﾞｼｯｸM-PRO" panose="020F0600000000000000" pitchFamily="50" charset="-128"/>
              </a:rPr>
              <a:t>New Synthetic Microdata</a:t>
            </a:r>
          </a:p>
        </p:txBody>
      </p:sp>
      <p:sp>
        <p:nvSpPr>
          <p:cNvPr id="3" name="コンテンツ プレースホルダー 2"/>
          <p:cNvSpPr>
            <a:spLocks noGrp="1"/>
          </p:cNvSpPr>
          <p:nvPr>
            <p:ph idx="1"/>
          </p:nvPr>
        </p:nvSpPr>
        <p:spPr>
          <a:xfrm>
            <a:off x="432485" y="901772"/>
            <a:ext cx="11373691" cy="3281908"/>
          </a:xfrm>
          <a:ln w="28575">
            <a:solidFill>
              <a:srgbClr val="002060"/>
            </a:solidFill>
          </a:ln>
        </p:spPr>
        <p:txBody>
          <a:bodyPr>
            <a:normAutofit lnSpcReduction="10000"/>
          </a:bodyPr>
          <a:lstStyle/>
          <a:p>
            <a:pPr marL="0" indent="0">
              <a:buNone/>
            </a:pPr>
            <a:r>
              <a:rPr lang="en-US" altLang="ja-JP" b="1" dirty="0" smtClean="0">
                <a:latin typeface="HG丸ｺﾞｼｯｸM-PRO" panose="020F0600000000000000" pitchFamily="50" charset="-128"/>
                <a:ea typeface="HG丸ｺﾞｼｯｸM-PRO" panose="020F0600000000000000" pitchFamily="50" charset="-128"/>
              </a:rPr>
              <a:t>In order to improve problems with existing Synthetic microdata, new synthetic microdata were created based on the following approaches. </a:t>
            </a:r>
          </a:p>
          <a:p>
            <a:pPr marL="0" indent="0">
              <a:buNone/>
            </a:pPr>
            <a:r>
              <a:rPr lang="en-US" altLang="ja-JP" b="1" dirty="0" smtClean="0">
                <a:latin typeface="HG丸ｺﾞｼｯｸM-PRO" panose="020F0600000000000000" pitchFamily="50" charset="-128"/>
                <a:ea typeface="HG丸ｺﾞｼｯｸM-PRO" panose="020F0600000000000000" pitchFamily="50" charset="-128"/>
              </a:rPr>
              <a:t>(</a:t>
            </a:r>
            <a:r>
              <a:rPr lang="en-US" altLang="ja-JP" b="1" dirty="0">
                <a:latin typeface="HG丸ｺﾞｼｯｸM-PRO" panose="020F0600000000000000" pitchFamily="50" charset="-128"/>
                <a:ea typeface="HG丸ｺﾞｼｯｸM-PRO" panose="020F0600000000000000" pitchFamily="50" charset="-128"/>
              </a:rPr>
              <a:t>1) Create microdata based on kurtosis and </a:t>
            </a:r>
            <a:r>
              <a:rPr lang="en-US" altLang="ja-JP" b="1" dirty="0" smtClean="0">
                <a:latin typeface="HG丸ｺﾞｼｯｸM-PRO" panose="020F0600000000000000" pitchFamily="50" charset="-128"/>
                <a:ea typeface="HG丸ｺﾞｼｯｸM-PRO" panose="020F0600000000000000" pitchFamily="50" charset="-128"/>
              </a:rPr>
              <a:t>skewness</a:t>
            </a:r>
          </a:p>
          <a:p>
            <a:pPr marL="0" indent="0">
              <a:buNone/>
            </a:pPr>
            <a:r>
              <a:rPr lang="en-US" altLang="ja-JP" b="1" dirty="0">
                <a:latin typeface="HG丸ｺﾞｼｯｸM-PRO" panose="020F0600000000000000" pitchFamily="50" charset="-128"/>
                <a:ea typeface="HG丸ｺﾞｼｯｸM-PRO" panose="020F0600000000000000" pitchFamily="50" charset="-128"/>
              </a:rPr>
              <a:t>(2) Create microdata based on the two tabulation tables of the basic table and details </a:t>
            </a:r>
            <a:r>
              <a:rPr lang="en-US" altLang="ja-JP" b="1" dirty="0" smtClean="0">
                <a:latin typeface="HG丸ｺﾞｼｯｸM-PRO" panose="020F0600000000000000" pitchFamily="50" charset="-128"/>
                <a:ea typeface="HG丸ｺﾞｼｯｸM-PRO" panose="020F0600000000000000" pitchFamily="50" charset="-128"/>
              </a:rPr>
              <a:t>table</a:t>
            </a:r>
          </a:p>
          <a:p>
            <a:pPr marL="0" indent="0">
              <a:buNone/>
            </a:pPr>
            <a:r>
              <a:rPr lang="en-US" altLang="ja-JP" b="1" dirty="0">
                <a:latin typeface="HG丸ｺﾞｼｯｸM-PRO" panose="020F0600000000000000" pitchFamily="50" charset="-128"/>
                <a:ea typeface="HG丸ｺﾞｼｯｸM-PRO" panose="020F0600000000000000" pitchFamily="50" charset="-128"/>
              </a:rPr>
              <a:t>(3) Create microdata based on multivariate normal random numbers and exponential transformation</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15</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432486" y="4793706"/>
            <a:ext cx="11373690" cy="954107"/>
          </a:xfrm>
          <a:prstGeom prst="rect">
            <a:avLst/>
          </a:prstGeom>
          <a:ln w="28575">
            <a:solidFill>
              <a:schemeClr val="tx1"/>
            </a:solidFill>
          </a:ln>
        </p:spPr>
        <p:txBody>
          <a:bodyPr wrap="square">
            <a:spAutoFit/>
          </a:bodyPr>
          <a:lstStyle/>
          <a:p>
            <a:r>
              <a:rPr lang="en-US" altLang="ja-JP" sz="2800" b="1" dirty="0">
                <a:latin typeface="HG丸ｺﾞｼｯｸM-PRO" panose="020F0600000000000000" pitchFamily="50" charset="-128"/>
                <a:ea typeface="HG丸ｺﾞｼｯｸM-PRO" panose="020F0600000000000000" pitchFamily="50" charset="-128"/>
              </a:rPr>
              <a:t>This process allows creating </a:t>
            </a:r>
            <a:r>
              <a:rPr lang="en-US" altLang="ja-JP" sz="2800" b="1" dirty="0" smtClean="0">
                <a:latin typeface="HG丸ｺﾞｼｯｸM-PRO" panose="020F0600000000000000" pitchFamily="50" charset="-128"/>
                <a:ea typeface="HG丸ｺﾞｼｯｸM-PRO" panose="020F0600000000000000" pitchFamily="50" charset="-128"/>
              </a:rPr>
              <a:t>synthetic </a:t>
            </a:r>
            <a:r>
              <a:rPr lang="en-US" altLang="ja-JP" sz="2800" b="1" dirty="0">
                <a:latin typeface="HG丸ｺﾞｼｯｸM-PRO" panose="020F0600000000000000" pitchFamily="50" charset="-128"/>
                <a:ea typeface="HG丸ｺﾞｼｯｸM-PRO" panose="020F0600000000000000" pitchFamily="50" charset="-128"/>
              </a:rPr>
              <a:t>microdata </a:t>
            </a:r>
            <a:r>
              <a:rPr lang="en-US" altLang="ja-JP" sz="2800" b="1" dirty="0" smtClean="0">
                <a:latin typeface="HG丸ｺﾞｼｯｸM-PRO" panose="020F0600000000000000" pitchFamily="50" charset="-128"/>
                <a:ea typeface="HG丸ｺﾞｼｯｸM-PRO" panose="020F0600000000000000" pitchFamily="50" charset="-128"/>
              </a:rPr>
              <a:t>with characteristics </a:t>
            </a:r>
            <a:r>
              <a:rPr lang="en-US" altLang="ja-JP" sz="2800" b="1" dirty="0">
                <a:latin typeface="HG丸ｺﾞｼｯｸM-PRO" panose="020F0600000000000000" pitchFamily="50" charset="-128"/>
                <a:ea typeface="HG丸ｺﾞｼｯｸM-PRO" panose="020F0600000000000000" pitchFamily="50" charset="-128"/>
              </a:rPr>
              <a:t>similar to those of </a:t>
            </a:r>
            <a:r>
              <a:rPr lang="en-US" altLang="ja-JP" sz="2800" b="1" dirty="0" smtClean="0">
                <a:latin typeface="HG丸ｺﾞｼｯｸM-PRO" panose="020F0600000000000000" pitchFamily="50" charset="-128"/>
                <a:ea typeface="HG丸ｺﾞｼｯｸM-PRO" panose="020F0600000000000000" pitchFamily="50" charset="-128"/>
              </a:rPr>
              <a:t>the</a:t>
            </a:r>
            <a:r>
              <a:rPr lang="en-US" altLang="ja-JP" sz="28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original </a:t>
            </a:r>
            <a:r>
              <a:rPr lang="en-US" altLang="ja-JP" sz="2800" b="1" dirty="0">
                <a:latin typeface="HG丸ｺﾞｼｯｸM-PRO" panose="020F0600000000000000" pitchFamily="50" charset="-128"/>
                <a:ea typeface="HG丸ｺﾞｼｯｸM-PRO" panose="020F0600000000000000" pitchFamily="50" charset="-128"/>
              </a:rPr>
              <a:t>microdata.</a:t>
            </a:r>
          </a:p>
        </p:txBody>
      </p:sp>
      <p:sp>
        <p:nvSpPr>
          <p:cNvPr id="6" name="下矢印 5"/>
          <p:cNvSpPr/>
          <p:nvPr/>
        </p:nvSpPr>
        <p:spPr>
          <a:xfrm>
            <a:off x="4856823" y="4333452"/>
            <a:ext cx="1036320" cy="314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432486" y="6192775"/>
            <a:ext cx="11373690" cy="523220"/>
          </a:xfrm>
          <a:prstGeom prst="rect">
            <a:avLst/>
          </a:prstGeom>
          <a:ln w="28575">
            <a:solidFill>
              <a:schemeClr val="tx1"/>
            </a:solidFill>
          </a:ln>
        </p:spPr>
        <p:txBody>
          <a:bodyPr wrap="square">
            <a:spAutoFit/>
          </a:bodyPr>
          <a:lstStyle/>
          <a:p>
            <a:pPr algn="ctr"/>
            <a:r>
              <a:rPr lang="en-US" altLang="ja-JP" sz="2800" b="1" dirty="0" smtClean="0">
                <a:latin typeface="HG丸ｺﾞｼｯｸM-PRO" panose="020F0600000000000000" pitchFamily="50" charset="-128"/>
                <a:ea typeface="HG丸ｺﾞｼｯｸM-PRO" panose="020F0600000000000000" pitchFamily="50" charset="-128"/>
              </a:rPr>
              <a:t>It</a:t>
            </a:r>
            <a:r>
              <a:rPr lang="ja-JP" altLang="en-US" sz="2800" b="1" dirty="0">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is</a:t>
            </a:r>
            <a:r>
              <a:rPr lang="ja-JP" altLang="en-US" sz="2800" b="1" dirty="0">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called</a:t>
            </a:r>
            <a:r>
              <a:rPr lang="ja-JP" altLang="en-US" sz="2800" b="1" dirty="0">
                <a:latin typeface="HG丸ｺﾞｼｯｸM-PRO" panose="020F0600000000000000" pitchFamily="50" charset="-128"/>
                <a:ea typeface="HG丸ｺﾞｼｯｸM-PRO" panose="020F0600000000000000" pitchFamily="50" charset="-128"/>
              </a:rPr>
              <a:t> </a:t>
            </a:r>
            <a:r>
              <a:rPr lang="en-US" altLang="ja-JP" sz="2800" b="1" dirty="0" smtClean="0">
                <a:solidFill>
                  <a:srgbClr val="FF0000"/>
                </a:solidFill>
                <a:latin typeface="HG丸ｺﾞｼｯｸM-PRO" panose="020F0600000000000000" pitchFamily="50" charset="-128"/>
                <a:ea typeface="HG丸ｺﾞｼｯｸM-PRO" panose="020F0600000000000000" pitchFamily="50" charset="-128"/>
              </a:rPr>
              <a:t>‘Academic</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smtClean="0">
                <a:solidFill>
                  <a:srgbClr val="FF0000"/>
                </a:solidFill>
                <a:latin typeface="HG丸ｺﾞｼｯｸM-PRO" panose="020F0600000000000000" pitchFamily="50" charset="-128"/>
                <a:ea typeface="HG丸ｺﾞｼｯｸM-PRO" panose="020F0600000000000000" pitchFamily="50" charset="-128"/>
              </a:rPr>
              <a:t>Use</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smtClean="0">
                <a:solidFill>
                  <a:srgbClr val="FF0000"/>
                </a:solidFill>
                <a:latin typeface="HG丸ｺﾞｼｯｸM-PRO" panose="020F0600000000000000" pitchFamily="50" charset="-128"/>
                <a:ea typeface="HG丸ｺﾞｼｯｸM-PRO" panose="020F0600000000000000" pitchFamily="50" charset="-128"/>
              </a:rPr>
              <a:t>File'</a:t>
            </a:r>
            <a:r>
              <a:rPr lang="ja-JP" altLang="en-US" sz="28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a:t>
            </a:r>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8" name="下矢印 7"/>
          <p:cNvSpPr/>
          <p:nvPr/>
        </p:nvSpPr>
        <p:spPr>
          <a:xfrm>
            <a:off x="4856823" y="5824346"/>
            <a:ext cx="1036320" cy="314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814149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9448800" y="6492875"/>
            <a:ext cx="2743200" cy="365125"/>
          </a:xfrm>
        </p:spPr>
        <p:txBody>
          <a:bodyPr/>
          <a:lstStyle/>
          <a:p>
            <a:fld id="{9028038B-B295-42B1-8108-FA9E644D96E7}" type="slidenum">
              <a:rPr lang="ja-JP" altLang="en-US" sz="1400" b="1" smtClean="0">
                <a:solidFill>
                  <a:prstClr val="black"/>
                </a:solidFill>
                <a:latin typeface="HG丸ｺﾞｼｯｸM-PRO" panose="020F0600000000000000" pitchFamily="50" charset="-128"/>
                <a:ea typeface="HG丸ｺﾞｼｯｸM-PRO" panose="020F0600000000000000" pitchFamily="50" charset="-128"/>
              </a:rPr>
              <a:pPr/>
              <a:t>16</a:t>
            </a:fld>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428185693"/>
              </p:ext>
            </p:extLst>
          </p:nvPr>
        </p:nvGraphicFramePr>
        <p:xfrm>
          <a:off x="375921" y="4480243"/>
          <a:ext cx="10728960" cy="2225674"/>
        </p:xfrm>
        <a:graphic>
          <a:graphicData uri="http://schemas.openxmlformats.org/drawingml/2006/table">
            <a:tbl>
              <a:tblPr>
                <a:tableStyleId>{5C22544A-7EE6-4342-B048-85BDC9FD1C3A}</a:tableStyleId>
              </a:tblPr>
              <a:tblGrid>
                <a:gridCol w="1758068"/>
                <a:gridCol w="1796989"/>
                <a:gridCol w="2070576"/>
                <a:gridCol w="1448783"/>
                <a:gridCol w="1896476"/>
                <a:gridCol w="1758068"/>
              </a:tblGrid>
              <a:tr h="396540">
                <a:tc>
                  <a:txBody>
                    <a:bodyPr/>
                    <a:lstStyle/>
                    <a:p>
                      <a:pPr algn="ctr" fontAlgn="ctr"/>
                      <a:r>
                        <a:rPr lang="ja-JP" altLang="en-US" sz="1100" b="1" u="none" strike="noStrike" dirty="0">
                          <a:effectLst/>
                          <a:latin typeface="HG丸ｺﾞｼｯｸM-PRO" panose="020F0600000000000000" pitchFamily="50" charset="-128"/>
                          <a:ea typeface="HG丸ｺﾞｼｯｸM-PRO" panose="020F0600000000000000" pitchFamily="50" charset="-128"/>
                        </a:rPr>
                        <a:t>　</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Original data</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Log2 transformation</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1" u="none" strike="noStrike" dirty="0" smtClean="0">
                          <a:effectLst/>
                          <a:latin typeface="HG丸ｺﾞｼｯｸM-PRO" panose="020F0600000000000000" pitchFamily="50" charset="-128"/>
                          <a:ea typeface="HG丸ｺﾞｼｯｸM-PRO" panose="020F0600000000000000" pitchFamily="50" charset="-128"/>
                        </a:rPr>
                        <a:t>Natural lognormal transformation</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Square-root transformation</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Reciprocal transformation</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791">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Mean</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861.370</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9.139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6.335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26.451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2.651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791">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Standard deviation</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882.057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1.363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0.945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12.960</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2.548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85">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Kurtosis</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4.004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1" i="1" u="sng" strike="noStrike" dirty="0">
                          <a:solidFill>
                            <a:srgbClr val="FF0000"/>
                          </a:solidFill>
                          <a:effectLst/>
                          <a:latin typeface="HG丸ｺﾞｼｯｸM-PRO" panose="020F0600000000000000" pitchFamily="50" charset="-128"/>
                          <a:ea typeface="HG丸ｺﾞｼｯｸM-PRO" panose="020F0600000000000000" pitchFamily="50" charset="-128"/>
                        </a:rPr>
                        <a:t>-0.448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1" i="1" u="sng" strike="noStrike" dirty="0">
                          <a:solidFill>
                            <a:srgbClr val="FF0000"/>
                          </a:solidFill>
                          <a:effectLst/>
                          <a:latin typeface="HG丸ｺﾞｼｯｸM-PRO" panose="020F0600000000000000" pitchFamily="50" charset="-128"/>
                          <a:ea typeface="HG丸ｺﾞｼｯｸM-PRO" panose="020F0600000000000000" pitchFamily="50" charset="-128"/>
                        </a:rPr>
                        <a:t>-0.448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0.974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4.185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85">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Skewness</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2.002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1" i="1" u="sng" strike="noStrike" dirty="0">
                          <a:solidFill>
                            <a:srgbClr val="FF0000"/>
                          </a:solidFill>
                          <a:effectLst/>
                          <a:latin typeface="HG丸ｺﾞｼｯｸM-PRO" panose="020F0600000000000000" pitchFamily="50" charset="-128"/>
                          <a:ea typeface="HG丸ｺﾞｼｯｸM-PRO" panose="020F0600000000000000" pitchFamily="50" charset="-128"/>
                        </a:rPr>
                        <a:t>0.107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1" i="1" u="sng" strike="noStrike" dirty="0">
                          <a:solidFill>
                            <a:srgbClr val="FF0000"/>
                          </a:solidFill>
                          <a:effectLst/>
                          <a:latin typeface="HG丸ｺﾞｼｯｸM-PRO" panose="020F0600000000000000" pitchFamily="50" charset="-128"/>
                          <a:ea typeface="HG丸ｺﾞｼｯｸM-PRO" panose="020F0600000000000000" pitchFamily="50" charset="-128"/>
                        </a:rPr>
                        <a:t>0.107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1.115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1.943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2791">
                <a:tc>
                  <a:txBody>
                    <a:bodyPr/>
                    <a:lstStyle/>
                    <a:p>
                      <a:pPr algn="ctr" fontAlgn="ctr"/>
                      <a:r>
                        <a:rPr lang="en-US" altLang="ja-JP" sz="1100" b="1" u="none" strike="noStrike" dirty="0" smtClean="0">
                          <a:effectLst/>
                          <a:latin typeface="HG丸ｺﾞｼｯｸM-PRO" panose="020F0600000000000000" pitchFamily="50" charset="-128"/>
                          <a:ea typeface="HG丸ｺﾞｼｯｸM-PRO" panose="020F0600000000000000" pitchFamily="50" charset="-128"/>
                        </a:rPr>
                        <a:t>Frequency</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ctr"/>
                      <a:r>
                        <a:rPr lang="en-US" altLang="ja-JP" sz="1100" b="1" u="none" strike="noStrike" dirty="0">
                          <a:effectLst/>
                          <a:latin typeface="HG丸ｺﾞｼｯｸM-PRO" panose="020F0600000000000000" pitchFamily="50" charset="-128"/>
                          <a:ea typeface="HG丸ｺﾞｼｯｸM-PRO" panose="020F0600000000000000" pitchFamily="50" charset="-128"/>
                        </a:rPr>
                        <a:t>27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02791">
                <a:tc>
                  <a:txBody>
                    <a:bodyPr/>
                    <a:lstStyle/>
                    <a:p>
                      <a:pPr algn="ctr" fontAlgn="ctr"/>
                      <a:r>
                        <a:rPr lang="en-US" altLang="ja-JP" sz="1100" b="1" dirty="0" smtClean="0">
                          <a:latin typeface="HG丸ｺﾞｼｯｸM-PRO" panose="020F0600000000000000" pitchFamily="50" charset="-128"/>
                          <a:ea typeface="HG丸ｺﾞｼｯｸM-PRO" panose="020F0600000000000000" pitchFamily="50" charset="-128"/>
                        </a:rPr>
                        <a:t>λ</a:t>
                      </a:r>
                      <a:endParaRPr lang="ja-JP" altLang="en-US"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fontAlgn="ctr"/>
                      <a:r>
                        <a:rPr lang="en-US" altLang="ja-JP" sz="1100" b="1" dirty="0" smtClean="0">
                          <a:latin typeface="HG丸ｺﾞｼｯｸM-PRO" panose="020F0600000000000000" pitchFamily="50" charset="-128"/>
                          <a:ea typeface="HG丸ｺﾞｼｯｸM-PRO" panose="020F0600000000000000" pitchFamily="50" charset="-128"/>
                        </a:rPr>
                        <a:t>-0.047</a:t>
                      </a:r>
                      <a:r>
                        <a:rPr lang="ja-JP" altLang="en-US" sz="1100" b="1" dirty="0" smtClean="0">
                          <a:latin typeface="HG丸ｺﾞｼｯｸM-PRO" panose="020F0600000000000000" pitchFamily="50" charset="-128"/>
                          <a:ea typeface="HG丸ｺﾞｼｯｸM-PRO" panose="020F0600000000000000" pitchFamily="50" charset="-128"/>
                        </a:rPr>
                        <a:t>（</a:t>
                      </a:r>
                      <a:r>
                        <a:rPr lang="el-GR" altLang="ja-JP" sz="1200" b="1" dirty="0" smtClean="0">
                          <a:solidFill>
                            <a:srgbClr val="FF0000"/>
                          </a:solidFill>
                          <a:latin typeface="HG丸ｺﾞｼｯｸM-PRO" panose="020F0600000000000000" pitchFamily="50" charset="-128"/>
                          <a:ea typeface="HG丸ｺﾞｼｯｸM-PRO" panose="020F0600000000000000" pitchFamily="50" charset="-128"/>
                        </a:rPr>
                        <a:t>λ = 0 </a:t>
                      </a:r>
                      <a:r>
                        <a:rPr lang="ja-JP" altLang="en-US" sz="1100" b="1" dirty="0" smtClean="0">
                          <a:latin typeface="HG丸ｺﾞｼｯｸM-PRO" panose="020F0600000000000000" pitchFamily="50" charset="-128"/>
                          <a:ea typeface="HG丸ｺﾞｼｯｸM-PRO" panose="020F0600000000000000" pitchFamily="50" charset="-128"/>
                        </a:rPr>
                        <a:t>）</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14" name="グラフ 13"/>
          <p:cNvGraphicFramePr/>
          <p:nvPr>
            <p:extLst>
              <p:ext uri="{D42A27DB-BD31-4B8C-83A1-F6EECF244321}">
                <p14:modId xmlns:p14="http://schemas.microsoft.com/office/powerpoint/2010/main" val="2064125681"/>
              </p:ext>
            </p:extLst>
          </p:nvPr>
        </p:nvGraphicFramePr>
        <p:xfrm>
          <a:off x="375920" y="751841"/>
          <a:ext cx="10671387" cy="3207434"/>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3474517" y="832217"/>
            <a:ext cx="6104556" cy="461665"/>
          </a:xfrm>
          <a:prstGeom prst="rect">
            <a:avLst/>
          </a:prstGeom>
          <a:solidFill>
            <a:schemeClr val="bg1"/>
          </a:solidFill>
        </p:spPr>
        <p:txBody>
          <a:bodyPr wrap="none">
            <a:spAutoFit/>
          </a:bodyPr>
          <a:lstStyle/>
          <a:p>
            <a:r>
              <a:rPr lang="en-US" altLang="ja-JP" sz="2400" b="1" dirty="0">
                <a:latin typeface="HG丸ｺﾞｼｯｸM-PRO" panose="020F0600000000000000" pitchFamily="50" charset="-128"/>
                <a:ea typeface="HG丸ｺﾞｼｯｸM-PRO" panose="020F0600000000000000" pitchFamily="50" charset="-128"/>
              </a:rPr>
              <a:t>Differences of kurtosis and skewness</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5" name="タイトル 1"/>
          <p:cNvSpPr txBox="1">
            <a:spLocks/>
          </p:cNvSpPr>
          <p:nvPr/>
        </p:nvSpPr>
        <p:spPr>
          <a:xfrm>
            <a:off x="0" y="1"/>
            <a:ext cx="12080240" cy="7518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b="1" dirty="0" smtClean="0">
                <a:latin typeface="HG丸ｺﾞｼｯｸM-PRO" panose="020F0600000000000000" pitchFamily="50" charset="-128"/>
                <a:ea typeface="HG丸ｺﾞｼｯｸM-PRO" panose="020F0600000000000000" pitchFamily="50" charset="-128"/>
              </a:rPr>
              <a:t>(1) Microdata created</a:t>
            </a:r>
            <a:r>
              <a:rPr lang="en-US" altLang="ja-JP" sz="32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3200" b="1" dirty="0" smtClean="0">
                <a:latin typeface="HG丸ｺﾞｼｯｸM-PRO" panose="020F0600000000000000" pitchFamily="50" charset="-128"/>
                <a:ea typeface="HG丸ｺﾞｼｯｸM-PRO" panose="020F0600000000000000" pitchFamily="50" charset="-128"/>
              </a:rPr>
              <a:t>based on Kurtosis and Skewness</a:t>
            </a:r>
            <a:endParaRPr lang="en-US" altLang="ja-JP" sz="3200" b="1"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274320" y="3959275"/>
            <a:ext cx="11369040" cy="461665"/>
          </a:xfrm>
          <a:prstGeom prst="rect">
            <a:avLst/>
          </a:prstGeom>
        </p:spPr>
        <p:txBody>
          <a:bodyPr wrap="square">
            <a:spAutoFit/>
          </a:bodyPr>
          <a:lstStyle/>
          <a:p>
            <a:r>
              <a:rPr lang="en-US" altLang="ja-JP" sz="2400" b="1" dirty="0">
                <a:latin typeface="HG丸ｺﾞｼｯｸM-PRO" panose="020F0600000000000000" pitchFamily="50" charset="-128"/>
                <a:ea typeface="HG丸ｺﾞｼｯｸM-PRO" panose="020F0600000000000000" pitchFamily="50" charset="-128"/>
              </a:rPr>
              <a:t>Original microdata and transformed indicators for each transformation</a:t>
            </a:r>
            <a:endParaRPr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93368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083" y="0"/>
            <a:ext cx="12107917" cy="843280"/>
          </a:xfrm>
        </p:spPr>
        <p:txBody>
          <a:bodyPr>
            <a:noAutofit/>
          </a:bodyPr>
          <a:lstStyle/>
          <a:p>
            <a:r>
              <a:rPr lang="en-US" altLang="ja-JP" sz="2800" b="1" dirty="0">
                <a:latin typeface="HG丸ｺﾞｼｯｸM-PRO" panose="020F0600000000000000" pitchFamily="50" charset="-128"/>
                <a:ea typeface="HG丸ｺﾞｼｯｸM-PRO" panose="020F0600000000000000" pitchFamily="50" charset="-128"/>
              </a:rPr>
              <a:t>(2) Microdata created </a:t>
            </a:r>
            <a:r>
              <a:rPr lang="en-US" altLang="ja-JP" sz="2800" b="1" dirty="0" smtClean="0">
                <a:latin typeface="HG丸ｺﾞｼｯｸM-PRO" panose="020F0600000000000000" pitchFamily="50" charset="-128"/>
                <a:ea typeface="HG丸ｺﾞｼｯｸM-PRO" panose="020F0600000000000000" pitchFamily="50" charset="-128"/>
              </a:rPr>
              <a:t>based </a:t>
            </a:r>
            <a:r>
              <a:rPr lang="en-US" altLang="ja-JP" sz="2800" b="1" dirty="0">
                <a:latin typeface="HG丸ｺﾞｼｯｸM-PRO" panose="020F0600000000000000" pitchFamily="50" charset="-128"/>
                <a:ea typeface="HG丸ｺﾞｼｯｸM-PRO" panose="020F0600000000000000" pitchFamily="50" charset="-128"/>
              </a:rPr>
              <a:t>on </a:t>
            </a:r>
            <a:r>
              <a:rPr lang="en-US" altLang="ja-JP" sz="2800" b="1" dirty="0" smtClean="0">
                <a:latin typeface="HG丸ｺﾞｼｯｸM-PRO" panose="020F0600000000000000" pitchFamily="50" charset="-128"/>
                <a:ea typeface="HG丸ｺﾞｼｯｸM-PRO" panose="020F0600000000000000" pitchFamily="50" charset="-128"/>
              </a:rPr>
              <a:t>two </a:t>
            </a:r>
            <a:r>
              <a:rPr lang="en-US" altLang="ja-JP" sz="2800" b="1" dirty="0">
                <a:latin typeface="HG丸ｺﾞｼｯｸM-PRO" panose="020F0600000000000000" pitchFamily="50" charset="-128"/>
                <a:ea typeface="HG丸ｺﾞｼｯｸM-PRO" panose="020F0600000000000000" pitchFamily="50" charset="-128"/>
              </a:rPr>
              <a:t>T</a:t>
            </a:r>
            <a:r>
              <a:rPr lang="en-US" altLang="ja-JP" sz="2800" b="1" dirty="0" smtClean="0">
                <a:latin typeface="HG丸ｺﾞｼｯｸM-PRO" panose="020F0600000000000000" pitchFamily="50" charset="-128"/>
                <a:ea typeface="HG丸ｺﾞｼｯｸM-PRO" panose="020F0600000000000000" pitchFamily="50" charset="-128"/>
              </a:rPr>
              <a:t>abulation </a:t>
            </a:r>
            <a:r>
              <a:rPr lang="en-US" altLang="ja-JP" sz="2800" b="1" dirty="0">
                <a:latin typeface="HG丸ｺﾞｼｯｸM-PRO" panose="020F0600000000000000" pitchFamily="50" charset="-128"/>
                <a:ea typeface="HG丸ｺﾞｼｯｸM-PRO" panose="020F0600000000000000" pitchFamily="50" charset="-128"/>
              </a:rPr>
              <a:t>T</a:t>
            </a:r>
            <a:r>
              <a:rPr lang="en-US" altLang="ja-JP" sz="2800" b="1" dirty="0" smtClean="0">
                <a:latin typeface="HG丸ｺﾞｼｯｸM-PRO" panose="020F0600000000000000" pitchFamily="50" charset="-128"/>
                <a:ea typeface="HG丸ｺﾞｼｯｸM-PRO" panose="020F0600000000000000" pitchFamily="50" charset="-128"/>
              </a:rPr>
              <a:t>ables (Basic </a:t>
            </a:r>
            <a:r>
              <a:rPr lang="en-US" altLang="ja-JP" sz="2800" b="1" dirty="0">
                <a:latin typeface="HG丸ｺﾞｼｯｸM-PRO" panose="020F0600000000000000" pitchFamily="50" charset="-128"/>
                <a:ea typeface="HG丸ｺﾞｼｯｸM-PRO" panose="020F0600000000000000" pitchFamily="50" charset="-128"/>
              </a:rPr>
              <a:t>T</a:t>
            </a:r>
            <a:r>
              <a:rPr lang="en-US" altLang="ja-JP" sz="2800" b="1" dirty="0" smtClean="0">
                <a:latin typeface="HG丸ｺﾞｼｯｸM-PRO" panose="020F0600000000000000" pitchFamily="50" charset="-128"/>
                <a:ea typeface="HG丸ｺﾞｼｯｸM-PRO" panose="020F0600000000000000" pitchFamily="50" charset="-128"/>
              </a:rPr>
              <a:t>able </a:t>
            </a:r>
            <a:r>
              <a:rPr lang="en-US" altLang="ja-JP" sz="2800" b="1" dirty="0">
                <a:latin typeface="HG丸ｺﾞｼｯｸM-PRO" panose="020F0600000000000000" pitchFamily="50" charset="-128"/>
                <a:ea typeface="HG丸ｺﾞｼｯｸM-PRO" panose="020F0600000000000000" pitchFamily="50" charset="-128"/>
              </a:rPr>
              <a:t>and </a:t>
            </a:r>
            <a:r>
              <a:rPr lang="en-US" altLang="ja-JP" sz="2800" b="1" dirty="0" smtClean="0">
                <a:latin typeface="HG丸ｺﾞｼｯｸM-PRO" panose="020F0600000000000000" pitchFamily="50" charset="-128"/>
                <a:ea typeface="HG丸ｺﾞｼｯｸM-PRO" panose="020F0600000000000000" pitchFamily="50" charset="-128"/>
              </a:rPr>
              <a:t>Details </a:t>
            </a:r>
            <a:r>
              <a:rPr lang="en-US" altLang="ja-JP" sz="2800" b="1" dirty="0">
                <a:latin typeface="HG丸ｺﾞｼｯｸM-PRO" panose="020F0600000000000000" pitchFamily="50" charset="-128"/>
                <a:ea typeface="HG丸ｺﾞｼｯｸM-PRO" panose="020F0600000000000000" pitchFamily="50" charset="-128"/>
              </a:rPr>
              <a:t>T</a:t>
            </a:r>
            <a:r>
              <a:rPr lang="en-US" altLang="ja-JP" sz="2800" b="1" dirty="0" smtClean="0">
                <a:latin typeface="HG丸ｺﾞｼｯｸM-PRO" panose="020F0600000000000000" pitchFamily="50" charset="-128"/>
                <a:ea typeface="HG丸ｺﾞｼｯｸM-PRO" panose="020F0600000000000000" pitchFamily="50" charset="-128"/>
              </a:rPr>
              <a:t>able)</a:t>
            </a:r>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17</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59289221"/>
              </p:ext>
            </p:extLst>
          </p:nvPr>
        </p:nvGraphicFramePr>
        <p:xfrm>
          <a:off x="301290" y="1489611"/>
          <a:ext cx="10834070" cy="2791853"/>
        </p:xfrm>
        <a:graphic>
          <a:graphicData uri="http://schemas.openxmlformats.org/drawingml/2006/table">
            <a:tbl>
              <a:tblPr/>
              <a:tblGrid>
                <a:gridCol w="2707550"/>
                <a:gridCol w="2708840"/>
                <a:gridCol w="2708840"/>
                <a:gridCol w="2708840"/>
              </a:tblGrid>
              <a:tr h="277579">
                <a:tc>
                  <a:txBody>
                    <a:bodyPr/>
                    <a:lstStyle/>
                    <a:p>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Living expenditure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Food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Housing</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260163">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195,624.8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54,647.8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1,648.8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3">
                <a:tc>
                  <a:txBody>
                    <a:bodyPr/>
                    <a:lstStyle/>
                    <a:p>
                      <a:pPr algn="ctr">
                        <a:spcAft>
                          <a:spcPts val="0"/>
                        </a:spcAft>
                      </a:pPr>
                      <a:r>
                        <a:rPr lang="en-US" sz="1200" b="1" kern="100" dirty="0" smtClean="0">
                          <a:effectLst/>
                          <a:latin typeface="HG丸ｺﾞｼｯｸM-PRO" panose="020F0600000000000000" pitchFamily="50" charset="-128"/>
                          <a:ea typeface="HG丸ｺﾞｼｯｸM-PRO" panose="020F0600000000000000" pitchFamily="50" charset="-128"/>
                        </a:rPr>
                        <a:t>Standard deviation</a:t>
                      </a:r>
                      <a:endParaRPr lang="en-US" sz="1200" b="1" kern="100"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59,892.6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21,218.1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3,144.4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3">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Kurtosis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-1.004164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1.628974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6.918601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3">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Skewness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0.346305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0.992579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2.605260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3">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Frequency</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526">
                <a:tc>
                  <a:txBody>
                    <a:bodyPr/>
                    <a:lstStyle/>
                    <a:p>
                      <a:endParaRPr lang="ja-JP" sz="8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8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8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8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28">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Correlation coefficients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Living expenditure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Food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Housing</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277579">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Living expenditure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579">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Food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u="sng" kern="1200" dirty="0">
                          <a:solidFill>
                            <a:srgbClr val="000000"/>
                          </a:solidFill>
                          <a:effectLst/>
                          <a:latin typeface="HG丸ｺﾞｼｯｸM-PRO" panose="020F0600000000000000" pitchFamily="50" charset="-128"/>
                          <a:ea typeface="HG丸ｺﾞｼｯｸM-PRO" panose="020F0600000000000000" pitchFamily="50" charset="-128"/>
                        </a:rPr>
                        <a:t>0.643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428">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Housing</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-0.335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-0.489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正方形/長方形 5"/>
          <p:cNvSpPr/>
          <p:nvPr/>
        </p:nvSpPr>
        <p:spPr>
          <a:xfrm>
            <a:off x="214928" y="843280"/>
            <a:ext cx="11276031" cy="646331"/>
          </a:xfrm>
          <a:prstGeom prst="rect">
            <a:avLst/>
          </a:prstGeom>
        </p:spPr>
        <p:txBody>
          <a:bodyPr wrap="square">
            <a:spAutoFit/>
          </a:bodyPr>
          <a:lstStyle/>
          <a:p>
            <a:r>
              <a:rPr lang="en-US" altLang="ja-JP" b="1" dirty="0">
                <a:latin typeface="HG丸ｺﾞｼｯｸM-PRO" panose="020F0600000000000000" pitchFamily="50" charset="-128"/>
                <a:ea typeface="HG丸ｺﾞｼｯｸM-PRO" panose="020F0600000000000000" pitchFamily="50" charset="-128"/>
              </a:rPr>
              <a:t>Basic </a:t>
            </a:r>
            <a:r>
              <a:rPr lang="en-US" altLang="ja-JP" b="1" dirty="0" smtClean="0">
                <a:latin typeface="HG丸ｺﾞｼｯｸM-PRO" panose="020F0600000000000000" pitchFamily="50" charset="-128"/>
                <a:ea typeface="HG丸ｺﾞｼｯｸM-PRO" panose="020F0600000000000000" pitchFamily="50" charset="-128"/>
              </a:rPr>
              <a:t>Table </a:t>
            </a:r>
            <a:r>
              <a:rPr lang="en-US" altLang="ja-JP" b="1" dirty="0">
                <a:latin typeface="HG丸ｺﾞｼｯｸM-PRO" panose="020F0600000000000000" pitchFamily="50" charset="-128"/>
                <a:ea typeface="HG丸ｺﾞｼｯｸM-PRO" panose="020F0600000000000000" pitchFamily="50" charset="-128"/>
              </a:rPr>
              <a:t>(matches with original mean and standard deviation, approximate correlation coefficients for each variable)</a:t>
            </a:r>
            <a:endParaRPr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824860569"/>
              </p:ext>
            </p:extLst>
          </p:nvPr>
        </p:nvGraphicFramePr>
        <p:xfrm>
          <a:off x="355600" y="5086985"/>
          <a:ext cx="10800079" cy="1588770"/>
        </p:xfrm>
        <a:graphic>
          <a:graphicData uri="http://schemas.openxmlformats.org/drawingml/2006/table">
            <a:tbl>
              <a:tblPr/>
              <a:tblGrid>
                <a:gridCol w="863600"/>
                <a:gridCol w="1493520"/>
                <a:gridCol w="1635760"/>
                <a:gridCol w="1808480"/>
                <a:gridCol w="1513840"/>
                <a:gridCol w="1524000"/>
                <a:gridCol w="1960879"/>
              </a:tblGrid>
              <a:tr h="146685">
                <a:tc rowSpan="2">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Groups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gridSpan="3">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Living expenditure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Food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hMerge="1">
                  <a:txBody>
                    <a:bodyPr/>
                    <a:lstStyle/>
                    <a:p>
                      <a:endParaRPr kumimoji="1" lang="ja-JP" altLang="en-US"/>
                    </a:p>
                  </a:txBody>
                  <a:tcPr/>
                </a:tc>
              </a:tr>
              <a:tr h="136525">
                <a:tc vMerge="1">
                  <a:txBody>
                    <a:bodyPr/>
                    <a:lstStyle/>
                    <a:p>
                      <a:endParaRPr kumimoji="1" lang="ja-JP" altLang="en-US"/>
                    </a:p>
                  </a:txBody>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Frequency</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dirty="0" smtClean="0">
                          <a:effectLst/>
                          <a:latin typeface="HG丸ｺﾞｼｯｸM-PRO" panose="020F0600000000000000" pitchFamily="50" charset="-128"/>
                          <a:ea typeface="HG丸ｺﾞｼｯｸM-PRO" panose="020F0600000000000000" pitchFamily="50" charset="-128"/>
                        </a:rPr>
                        <a:t>Standard deviation</a:t>
                      </a:r>
                      <a:endParaRPr lang="en-US"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Frequency</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smtClean="0">
                          <a:effectLst/>
                          <a:latin typeface="HG丸ｺﾞｼｯｸM-PRO" panose="020F0600000000000000" pitchFamily="50" charset="-128"/>
                          <a:ea typeface="HG丸ｺﾞｼｯｸM-PRO" panose="020F0600000000000000" pitchFamily="50" charset="-128"/>
                        </a:rPr>
                        <a:t>Standard deviation</a:t>
                      </a:r>
                      <a:endParaRPr lang="en-US" sz="1200" b="1" kern="100"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200660">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185,499.9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65,680.5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31,193.5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6,406.9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150,424.8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28,599.3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51,457.2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20,795.2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269,749.0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43,611.7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80,520.1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28,447.0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209,347.8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50,580.8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45,359.0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12,618.4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236,587.8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40,679.9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75,606.2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3,049.8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660">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137,080.2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15,119.7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48,797.2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1,071.9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214928" y="4341704"/>
            <a:ext cx="1174339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Details </a:t>
            </a:r>
            <a:r>
              <a:rPr kumimoji="0" lang="en-US" altLang="ja-JP" b="1"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T</a:t>
            </a:r>
            <a:r>
              <a:rPr kumimoji="0" lang="en-US" altLang="ja-JP"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able (means and standard deviations for creating synthetic microdata for multidimensional cross fields)</a:t>
            </a:r>
            <a:endParaRPr kumimoji="0" lang="en-US" altLang="ja-JP"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999280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2759" y="0"/>
            <a:ext cx="11771586" cy="1650124"/>
          </a:xfrm>
        </p:spPr>
        <p:txBody>
          <a:bodyPr>
            <a:normAutofit/>
          </a:bodyPr>
          <a:lstStyle/>
          <a:p>
            <a:r>
              <a:rPr lang="en-US" altLang="ja-JP" sz="3600" b="1" dirty="0" smtClean="0">
                <a:latin typeface="HG丸ｺﾞｼｯｸM-PRO" panose="020F0600000000000000" pitchFamily="50" charset="-128"/>
                <a:ea typeface="HG丸ｺﾞｼｯｸM-PRO" panose="020F0600000000000000" pitchFamily="50" charset="-128"/>
              </a:rPr>
              <a:t>(3) </a:t>
            </a:r>
            <a:r>
              <a:rPr lang="en-US" altLang="ja-JP" sz="3600" b="1" dirty="0">
                <a:latin typeface="HG丸ｺﾞｼｯｸM-PRO" panose="020F0600000000000000" pitchFamily="50" charset="-128"/>
                <a:ea typeface="HG丸ｺﾞｼｯｸM-PRO" panose="020F0600000000000000" pitchFamily="50" charset="-128"/>
              </a:rPr>
              <a:t>Microdata created </a:t>
            </a:r>
            <a:r>
              <a:rPr lang="en-US" altLang="ja-JP" sz="3600" b="1" dirty="0" smtClean="0">
                <a:latin typeface="HG丸ｺﾞｼｯｸM-PRO" panose="020F0600000000000000" pitchFamily="50" charset="-128"/>
                <a:ea typeface="HG丸ｺﾞｼｯｸM-PRO" panose="020F0600000000000000" pitchFamily="50" charset="-128"/>
              </a:rPr>
              <a:t>based </a:t>
            </a:r>
            <a:r>
              <a:rPr lang="en-US" altLang="ja-JP" sz="3600" b="1" dirty="0">
                <a:latin typeface="HG丸ｺﾞｼｯｸM-PRO" panose="020F0600000000000000" pitchFamily="50" charset="-128"/>
                <a:ea typeface="HG丸ｺﾞｼｯｸM-PRO" panose="020F0600000000000000" pitchFamily="50" charset="-128"/>
              </a:rPr>
              <a:t>on </a:t>
            </a:r>
            <a:r>
              <a:rPr lang="en-US" altLang="ja-JP" sz="3600" b="1" dirty="0" smtClean="0">
                <a:latin typeface="HG丸ｺﾞｼｯｸM-PRO" panose="020F0600000000000000" pitchFamily="50" charset="-128"/>
                <a:ea typeface="HG丸ｺﾞｼｯｸM-PRO" panose="020F0600000000000000" pitchFamily="50" charset="-128"/>
              </a:rPr>
              <a:t>Multivariate </a:t>
            </a:r>
            <a:r>
              <a:rPr lang="en-US" altLang="ja-JP" sz="3600" b="1" dirty="0">
                <a:latin typeface="HG丸ｺﾞｼｯｸM-PRO" panose="020F0600000000000000" pitchFamily="50" charset="-128"/>
                <a:ea typeface="HG丸ｺﾞｼｯｸM-PRO" panose="020F0600000000000000" pitchFamily="50" charset="-128"/>
              </a:rPr>
              <a:t>N</a:t>
            </a:r>
            <a:r>
              <a:rPr lang="en-US" altLang="ja-JP" sz="3600" b="1" dirty="0" smtClean="0">
                <a:latin typeface="HG丸ｺﾞｼｯｸM-PRO" panose="020F0600000000000000" pitchFamily="50" charset="-128"/>
                <a:ea typeface="HG丸ｺﾞｼｯｸM-PRO" panose="020F0600000000000000" pitchFamily="50" charset="-128"/>
              </a:rPr>
              <a:t>ormal </a:t>
            </a:r>
            <a:r>
              <a:rPr lang="en-US" altLang="ja-JP" sz="3600" b="1" dirty="0">
                <a:latin typeface="HG丸ｺﾞｼｯｸM-PRO" panose="020F0600000000000000" pitchFamily="50" charset="-128"/>
                <a:ea typeface="HG丸ｺﾞｼｯｸM-PRO" panose="020F0600000000000000" pitchFamily="50" charset="-128"/>
              </a:rPr>
              <a:t>R</a:t>
            </a:r>
            <a:r>
              <a:rPr lang="en-US" altLang="ja-JP" sz="3600" b="1" dirty="0" smtClean="0">
                <a:latin typeface="HG丸ｺﾞｼｯｸM-PRO" panose="020F0600000000000000" pitchFamily="50" charset="-128"/>
                <a:ea typeface="HG丸ｺﾞｼｯｸM-PRO" panose="020F0600000000000000" pitchFamily="50" charset="-128"/>
              </a:rPr>
              <a:t>andom </a:t>
            </a:r>
            <a:r>
              <a:rPr lang="en-US" altLang="ja-JP" sz="3600" b="1" dirty="0">
                <a:latin typeface="HG丸ｺﾞｼｯｸM-PRO" panose="020F0600000000000000" pitchFamily="50" charset="-128"/>
                <a:ea typeface="HG丸ｺﾞｼｯｸM-PRO" panose="020F0600000000000000" pitchFamily="50" charset="-128"/>
              </a:rPr>
              <a:t>N</a:t>
            </a:r>
            <a:r>
              <a:rPr lang="en-US" altLang="ja-JP" sz="3600" b="1" dirty="0" smtClean="0">
                <a:latin typeface="HG丸ｺﾞｼｯｸM-PRO" panose="020F0600000000000000" pitchFamily="50" charset="-128"/>
                <a:ea typeface="HG丸ｺﾞｼｯｸM-PRO" panose="020F0600000000000000" pitchFamily="50" charset="-128"/>
              </a:rPr>
              <a:t>umbers </a:t>
            </a:r>
            <a:r>
              <a:rPr lang="en-US" altLang="ja-JP" sz="3600" b="1" dirty="0">
                <a:latin typeface="HG丸ｺﾞｼｯｸM-PRO" panose="020F0600000000000000" pitchFamily="50" charset="-128"/>
                <a:ea typeface="HG丸ｺﾞｼｯｸM-PRO" panose="020F0600000000000000" pitchFamily="50" charset="-128"/>
              </a:rPr>
              <a:t>and </a:t>
            </a:r>
            <a:r>
              <a:rPr lang="en-US" altLang="ja-JP" sz="3600" b="1" dirty="0" smtClean="0">
                <a:latin typeface="HG丸ｺﾞｼｯｸM-PRO" panose="020F0600000000000000" pitchFamily="50" charset="-128"/>
                <a:ea typeface="HG丸ｺﾞｼｯｸM-PRO" panose="020F0600000000000000" pitchFamily="50" charset="-128"/>
              </a:rPr>
              <a:t>Exponential </a:t>
            </a:r>
            <a:r>
              <a:rPr lang="en-US" altLang="ja-JP" sz="3600" b="1" dirty="0">
                <a:latin typeface="HG丸ｺﾞｼｯｸM-PRO" panose="020F0600000000000000" pitchFamily="50" charset="-128"/>
                <a:ea typeface="HG丸ｺﾞｼｯｸM-PRO" panose="020F0600000000000000" pitchFamily="50" charset="-128"/>
              </a:rPr>
              <a:t>T</a:t>
            </a:r>
            <a:r>
              <a:rPr lang="en-US" altLang="ja-JP" sz="3600" b="1" dirty="0" smtClean="0">
                <a:latin typeface="HG丸ｺﾞｼｯｸM-PRO" panose="020F0600000000000000" pitchFamily="50" charset="-128"/>
                <a:ea typeface="HG丸ｺﾞｼｯｸM-PRO" panose="020F0600000000000000" pitchFamily="50" charset="-128"/>
              </a:rPr>
              <a:t>ransformation</a:t>
            </a:r>
            <a:endParaRPr lang="en-US" altLang="ja-JP" sz="36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18</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0" y="1533887"/>
            <a:ext cx="10866120" cy="4958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正方形/長方形 6"/>
          <p:cNvSpPr/>
          <p:nvPr/>
        </p:nvSpPr>
        <p:spPr>
          <a:xfrm>
            <a:off x="8432800" y="4429760"/>
            <a:ext cx="2900210" cy="1960880"/>
          </a:xfrm>
          <a:prstGeom prst="rect">
            <a:avLst/>
          </a:prstGeom>
          <a:solidFill>
            <a:schemeClr val="bg1"/>
          </a:solidFill>
        </p:spPr>
        <p:txBody>
          <a:bodyPr wrap="square">
            <a:noAutofit/>
          </a:bodyPr>
          <a:lstStyle/>
          <a:p>
            <a:pPr algn="just">
              <a:spcAft>
                <a:spcPts val="600"/>
              </a:spcAft>
            </a:pPr>
            <a:r>
              <a:rPr lang="en-US" altLang="ja-JP" b="1" dirty="0">
                <a:latin typeface="HG丸ｺﾞｼｯｸM-PRO" panose="020F0600000000000000" pitchFamily="50" charset="-128"/>
                <a:ea typeface="HG丸ｺﾞｼｯｸM-PRO" panose="020F0600000000000000" pitchFamily="50" charset="-128"/>
              </a:rPr>
              <a:t>a random number that approximates the kurtosis and skewness of the original microdata was selected.</a:t>
            </a:r>
            <a:endParaRPr lang="ja-JP" altLang="ja-JP" b="1" dirty="0">
              <a:effectLst/>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4602480" y="2022454"/>
            <a:ext cx="2875280" cy="1736746"/>
          </a:xfrm>
          <a:prstGeom prst="rect">
            <a:avLst/>
          </a:prstGeom>
          <a:solidFill>
            <a:schemeClr val="bg1"/>
          </a:solidFill>
        </p:spPr>
        <p:txBody>
          <a:bodyPr wrap="square">
            <a:noAutofit/>
          </a:bodyPr>
          <a:lstStyle/>
          <a:p>
            <a:r>
              <a:rPr lang="en-US" altLang="ja-JP" sz="1600" b="1"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λ in the Box-Cox transformation is required in order to change the distribution type of the original data into a standard distribution.</a:t>
            </a:r>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4714241" y="4429760"/>
            <a:ext cx="2763520" cy="1767840"/>
          </a:xfrm>
          <a:prstGeom prst="rect">
            <a:avLst/>
          </a:prstGeom>
          <a:solidFill>
            <a:schemeClr val="bg1"/>
          </a:solidFill>
        </p:spPr>
        <p:txBody>
          <a:bodyPr wrap="square">
            <a:noAutofit/>
          </a:bodyPr>
          <a:lstStyle/>
          <a:p>
            <a:r>
              <a:rPr lang="en-US" altLang="ja-JP" sz="1600" b="1" dirty="0" smtClean="0">
                <a:latin typeface="HG丸ｺﾞｼｯｸM-PRO" panose="020F0600000000000000" pitchFamily="50" charset="-128"/>
                <a:ea typeface="HG丸ｺﾞｼｯｸM-PRO" panose="020F0600000000000000" pitchFamily="50" charset="-128"/>
              </a:rPr>
              <a:t>Based on λ </a:t>
            </a:r>
            <a:r>
              <a:rPr lang="en-US" altLang="ja-JP" sz="1600" b="1" dirty="0">
                <a:latin typeface="HG丸ｺﾞｼｯｸM-PRO" panose="020F0600000000000000" pitchFamily="50" charset="-128"/>
                <a:ea typeface="HG丸ｺﾞｼｯｸM-PRO" panose="020F0600000000000000" pitchFamily="50" charset="-128"/>
              </a:rPr>
              <a:t>in the Box-Cox </a:t>
            </a:r>
            <a:r>
              <a:rPr lang="en-US" altLang="ja-JP" sz="1600" b="1" dirty="0" smtClean="0">
                <a:latin typeface="HG丸ｺﾞｼｯｸM-PRO" panose="020F0600000000000000" pitchFamily="50" charset="-128"/>
                <a:ea typeface="HG丸ｺﾞｼｯｸM-PRO" panose="020F0600000000000000" pitchFamily="50" charset="-128"/>
              </a:rPr>
              <a:t>transformation</a:t>
            </a:r>
          </a:p>
          <a:p>
            <a:endParaRPr lang="en-US" altLang="ja-JP" sz="1600" b="1" dirty="0">
              <a:latin typeface="HG丸ｺﾞｼｯｸM-PRO" panose="020F0600000000000000" pitchFamily="50" charset="-128"/>
              <a:ea typeface="HG丸ｺﾞｼｯｸM-PRO" panose="020F0600000000000000" pitchFamily="50" charset="-128"/>
            </a:endParaRPr>
          </a:p>
          <a:p>
            <a:r>
              <a:rPr lang="en-US" altLang="ja-JP" sz="1600" b="1" dirty="0">
                <a:latin typeface="HG丸ｺﾞｼｯｸM-PRO" panose="020F0600000000000000" pitchFamily="50" charset="-128"/>
                <a:ea typeface="HG丸ｺﾞｼｯｸM-PRO" panose="020F0600000000000000" pitchFamily="50" charset="-128"/>
              </a:rPr>
              <a:t>However, </a:t>
            </a:r>
            <a:r>
              <a:rPr lang="en-US" altLang="ja-JP" sz="1600" b="1" dirty="0" smtClean="0">
                <a:latin typeface="HG丸ｺﾞｼｯｸM-PRO" panose="020F0600000000000000" pitchFamily="50" charset="-128"/>
                <a:ea typeface="HG丸ｺﾞｼｯｸM-PRO" panose="020F0600000000000000" pitchFamily="50" charset="-128"/>
              </a:rPr>
              <a:t>approximately </a:t>
            </a:r>
            <a:r>
              <a:rPr lang="en-US" altLang="ja-JP" sz="1600" b="1" dirty="0">
                <a:latin typeface="HG丸ｺﾞｼｯｸM-PRO" panose="020F0600000000000000" pitchFamily="50" charset="-128"/>
                <a:ea typeface="HG丸ｺﾞｼｯｸM-PRO" panose="020F0600000000000000" pitchFamily="50" charset="-128"/>
              </a:rPr>
              <a:t>using exponential transformation</a:t>
            </a:r>
            <a:endParaRPr lang="ja-JP" altLang="en-US" sz="16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9992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3619" y="60387"/>
            <a:ext cx="11864051" cy="485994"/>
          </a:xfrm>
        </p:spPr>
        <p:txBody>
          <a:bodyPr>
            <a:noAutofit/>
          </a:bodyPr>
          <a:lstStyle/>
          <a:p>
            <a:r>
              <a:rPr lang="en-US" altLang="ja-JP" sz="3600" b="1" dirty="0" smtClean="0">
                <a:latin typeface="HG丸ｺﾞｼｯｸM-PRO" pitchFamily="50" charset="-128"/>
                <a:ea typeface="HG丸ｺﾞｼｯｸM-PRO" pitchFamily="50" charset="-128"/>
              </a:rPr>
              <a:t>5. Sensitivity </a:t>
            </a:r>
            <a:r>
              <a:rPr lang="en-US" altLang="ja-JP" sz="3600" b="1" dirty="0">
                <a:latin typeface="HG丸ｺﾞｼｯｸM-PRO" pitchFamily="50" charset="-128"/>
                <a:ea typeface="HG丸ｺﾞｼｯｸM-PRO" pitchFamily="50" charset="-128"/>
              </a:rPr>
              <a:t>Rules </a:t>
            </a:r>
            <a:r>
              <a:rPr lang="en-US" altLang="ja-JP" sz="3600" b="1" dirty="0" smtClean="0">
                <a:latin typeface="HG丸ｺﾞｼｯｸM-PRO" pitchFamily="50" charset="-128"/>
                <a:ea typeface="HG丸ｺﾞｼｯｸM-PRO" pitchFamily="50" charset="-128"/>
              </a:rPr>
              <a:t>for Academic Use File</a:t>
            </a:r>
            <a:endParaRPr lang="ja-JP" altLang="en-US" sz="3600" b="1"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2"/>
          </p:nvPr>
        </p:nvSpPr>
        <p:spPr>
          <a:xfrm>
            <a:off x="8961699" y="6584841"/>
            <a:ext cx="3230301" cy="245583"/>
          </a:xfrm>
        </p:spPr>
        <p:txBody>
          <a:bodyPr/>
          <a:lstStyle/>
          <a:p>
            <a:fld id="{4CAD5D74-CA0D-452D-BF7F-A696FD3AEA56}" type="slidenum">
              <a:rPr lang="ja-JP" altLang="en-US" sz="1400" b="1">
                <a:solidFill>
                  <a:schemeClr val="tx1"/>
                </a:solidFill>
                <a:latin typeface="HG丸ｺﾞｼｯｸM-PRO" pitchFamily="50" charset="-128"/>
                <a:ea typeface="HG丸ｺﾞｼｯｸM-PRO" pitchFamily="50" charset="-128"/>
              </a:rPr>
              <a:pPr/>
              <a:t>19</a:t>
            </a:fld>
            <a:endParaRPr lang="ja-JP" altLang="en-US" sz="1400" b="1" dirty="0">
              <a:solidFill>
                <a:schemeClr val="tx1"/>
              </a:solidFill>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896649311"/>
              </p:ext>
            </p:extLst>
          </p:nvPr>
        </p:nvGraphicFramePr>
        <p:xfrm>
          <a:off x="324091" y="682906"/>
          <a:ext cx="11516810" cy="5050925"/>
        </p:xfrm>
        <a:graphic>
          <a:graphicData uri="http://schemas.openxmlformats.org/drawingml/2006/table">
            <a:tbl>
              <a:tblPr firstRow="1" bandRow="1">
                <a:tableStyleId>{5C22544A-7EE6-4342-B048-85BDC9FD1C3A}</a:tableStyleId>
              </a:tblPr>
              <a:tblGrid>
                <a:gridCol w="2928395"/>
                <a:gridCol w="8588415"/>
              </a:tblGrid>
              <a:tr h="841476">
                <a:tc>
                  <a:txBody>
                    <a:bodyPr/>
                    <a:lstStyle/>
                    <a:p>
                      <a:pPr algn="ctr"/>
                      <a:r>
                        <a:rPr kumimoji="1" lang="en-US" altLang="ja-JP" sz="3600" b="1" dirty="0" smtClean="0">
                          <a:latin typeface="HG丸ｺﾞｼｯｸM-PRO" pitchFamily="50" charset="-128"/>
                          <a:ea typeface="HG丸ｺﾞｼｯｸM-PRO" pitchFamily="50" charset="-128"/>
                        </a:rPr>
                        <a:t>Rule</a:t>
                      </a:r>
                      <a:endParaRPr kumimoji="1" lang="ja-JP" altLang="en-US" sz="3600" b="1" dirty="0">
                        <a:latin typeface="HG丸ｺﾞｼｯｸM-PRO" pitchFamily="50" charset="-128"/>
                        <a:ea typeface="HG丸ｺﾞｼｯｸM-PRO" pitchFamily="50" charset="-128"/>
                      </a:endParaRPr>
                    </a:p>
                  </a:txBody>
                  <a:tcPr marL="99060" marR="99060" anchor="ctr"/>
                </a:tc>
                <a:tc>
                  <a:txBody>
                    <a:bodyPr/>
                    <a:lstStyle/>
                    <a:p>
                      <a:r>
                        <a:rPr kumimoji="1" lang="en-US" altLang="ja-JP" sz="3600" b="1" dirty="0" smtClean="0">
                          <a:latin typeface="HG丸ｺﾞｼｯｸM-PRO" pitchFamily="50" charset="-128"/>
                          <a:ea typeface="HG丸ｺﾞｼｯｸM-PRO" pitchFamily="50" charset="-128"/>
                        </a:rPr>
                        <a:t>Def. :</a:t>
                      </a:r>
                      <a:r>
                        <a:rPr kumimoji="1" lang="en-US" altLang="ja-JP" sz="3600" b="1" baseline="0" dirty="0" smtClean="0">
                          <a:latin typeface="HG丸ｺﾞｼｯｸM-PRO" pitchFamily="50" charset="-128"/>
                          <a:ea typeface="HG丸ｺﾞｼｯｸM-PRO" pitchFamily="50" charset="-128"/>
                        </a:rPr>
                        <a:t> A cell is considered unsafe</a:t>
                      </a:r>
                      <a:endParaRPr kumimoji="1" lang="ja-JP" altLang="en-US" sz="3600" b="1" dirty="0">
                        <a:latin typeface="HG丸ｺﾞｼｯｸM-PRO" pitchFamily="50" charset="-128"/>
                        <a:ea typeface="HG丸ｺﾞｼｯｸM-PRO" pitchFamily="50" charset="-128"/>
                      </a:endParaRPr>
                    </a:p>
                  </a:txBody>
                  <a:tcPr marL="99060" marR="99060" anchor="ctr"/>
                </a:tc>
              </a:tr>
              <a:tr h="1311696">
                <a:tc>
                  <a:txBody>
                    <a:bodyPr/>
                    <a:lstStyle/>
                    <a:p>
                      <a:pPr algn="ctr"/>
                      <a:r>
                        <a:rPr kumimoji="1" lang="en-US" altLang="ja-JP" sz="2400" b="1" dirty="0" smtClean="0">
                          <a:latin typeface="HG丸ｺﾞｼｯｸM-PRO" pitchFamily="50" charset="-128"/>
                          <a:ea typeface="HG丸ｺﾞｼｯｸM-PRO" pitchFamily="50" charset="-128"/>
                        </a:rPr>
                        <a:t>Minimum</a:t>
                      </a:r>
                    </a:p>
                    <a:p>
                      <a:pPr algn="ctr"/>
                      <a:r>
                        <a:rPr kumimoji="1" lang="en-US" altLang="ja-JP" sz="2400" b="1" dirty="0" smtClean="0">
                          <a:latin typeface="HG丸ｺﾞｼｯｸM-PRO" pitchFamily="50" charset="-128"/>
                          <a:ea typeface="HG丸ｺﾞｼｯｸM-PRO" pitchFamily="50" charset="-128"/>
                        </a:rPr>
                        <a:t>frequency</a:t>
                      </a:r>
                    </a:p>
                    <a:p>
                      <a:pPr algn="ctr"/>
                      <a:r>
                        <a:rPr kumimoji="1" lang="en-US" altLang="ja-JP" sz="2400" b="1" baseline="0" dirty="0" smtClean="0">
                          <a:latin typeface="HG丸ｺﾞｼｯｸM-PRO" pitchFamily="50" charset="-128"/>
                          <a:ea typeface="HG丸ｺﾞｼｯｸM-PRO" pitchFamily="50" charset="-128"/>
                        </a:rPr>
                        <a:t>rule </a:t>
                      </a:r>
                      <a:endParaRPr kumimoji="1" lang="en-US" altLang="ja-JP" sz="2400" b="1" dirty="0" smtClean="0">
                        <a:latin typeface="HG丸ｺﾞｼｯｸM-PRO" pitchFamily="50" charset="-128"/>
                        <a:ea typeface="HG丸ｺﾞｼｯｸM-PRO" pitchFamily="50" charset="-128"/>
                      </a:endParaRPr>
                    </a:p>
                  </a:txBody>
                  <a:tcPr marL="99060" marR="99060" anchor="ctr"/>
                </a:tc>
                <a:tc>
                  <a:txBody>
                    <a:bodyPr/>
                    <a:lstStyle/>
                    <a:p>
                      <a:r>
                        <a:rPr kumimoji="1" lang="en-US" altLang="ja-JP" sz="2400" b="1" dirty="0" smtClean="0">
                          <a:latin typeface="HG丸ｺﾞｼｯｸM-PRO" pitchFamily="50" charset="-128"/>
                          <a:ea typeface="HG丸ｺﾞｼｯｸM-PRO" pitchFamily="50" charset="-128"/>
                        </a:rPr>
                        <a:t>the cell frequency is less than a pre-specified minimum frequency </a:t>
                      </a:r>
                      <a:r>
                        <a:rPr kumimoji="1" lang="en-US" altLang="ja-JP" sz="2400" b="1" i="1" dirty="0" smtClean="0">
                          <a:latin typeface="HG丸ｺﾞｼｯｸM-PRO" pitchFamily="50" charset="-128"/>
                          <a:ea typeface="HG丸ｺﾞｼｯｸM-PRO" pitchFamily="50" charset="-128"/>
                        </a:rPr>
                        <a:t>n</a:t>
                      </a:r>
                      <a:r>
                        <a:rPr kumimoji="1" lang="en-US" altLang="ja-JP" sz="2400" b="1" i="0" baseline="0" dirty="0" smtClean="0">
                          <a:latin typeface="HG丸ｺﾞｼｯｸM-PRO" pitchFamily="50" charset="-128"/>
                          <a:ea typeface="HG丸ｺﾞｼｯｸM-PRO" pitchFamily="50" charset="-128"/>
                        </a:rPr>
                        <a:t> (the common choice is </a:t>
                      </a:r>
                      <a:r>
                        <a:rPr kumimoji="1" lang="en-US" altLang="ja-JP" sz="2400" b="1" i="1" baseline="0" dirty="0" smtClean="0">
                          <a:latin typeface="HG丸ｺﾞｼｯｸM-PRO" pitchFamily="50" charset="-128"/>
                          <a:ea typeface="HG丸ｺﾞｼｯｸM-PRO" pitchFamily="50" charset="-128"/>
                        </a:rPr>
                        <a:t>n</a:t>
                      </a:r>
                      <a:r>
                        <a:rPr kumimoji="1" lang="en-US" altLang="ja-JP" sz="2400" b="1" i="0" baseline="0" dirty="0" smtClean="0">
                          <a:latin typeface="HG丸ｺﾞｼｯｸM-PRO" pitchFamily="50" charset="-128"/>
                          <a:ea typeface="HG丸ｺﾞｼｯｸM-PRO" pitchFamily="50" charset="-128"/>
                        </a:rPr>
                        <a:t>=3).</a:t>
                      </a:r>
                      <a:endParaRPr kumimoji="1" lang="ja-JP" altLang="en-US" sz="2400" b="1" i="1" dirty="0">
                        <a:latin typeface="HG丸ｺﾞｼｯｸM-PRO" pitchFamily="50" charset="-128"/>
                        <a:ea typeface="HG丸ｺﾞｼｯｸM-PRO" pitchFamily="50" charset="-128"/>
                      </a:endParaRPr>
                    </a:p>
                  </a:txBody>
                  <a:tcPr marL="99060" marR="99060" anchor="ctr"/>
                </a:tc>
              </a:tr>
              <a:tr h="1457656">
                <a:tc>
                  <a:txBody>
                    <a:bodyPr/>
                    <a:lstStyle/>
                    <a:p>
                      <a:pPr algn="ctr"/>
                      <a:r>
                        <a:rPr kumimoji="1" lang="en-US" altLang="ja-JP" sz="3600" b="1" dirty="0" smtClean="0">
                          <a:latin typeface="HG丸ｺﾞｼｯｸM-PRO" pitchFamily="50" charset="-128"/>
                          <a:ea typeface="HG丸ｺﾞｼｯｸM-PRO" pitchFamily="50" charset="-128"/>
                        </a:rPr>
                        <a:t>(</a:t>
                      </a:r>
                      <a:r>
                        <a:rPr kumimoji="1" lang="ja-JP" altLang="en-US" sz="3600" b="1" i="1" dirty="0" smtClean="0">
                          <a:latin typeface="HG丸ｺﾞｼｯｸM-PRO" pitchFamily="50" charset="-128"/>
                          <a:ea typeface="HG丸ｺﾞｼｯｸM-PRO" pitchFamily="50" charset="-128"/>
                        </a:rPr>
                        <a:t>ｎ</a:t>
                      </a:r>
                      <a:r>
                        <a:rPr kumimoji="1" lang="en-US" altLang="ja-JP" sz="3600" b="1" dirty="0" smtClean="0">
                          <a:latin typeface="HG丸ｺﾞｼｯｸM-PRO" pitchFamily="50" charset="-128"/>
                          <a:ea typeface="HG丸ｺﾞｼｯｸM-PRO" pitchFamily="50" charset="-128"/>
                        </a:rPr>
                        <a:t>,</a:t>
                      </a:r>
                      <a:r>
                        <a:rPr kumimoji="1" lang="ja-JP" altLang="en-US" sz="3600" b="1" dirty="0" smtClean="0">
                          <a:latin typeface="HG丸ｺﾞｼｯｸM-PRO" pitchFamily="50" charset="-128"/>
                          <a:ea typeface="HG丸ｺﾞｼｯｸM-PRO" pitchFamily="50" charset="-128"/>
                        </a:rPr>
                        <a:t> </a:t>
                      </a:r>
                      <a:r>
                        <a:rPr kumimoji="1" lang="en-US" altLang="ja-JP" sz="3600" b="1" i="1" dirty="0" smtClean="0">
                          <a:latin typeface="HG丸ｺﾞｼｯｸM-PRO" pitchFamily="50" charset="-128"/>
                          <a:ea typeface="HG丸ｺﾞｼｯｸM-PRO" pitchFamily="50" charset="-128"/>
                        </a:rPr>
                        <a:t>k </a:t>
                      </a:r>
                      <a:r>
                        <a:rPr kumimoji="1" lang="en-US" altLang="ja-JP" sz="3600" b="1" dirty="0" smtClean="0">
                          <a:latin typeface="HG丸ｺﾞｼｯｸM-PRO" pitchFamily="50" charset="-128"/>
                          <a:ea typeface="HG丸ｺﾞｼｯｸM-PRO" pitchFamily="50" charset="-128"/>
                        </a:rPr>
                        <a:t>) </a:t>
                      </a:r>
                      <a:r>
                        <a:rPr kumimoji="1" lang="en-US" altLang="ja-JP" sz="3600" b="1" baseline="0" dirty="0" smtClean="0">
                          <a:latin typeface="HG丸ｺﾞｼｯｸM-PRO" pitchFamily="50" charset="-128"/>
                          <a:ea typeface="HG丸ｺﾞｼｯｸM-PRO" pitchFamily="50" charset="-128"/>
                        </a:rPr>
                        <a:t>rule</a:t>
                      </a:r>
                      <a:endParaRPr kumimoji="1" lang="en-US" altLang="ja-JP" sz="3600" b="1" dirty="0" smtClean="0">
                        <a:latin typeface="HG丸ｺﾞｼｯｸM-PRO" pitchFamily="50" charset="-128"/>
                        <a:ea typeface="HG丸ｺﾞｼｯｸM-PRO" pitchFamily="50" charset="-128"/>
                      </a:endParaRPr>
                    </a:p>
                  </a:txBody>
                  <a:tcPr marL="99060" marR="99060" anchor="ctr"/>
                </a:tc>
                <a:tc>
                  <a:txBody>
                    <a:bodyPr/>
                    <a:lstStyle/>
                    <a:p>
                      <a:r>
                        <a:rPr kumimoji="1" lang="en-US" altLang="ja-JP" sz="2400" b="1" dirty="0" smtClean="0">
                          <a:latin typeface="HG丸ｺﾞｼｯｸM-PRO" pitchFamily="50" charset="-128"/>
                          <a:ea typeface="HG丸ｺﾞｼｯｸM-PRO" pitchFamily="50" charset="-128"/>
                        </a:rPr>
                        <a:t>the</a:t>
                      </a:r>
                      <a:r>
                        <a:rPr kumimoji="1" lang="en-US" altLang="ja-JP" sz="2400" b="1" baseline="0" dirty="0" smtClean="0">
                          <a:latin typeface="HG丸ｺﾞｼｯｸM-PRO" pitchFamily="50" charset="-128"/>
                          <a:ea typeface="HG丸ｺﾞｼｯｸM-PRO" pitchFamily="50" charset="-128"/>
                        </a:rPr>
                        <a:t> sum of the </a:t>
                      </a:r>
                      <a:r>
                        <a:rPr kumimoji="1" lang="en-US" altLang="ja-JP" sz="2400" b="1" i="1" baseline="0" dirty="0" smtClean="0">
                          <a:latin typeface="HG丸ｺﾞｼｯｸM-PRO" pitchFamily="50" charset="-128"/>
                          <a:ea typeface="HG丸ｺﾞｼｯｸM-PRO" pitchFamily="50" charset="-128"/>
                        </a:rPr>
                        <a:t>n</a:t>
                      </a:r>
                      <a:r>
                        <a:rPr kumimoji="1" lang="en-US" altLang="ja-JP" sz="2400" b="1" baseline="0" dirty="0" smtClean="0">
                          <a:latin typeface="HG丸ｺﾞｼｯｸM-PRO" pitchFamily="50" charset="-128"/>
                          <a:ea typeface="HG丸ｺﾞｼｯｸM-PRO" pitchFamily="50" charset="-128"/>
                        </a:rPr>
                        <a:t> largest contributions exceeds </a:t>
                      </a:r>
                      <a:r>
                        <a:rPr kumimoji="1" lang="en-US" altLang="ja-JP" sz="2400" b="1" i="1" baseline="0" dirty="0" smtClean="0">
                          <a:latin typeface="HG丸ｺﾞｼｯｸM-PRO" pitchFamily="50" charset="-128"/>
                          <a:ea typeface="HG丸ｺﾞｼｯｸM-PRO" pitchFamily="50" charset="-128"/>
                        </a:rPr>
                        <a:t>k</a:t>
                      </a:r>
                      <a:r>
                        <a:rPr kumimoji="1" lang="en-US" altLang="ja-JP" sz="2400" b="1" baseline="0" dirty="0" smtClean="0">
                          <a:latin typeface="HG丸ｺﾞｼｯｸM-PRO" pitchFamily="50" charset="-128"/>
                          <a:ea typeface="HG丸ｺﾞｼｯｸM-PRO" pitchFamily="50" charset="-128"/>
                        </a:rPr>
                        <a:t>% of the cell total, e.g.</a:t>
                      </a:r>
                      <a:endParaRPr kumimoji="1" lang="en-US" altLang="ja-JP" sz="2400" b="1" dirty="0" smtClean="0">
                        <a:latin typeface="HG丸ｺﾞｼｯｸM-PRO" pitchFamily="50" charset="-128"/>
                        <a:ea typeface="HG丸ｺﾞｼｯｸM-PRO" pitchFamily="50" charset="-128"/>
                      </a:endParaRPr>
                    </a:p>
                    <a:p>
                      <a:r>
                        <a:rPr kumimoji="1" lang="en-US" altLang="ja-JP" sz="2400" b="1" i="1" baseline="0" dirty="0" smtClean="0">
                          <a:solidFill>
                            <a:srgbClr val="FF0000"/>
                          </a:solidFill>
                          <a:latin typeface="HG丸ｺﾞｼｯｸM-PRO" pitchFamily="50" charset="-128"/>
                          <a:ea typeface="HG丸ｺﾞｼｯｸM-PRO" pitchFamily="50" charset="-128"/>
                        </a:rPr>
                        <a:t>x</a:t>
                      </a:r>
                      <a:r>
                        <a:rPr kumimoji="1" lang="en-US" altLang="ja-JP" sz="2400" b="1" i="1" baseline="-25000" dirty="0" smtClean="0">
                          <a:solidFill>
                            <a:srgbClr val="FF0000"/>
                          </a:solidFill>
                          <a:latin typeface="HG丸ｺﾞｼｯｸM-PRO" pitchFamily="50" charset="-128"/>
                          <a:ea typeface="HG丸ｺﾞｼｯｸM-PRO" pitchFamily="50" charset="-128"/>
                        </a:rPr>
                        <a:t>1</a:t>
                      </a:r>
                      <a:r>
                        <a:rPr kumimoji="1" lang="ja-JP" altLang="en-US" sz="2400" b="1" dirty="0" smtClean="0">
                          <a:solidFill>
                            <a:srgbClr val="FF0000"/>
                          </a:solidFill>
                          <a:latin typeface="HG丸ｺﾞｼｯｸM-PRO" pitchFamily="50" charset="-128"/>
                          <a:ea typeface="HG丸ｺﾞｼｯｸM-PRO" pitchFamily="50" charset="-128"/>
                        </a:rPr>
                        <a:t>＋</a:t>
                      </a:r>
                      <a:r>
                        <a:rPr kumimoji="1" lang="en-US" altLang="ja-JP" sz="2400" b="1" i="1" dirty="0" smtClean="0">
                          <a:solidFill>
                            <a:srgbClr val="FF0000"/>
                          </a:solidFill>
                          <a:latin typeface="HG丸ｺﾞｼｯｸM-PRO" pitchFamily="50" charset="-128"/>
                          <a:ea typeface="HG丸ｺﾞｼｯｸM-PRO" pitchFamily="50" charset="-128"/>
                        </a:rPr>
                        <a:t>x</a:t>
                      </a:r>
                      <a:r>
                        <a:rPr kumimoji="1" lang="en-US" altLang="ja-JP" sz="2400" b="1" i="1" baseline="-25000" dirty="0" smtClean="0">
                          <a:solidFill>
                            <a:srgbClr val="FF0000"/>
                          </a:solidFill>
                          <a:latin typeface="HG丸ｺﾞｼｯｸM-PRO" pitchFamily="50" charset="-128"/>
                          <a:ea typeface="HG丸ｺﾞｼｯｸM-PRO" pitchFamily="50" charset="-128"/>
                        </a:rPr>
                        <a:t>2</a:t>
                      </a:r>
                      <a:r>
                        <a:rPr kumimoji="1" lang="ja-JP" altLang="en-US" sz="2400" b="1" dirty="0" smtClean="0">
                          <a:solidFill>
                            <a:srgbClr val="FF0000"/>
                          </a:solidFill>
                          <a:latin typeface="HG丸ｺﾞｼｯｸM-PRO" pitchFamily="50" charset="-128"/>
                          <a:ea typeface="HG丸ｺﾞｼｯｸM-PRO" pitchFamily="50" charset="-128"/>
                        </a:rPr>
                        <a:t>＋</a:t>
                      </a:r>
                      <a:r>
                        <a:rPr kumimoji="1" lang="en-US" altLang="ja-JP" sz="2400" b="1" dirty="0" smtClean="0">
                          <a:solidFill>
                            <a:srgbClr val="FF0000"/>
                          </a:solidFill>
                          <a:latin typeface="HG丸ｺﾞｼｯｸM-PRO" pitchFamily="50" charset="-128"/>
                          <a:ea typeface="HG丸ｺﾞｼｯｸM-PRO" pitchFamily="50" charset="-128"/>
                        </a:rPr>
                        <a:t>…</a:t>
                      </a:r>
                      <a:r>
                        <a:rPr kumimoji="1" lang="ja-JP" altLang="en-US" sz="2400" b="1" dirty="0" smtClean="0">
                          <a:solidFill>
                            <a:srgbClr val="FF0000"/>
                          </a:solidFill>
                          <a:latin typeface="HG丸ｺﾞｼｯｸM-PRO" pitchFamily="50" charset="-128"/>
                          <a:ea typeface="HG丸ｺﾞｼｯｸM-PRO" pitchFamily="50" charset="-128"/>
                        </a:rPr>
                        <a:t>＋</a:t>
                      </a:r>
                      <a:r>
                        <a:rPr kumimoji="1" lang="en-US" altLang="ja-JP" sz="2400" b="1" i="1" dirty="0" smtClean="0">
                          <a:solidFill>
                            <a:srgbClr val="FF0000"/>
                          </a:solidFill>
                          <a:latin typeface="HG丸ｺﾞｼｯｸM-PRO" pitchFamily="50" charset="-128"/>
                          <a:ea typeface="HG丸ｺﾞｼｯｸM-PRO" pitchFamily="50" charset="-128"/>
                        </a:rPr>
                        <a:t>x</a:t>
                      </a:r>
                      <a:r>
                        <a:rPr kumimoji="1" lang="ja-JP" altLang="en-US" sz="2400" b="1" i="1" baseline="-25000" dirty="0" smtClean="0">
                          <a:solidFill>
                            <a:srgbClr val="FF0000"/>
                          </a:solidFill>
                          <a:latin typeface="HG丸ｺﾞｼｯｸM-PRO" pitchFamily="50" charset="-128"/>
                          <a:ea typeface="HG丸ｺﾞｼｯｸM-PRO" pitchFamily="50" charset="-128"/>
                        </a:rPr>
                        <a:t>ｎ</a:t>
                      </a:r>
                      <a:r>
                        <a:rPr kumimoji="1" lang="ja-JP" altLang="en-US" sz="2400" b="1" dirty="0" smtClean="0">
                          <a:solidFill>
                            <a:srgbClr val="FF0000"/>
                          </a:solidFill>
                          <a:latin typeface="HG丸ｺﾞｼｯｸM-PRO" pitchFamily="50" charset="-128"/>
                          <a:ea typeface="HG丸ｺﾞｼｯｸM-PRO" pitchFamily="50" charset="-128"/>
                        </a:rPr>
                        <a:t>＞ </a:t>
                      </a:r>
                      <a:r>
                        <a:rPr kumimoji="1" lang="en-US" altLang="ja-JP" sz="2400" b="1" i="1" dirty="0" smtClean="0">
                          <a:solidFill>
                            <a:srgbClr val="FF0000"/>
                          </a:solidFill>
                          <a:latin typeface="HG丸ｺﾞｼｯｸM-PRO" pitchFamily="50" charset="-128"/>
                          <a:ea typeface="HG丸ｺﾞｼｯｸM-PRO" pitchFamily="50" charset="-128"/>
                        </a:rPr>
                        <a:t>k</a:t>
                      </a:r>
                      <a:r>
                        <a:rPr kumimoji="1" lang="ja-JP" altLang="en-US" sz="2400" b="1" dirty="0" smtClean="0">
                          <a:solidFill>
                            <a:srgbClr val="FF0000"/>
                          </a:solidFill>
                          <a:latin typeface="HG丸ｺﾞｼｯｸM-PRO" pitchFamily="50" charset="-128"/>
                          <a:ea typeface="HG丸ｺﾞｼｯｸM-PRO" pitchFamily="50" charset="-128"/>
                        </a:rPr>
                        <a:t> </a:t>
                      </a:r>
                      <a:r>
                        <a:rPr kumimoji="1" lang="en-US" altLang="ja-JP" sz="2400" b="1" dirty="0" smtClean="0">
                          <a:solidFill>
                            <a:srgbClr val="FF0000"/>
                          </a:solidFill>
                          <a:latin typeface="HG丸ｺﾞｼｯｸM-PRO" pitchFamily="50" charset="-128"/>
                          <a:ea typeface="HG丸ｺﾞｼｯｸM-PRO" pitchFamily="50" charset="-128"/>
                        </a:rPr>
                        <a:t>/</a:t>
                      </a:r>
                      <a:r>
                        <a:rPr kumimoji="1" lang="ja-JP" altLang="en-US" sz="2400" b="1" dirty="0" smtClean="0">
                          <a:solidFill>
                            <a:srgbClr val="FF0000"/>
                          </a:solidFill>
                          <a:latin typeface="HG丸ｺﾞｼｯｸM-PRO" pitchFamily="50" charset="-128"/>
                          <a:ea typeface="HG丸ｺﾞｼｯｸM-PRO" pitchFamily="50" charset="-128"/>
                        </a:rPr>
                        <a:t> </a:t>
                      </a:r>
                      <a:r>
                        <a:rPr kumimoji="1" lang="en-US" altLang="ja-JP" sz="2400" b="1" dirty="0" smtClean="0">
                          <a:solidFill>
                            <a:srgbClr val="FF0000"/>
                          </a:solidFill>
                          <a:latin typeface="HG丸ｺﾞｼｯｸM-PRO" pitchFamily="50" charset="-128"/>
                          <a:ea typeface="HG丸ｺﾞｼｯｸM-PRO" pitchFamily="50" charset="-128"/>
                        </a:rPr>
                        <a:t>100</a:t>
                      </a:r>
                      <a:r>
                        <a:rPr kumimoji="1" lang="ja-JP" altLang="en-US" sz="2400" b="1" dirty="0" smtClean="0">
                          <a:solidFill>
                            <a:srgbClr val="FF0000"/>
                          </a:solidFill>
                          <a:latin typeface="HG丸ｺﾞｼｯｸM-PRO" pitchFamily="50" charset="-128"/>
                          <a:ea typeface="HG丸ｺﾞｼｯｸM-PRO" pitchFamily="50" charset="-128"/>
                        </a:rPr>
                        <a:t>・</a:t>
                      </a:r>
                      <a:r>
                        <a:rPr kumimoji="1" lang="en-US" altLang="ja-JP" sz="2400" b="1" i="1" dirty="0" smtClean="0">
                          <a:solidFill>
                            <a:srgbClr val="FF0000"/>
                          </a:solidFill>
                          <a:latin typeface="HG丸ｺﾞｼｯｸM-PRO" pitchFamily="50" charset="-128"/>
                          <a:ea typeface="HG丸ｺﾞｼｯｸM-PRO" pitchFamily="50" charset="-128"/>
                        </a:rPr>
                        <a:t>X</a:t>
                      </a:r>
                      <a:endParaRPr kumimoji="1" lang="ja-JP" altLang="en-US" sz="2400" b="1" i="1" dirty="0">
                        <a:solidFill>
                          <a:srgbClr val="FF0000"/>
                        </a:solidFill>
                        <a:latin typeface="HG丸ｺﾞｼｯｸM-PRO" pitchFamily="50" charset="-128"/>
                        <a:ea typeface="HG丸ｺﾞｼｯｸM-PRO" pitchFamily="50" charset="-128"/>
                      </a:endParaRPr>
                    </a:p>
                  </a:txBody>
                  <a:tcPr marL="99060" marR="99060" anchor="ctr"/>
                </a:tc>
              </a:tr>
              <a:tr h="1440097">
                <a:tc>
                  <a:txBody>
                    <a:bodyPr/>
                    <a:lstStyle/>
                    <a:p>
                      <a:pPr algn="ctr"/>
                      <a:r>
                        <a:rPr kumimoji="1" lang="en-US" altLang="ja-JP" sz="3600" b="1" i="1" dirty="0" smtClean="0">
                          <a:latin typeface="HG丸ｺﾞｼｯｸM-PRO" pitchFamily="50" charset="-128"/>
                          <a:ea typeface="HG丸ｺﾞｼｯｸM-PRO" pitchFamily="50" charset="-128"/>
                        </a:rPr>
                        <a:t>p</a:t>
                      </a:r>
                      <a:r>
                        <a:rPr kumimoji="1" lang="en-US" altLang="ja-JP" sz="3600" b="1" dirty="0" smtClean="0">
                          <a:latin typeface="HG丸ｺﾞｼｯｸM-PRO" pitchFamily="50" charset="-128"/>
                          <a:ea typeface="HG丸ｺﾞｼｯｸM-PRO" pitchFamily="50" charset="-128"/>
                        </a:rPr>
                        <a:t>%</a:t>
                      </a:r>
                      <a:r>
                        <a:rPr kumimoji="1" lang="en-US" altLang="ja-JP" sz="3600" b="1" baseline="0" dirty="0" smtClean="0">
                          <a:latin typeface="HG丸ｺﾞｼｯｸM-PRO" pitchFamily="50" charset="-128"/>
                          <a:ea typeface="HG丸ｺﾞｼｯｸM-PRO" pitchFamily="50" charset="-128"/>
                        </a:rPr>
                        <a:t> rule</a:t>
                      </a:r>
                      <a:endParaRPr kumimoji="1" lang="ja-JP" altLang="en-US" sz="3600" b="1" dirty="0">
                        <a:latin typeface="HG丸ｺﾞｼｯｸM-PRO" pitchFamily="50" charset="-128"/>
                        <a:ea typeface="HG丸ｺﾞｼｯｸM-PRO" pitchFamily="50" charset="-128"/>
                      </a:endParaRPr>
                    </a:p>
                  </a:txBody>
                  <a:tcPr marL="99060" marR="99060" anchor="ctr"/>
                </a:tc>
                <a:tc>
                  <a:txBody>
                    <a:bodyPr/>
                    <a:lstStyle/>
                    <a:p>
                      <a:r>
                        <a:rPr kumimoji="1" lang="en-US" altLang="ja-JP" sz="2400" b="1" dirty="0" smtClean="0">
                          <a:latin typeface="HG丸ｺﾞｼｯｸM-PRO" pitchFamily="50" charset="-128"/>
                          <a:ea typeface="HG丸ｺﾞｼｯｸM-PRO" pitchFamily="50" charset="-128"/>
                        </a:rPr>
                        <a:t>the</a:t>
                      </a:r>
                      <a:r>
                        <a:rPr kumimoji="1" lang="en-US" altLang="ja-JP" sz="2400" b="1" baseline="0" dirty="0" smtClean="0">
                          <a:latin typeface="HG丸ｺﾞｼｯｸM-PRO" pitchFamily="50" charset="-128"/>
                          <a:ea typeface="HG丸ｺﾞｼｯｸM-PRO" pitchFamily="50" charset="-128"/>
                        </a:rPr>
                        <a:t> cell t</a:t>
                      </a:r>
                      <a:r>
                        <a:rPr kumimoji="1" lang="en-US" altLang="ja-JP" sz="2400" b="1" dirty="0" smtClean="0">
                          <a:latin typeface="HG丸ｺﾞｼｯｸM-PRO" pitchFamily="50" charset="-128"/>
                          <a:ea typeface="HG丸ｺﾞｼｯｸM-PRO" pitchFamily="50" charset="-128"/>
                        </a:rPr>
                        <a:t>otal minus 2 largest contributions </a:t>
                      </a:r>
                      <a:r>
                        <a:rPr kumimoji="1" lang="en-US" altLang="ja-JP" sz="2400" b="1" i="1" dirty="0" smtClean="0">
                          <a:latin typeface="HG丸ｺﾞｼｯｸM-PRO" pitchFamily="50" charset="-128"/>
                          <a:ea typeface="HG丸ｺﾞｼｯｸM-PRO" pitchFamily="50" charset="-128"/>
                        </a:rPr>
                        <a:t>x</a:t>
                      </a:r>
                      <a:r>
                        <a:rPr kumimoji="1" lang="en-US" altLang="ja-JP" sz="2400" b="1" i="1" baseline="-25000" dirty="0" smtClean="0">
                          <a:latin typeface="HG丸ｺﾞｼｯｸM-PRO" pitchFamily="50" charset="-128"/>
                          <a:ea typeface="HG丸ｺﾞｼｯｸM-PRO" pitchFamily="50" charset="-128"/>
                        </a:rPr>
                        <a:t>1</a:t>
                      </a:r>
                      <a:r>
                        <a:rPr kumimoji="1" lang="en-US" altLang="ja-JP" sz="2400" b="1" baseline="0" dirty="0" smtClean="0">
                          <a:latin typeface="HG丸ｺﾞｼｯｸM-PRO" pitchFamily="50" charset="-128"/>
                          <a:ea typeface="HG丸ｺﾞｼｯｸM-PRO" pitchFamily="50" charset="-128"/>
                        </a:rPr>
                        <a:t> and </a:t>
                      </a:r>
                      <a:r>
                        <a:rPr kumimoji="1" lang="en-US" altLang="ja-JP" sz="2400" b="1" i="1" dirty="0" smtClean="0">
                          <a:latin typeface="HG丸ｺﾞｼｯｸM-PRO" pitchFamily="50" charset="-128"/>
                          <a:ea typeface="HG丸ｺﾞｼｯｸM-PRO" pitchFamily="50" charset="-128"/>
                        </a:rPr>
                        <a:t>x</a:t>
                      </a:r>
                      <a:r>
                        <a:rPr kumimoji="1" lang="en-US" altLang="ja-JP" sz="2400" b="1" i="1" baseline="-25000" dirty="0" smtClean="0">
                          <a:latin typeface="HG丸ｺﾞｼｯｸM-PRO" pitchFamily="50" charset="-128"/>
                          <a:ea typeface="HG丸ｺﾞｼｯｸM-PRO" pitchFamily="50" charset="-128"/>
                        </a:rPr>
                        <a:t>2</a:t>
                      </a:r>
                      <a:r>
                        <a:rPr kumimoji="1" lang="ja-JP" altLang="en-US" sz="2400" b="1" dirty="0" smtClean="0">
                          <a:latin typeface="HG丸ｺﾞｼｯｸM-PRO" pitchFamily="50" charset="-128"/>
                          <a:ea typeface="HG丸ｺﾞｼｯｸM-PRO" pitchFamily="50" charset="-128"/>
                        </a:rPr>
                        <a:t> </a:t>
                      </a:r>
                      <a:r>
                        <a:rPr kumimoji="1" lang="en-US" altLang="ja-JP" sz="2400" b="1" dirty="0" smtClean="0">
                          <a:latin typeface="HG丸ｺﾞｼｯｸM-PRO" pitchFamily="50" charset="-128"/>
                          <a:ea typeface="HG丸ｺﾞｼｯｸM-PRO" pitchFamily="50" charset="-128"/>
                        </a:rPr>
                        <a:t>is less than </a:t>
                      </a:r>
                      <a:r>
                        <a:rPr kumimoji="1" lang="en-US" altLang="ja-JP" sz="2400" b="1" i="1" dirty="0" smtClean="0">
                          <a:latin typeface="HG丸ｺﾞｼｯｸM-PRO" pitchFamily="50" charset="-128"/>
                          <a:ea typeface="HG丸ｺﾞｼｯｸM-PRO" pitchFamily="50" charset="-128"/>
                        </a:rPr>
                        <a:t>p</a:t>
                      </a:r>
                      <a:r>
                        <a:rPr kumimoji="1" lang="en-US" altLang="ja-JP" sz="2400" b="1" dirty="0" smtClean="0">
                          <a:latin typeface="HG丸ｺﾞｼｯｸM-PRO" pitchFamily="50" charset="-128"/>
                          <a:ea typeface="HG丸ｺﾞｼｯｸM-PRO" pitchFamily="50" charset="-128"/>
                        </a:rPr>
                        <a:t>% of the largest</a:t>
                      </a:r>
                      <a:r>
                        <a:rPr kumimoji="1" lang="en-US" altLang="ja-JP" sz="2400" b="1" baseline="0" dirty="0" smtClean="0">
                          <a:latin typeface="HG丸ｺﾞｼｯｸM-PRO" pitchFamily="50" charset="-128"/>
                          <a:ea typeface="HG丸ｺﾞｼｯｸM-PRO" pitchFamily="50" charset="-128"/>
                        </a:rPr>
                        <a:t> contribution, e.g.</a:t>
                      </a:r>
                      <a:endParaRPr kumimoji="1" lang="en-US" altLang="ja-JP" sz="2400" b="1" dirty="0" smtClean="0">
                        <a:latin typeface="HG丸ｺﾞｼｯｸM-PRO" pitchFamily="50" charset="-128"/>
                        <a:ea typeface="HG丸ｺﾞｼｯｸM-PRO" pitchFamily="50" charset="-128"/>
                      </a:endParaRPr>
                    </a:p>
                    <a:p>
                      <a:r>
                        <a:rPr kumimoji="1" lang="en-US" altLang="ja-JP" sz="2400" b="1" i="1" dirty="0" smtClean="0">
                          <a:solidFill>
                            <a:srgbClr val="FF0000"/>
                          </a:solidFill>
                          <a:latin typeface="HG丸ｺﾞｼｯｸM-PRO" pitchFamily="50" charset="-128"/>
                          <a:ea typeface="HG丸ｺﾞｼｯｸM-PRO" pitchFamily="50" charset="-128"/>
                        </a:rPr>
                        <a:t>X</a:t>
                      </a:r>
                      <a:r>
                        <a:rPr kumimoji="1" lang="en-US" altLang="ja-JP" sz="2400" b="1" dirty="0" smtClean="0">
                          <a:solidFill>
                            <a:srgbClr val="FF0000"/>
                          </a:solidFill>
                          <a:latin typeface="HG丸ｺﾞｼｯｸM-PRO" pitchFamily="50" charset="-128"/>
                          <a:ea typeface="HG丸ｺﾞｼｯｸM-PRO" pitchFamily="50" charset="-128"/>
                        </a:rPr>
                        <a:t>-</a:t>
                      </a:r>
                      <a:r>
                        <a:rPr kumimoji="1" lang="en-US" altLang="ja-JP" sz="2400" b="1" i="1" dirty="0" smtClean="0">
                          <a:solidFill>
                            <a:srgbClr val="FF0000"/>
                          </a:solidFill>
                          <a:latin typeface="HG丸ｺﾞｼｯｸM-PRO" pitchFamily="50" charset="-128"/>
                          <a:ea typeface="HG丸ｺﾞｼｯｸM-PRO" pitchFamily="50" charset="-128"/>
                        </a:rPr>
                        <a:t>x</a:t>
                      </a:r>
                      <a:r>
                        <a:rPr kumimoji="1" lang="en-US" altLang="ja-JP" sz="2400" b="1" i="1" baseline="-25000" dirty="0" smtClean="0">
                          <a:solidFill>
                            <a:srgbClr val="FF0000"/>
                          </a:solidFill>
                          <a:latin typeface="HG丸ｺﾞｼｯｸM-PRO" pitchFamily="50" charset="-128"/>
                          <a:ea typeface="HG丸ｺﾞｼｯｸM-PRO" pitchFamily="50" charset="-128"/>
                        </a:rPr>
                        <a:t>1</a:t>
                      </a:r>
                      <a:r>
                        <a:rPr kumimoji="1" lang="ja-JP" altLang="en-US" sz="2400" b="1" dirty="0" smtClean="0">
                          <a:solidFill>
                            <a:srgbClr val="FF0000"/>
                          </a:solidFill>
                          <a:latin typeface="HG丸ｺﾞｼｯｸM-PRO" pitchFamily="50" charset="-128"/>
                          <a:ea typeface="HG丸ｺﾞｼｯｸM-PRO" pitchFamily="50" charset="-128"/>
                        </a:rPr>
                        <a:t>－</a:t>
                      </a:r>
                      <a:r>
                        <a:rPr kumimoji="1" lang="en-US" altLang="ja-JP" sz="2400" b="1" i="1" dirty="0" smtClean="0">
                          <a:solidFill>
                            <a:srgbClr val="FF0000"/>
                          </a:solidFill>
                          <a:latin typeface="HG丸ｺﾞｼｯｸM-PRO" pitchFamily="50" charset="-128"/>
                          <a:ea typeface="HG丸ｺﾞｼｯｸM-PRO" pitchFamily="50" charset="-128"/>
                        </a:rPr>
                        <a:t>x</a:t>
                      </a:r>
                      <a:r>
                        <a:rPr kumimoji="1" lang="en-US" altLang="ja-JP" sz="2400" b="1" i="1" baseline="-25000" dirty="0" smtClean="0">
                          <a:solidFill>
                            <a:srgbClr val="FF0000"/>
                          </a:solidFill>
                          <a:latin typeface="HG丸ｺﾞｼｯｸM-PRO" pitchFamily="50" charset="-128"/>
                          <a:ea typeface="HG丸ｺﾞｼｯｸM-PRO" pitchFamily="50" charset="-128"/>
                        </a:rPr>
                        <a:t>2</a:t>
                      </a:r>
                      <a:r>
                        <a:rPr kumimoji="1" lang="en-US" altLang="ja-JP" sz="2400" b="1" baseline="-25000" dirty="0" smtClean="0">
                          <a:solidFill>
                            <a:srgbClr val="FF0000"/>
                          </a:solidFill>
                          <a:latin typeface="HG丸ｺﾞｼｯｸM-PRO" pitchFamily="50" charset="-128"/>
                          <a:ea typeface="HG丸ｺﾞｼｯｸM-PRO" pitchFamily="50" charset="-128"/>
                        </a:rPr>
                        <a:t> </a:t>
                      </a:r>
                      <a:r>
                        <a:rPr kumimoji="1" lang="ja-JP" altLang="en-US" sz="2400" b="1" dirty="0" smtClean="0">
                          <a:solidFill>
                            <a:srgbClr val="FF0000"/>
                          </a:solidFill>
                          <a:latin typeface="HG丸ｺﾞｼｯｸM-PRO" pitchFamily="50" charset="-128"/>
                          <a:ea typeface="HG丸ｺﾞｼｯｸM-PRO" pitchFamily="50" charset="-128"/>
                        </a:rPr>
                        <a:t>＜ </a:t>
                      </a:r>
                      <a:r>
                        <a:rPr kumimoji="1" lang="en-US" altLang="ja-JP" sz="2400" b="1" i="1" dirty="0" smtClean="0">
                          <a:solidFill>
                            <a:srgbClr val="FF0000"/>
                          </a:solidFill>
                          <a:latin typeface="HG丸ｺﾞｼｯｸM-PRO" pitchFamily="50" charset="-128"/>
                          <a:ea typeface="HG丸ｺﾞｼｯｸM-PRO" pitchFamily="50" charset="-128"/>
                        </a:rPr>
                        <a:t>p</a:t>
                      </a:r>
                      <a:r>
                        <a:rPr kumimoji="1" lang="ja-JP" altLang="en-US" sz="2400" b="1" dirty="0" smtClean="0">
                          <a:solidFill>
                            <a:srgbClr val="FF0000"/>
                          </a:solidFill>
                          <a:latin typeface="HG丸ｺﾞｼｯｸM-PRO" pitchFamily="50" charset="-128"/>
                          <a:ea typeface="HG丸ｺﾞｼｯｸM-PRO" pitchFamily="50" charset="-128"/>
                        </a:rPr>
                        <a:t> </a:t>
                      </a:r>
                      <a:r>
                        <a:rPr kumimoji="1" lang="en-US" altLang="ja-JP" sz="2400" b="1" dirty="0" smtClean="0">
                          <a:solidFill>
                            <a:srgbClr val="FF0000"/>
                          </a:solidFill>
                          <a:latin typeface="HG丸ｺﾞｼｯｸM-PRO" pitchFamily="50" charset="-128"/>
                          <a:ea typeface="HG丸ｺﾞｼｯｸM-PRO" pitchFamily="50" charset="-128"/>
                        </a:rPr>
                        <a:t>/</a:t>
                      </a:r>
                      <a:r>
                        <a:rPr kumimoji="1" lang="ja-JP" altLang="en-US" sz="2400" b="1" dirty="0" smtClean="0">
                          <a:solidFill>
                            <a:srgbClr val="FF0000"/>
                          </a:solidFill>
                          <a:latin typeface="HG丸ｺﾞｼｯｸM-PRO" pitchFamily="50" charset="-128"/>
                          <a:ea typeface="HG丸ｺﾞｼｯｸM-PRO" pitchFamily="50" charset="-128"/>
                        </a:rPr>
                        <a:t> </a:t>
                      </a:r>
                      <a:r>
                        <a:rPr kumimoji="1" lang="en-US" altLang="ja-JP" sz="2400" b="1" dirty="0" smtClean="0">
                          <a:solidFill>
                            <a:srgbClr val="FF0000"/>
                          </a:solidFill>
                          <a:latin typeface="HG丸ｺﾞｼｯｸM-PRO" pitchFamily="50" charset="-128"/>
                          <a:ea typeface="HG丸ｺﾞｼｯｸM-PRO" pitchFamily="50" charset="-128"/>
                        </a:rPr>
                        <a:t>100</a:t>
                      </a:r>
                      <a:r>
                        <a:rPr kumimoji="1" lang="ja-JP" altLang="en-US" sz="2400" b="1" dirty="0" smtClean="0">
                          <a:solidFill>
                            <a:srgbClr val="FF0000"/>
                          </a:solidFill>
                          <a:latin typeface="HG丸ｺﾞｼｯｸM-PRO" pitchFamily="50" charset="-128"/>
                          <a:ea typeface="HG丸ｺﾞｼｯｸM-PRO" pitchFamily="50" charset="-128"/>
                        </a:rPr>
                        <a:t>・</a:t>
                      </a:r>
                      <a:r>
                        <a:rPr kumimoji="1" lang="en-US" altLang="ja-JP" sz="2400" b="1" i="1" dirty="0" smtClean="0">
                          <a:solidFill>
                            <a:srgbClr val="FF0000"/>
                          </a:solidFill>
                          <a:latin typeface="HG丸ｺﾞｼｯｸM-PRO" pitchFamily="50" charset="-128"/>
                          <a:ea typeface="HG丸ｺﾞｼｯｸM-PRO" pitchFamily="50" charset="-128"/>
                        </a:rPr>
                        <a:t>x</a:t>
                      </a:r>
                      <a:r>
                        <a:rPr kumimoji="1" lang="en-US" altLang="ja-JP" sz="2400" b="1" i="1" baseline="-25000" dirty="0" smtClean="0">
                          <a:solidFill>
                            <a:srgbClr val="FF0000"/>
                          </a:solidFill>
                          <a:latin typeface="HG丸ｺﾞｼｯｸM-PRO" pitchFamily="50" charset="-128"/>
                          <a:ea typeface="HG丸ｺﾞｼｯｸM-PRO" pitchFamily="50" charset="-128"/>
                        </a:rPr>
                        <a:t>1</a:t>
                      </a:r>
                      <a:endParaRPr kumimoji="1" lang="ja-JP" altLang="en-US" sz="2400" b="1" i="1" baseline="-25000" dirty="0">
                        <a:solidFill>
                          <a:srgbClr val="FF0000"/>
                        </a:solidFill>
                        <a:latin typeface="HG丸ｺﾞｼｯｸM-PRO" pitchFamily="50" charset="-128"/>
                        <a:ea typeface="HG丸ｺﾞｼｯｸM-PRO" pitchFamily="50" charset="-128"/>
                      </a:endParaRPr>
                    </a:p>
                  </a:txBody>
                  <a:tcPr marL="99060" marR="99060" anchor="ctr"/>
                </a:tc>
              </a:tr>
            </a:tbl>
          </a:graphicData>
        </a:graphic>
      </p:graphicFrame>
      <p:sp>
        <p:nvSpPr>
          <p:cNvPr id="8" name="コンテンツ プレースホルダ 2"/>
          <p:cNvSpPr txBox="1">
            <a:spLocks/>
          </p:cNvSpPr>
          <p:nvPr/>
        </p:nvSpPr>
        <p:spPr>
          <a:xfrm>
            <a:off x="173620" y="5809129"/>
            <a:ext cx="11667282" cy="1048871"/>
          </a:xfrm>
          <a:prstGeom prst="rect">
            <a:avLst/>
          </a:prstGeom>
        </p:spPr>
        <p:txBody>
          <a:bodyPr>
            <a:normAutofit fontScale="85000" lnSpcReduction="10000"/>
          </a:bodyPr>
          <a:lstStyle/>
          <a:p>
            <a:pPr>
              <a:lnSpc>
                <a:spcPct val="90000"/>
              </a:lnSpc>
              <a:spcBef>
                <a:spcPts val="1000"/>
              </a:spcBef>
              <a:defRPr/>
            </a:pPr>
            <a:r>
              <a:rPr lang="en-US" altLang="ja-JP" b="1" dirty="0">
                <a:latin typeface="HG丸ｺﾞｼｯｸM-PRO" pitchFamily="50" charset="-128"/>
                <a:ea typeface="HG丸ｺﾞｼｯｸM-PRO" pitchFamily="50" charset="-128"/>
              </a:rPr>
              <a:t>* </a:t>
            </a:r>
            <a:r>
              <a:rPr lang="en-US" altLang="ja-JP" b="1" dirty="0" smtClean="0">
                <a:latin typeface="HG丸ｺﾞｼｯｸM-PRO" pitchFamily="50" charset="-128"/>
                <a:ea typeface="HG丸ｺﾞｼｯｸM-PRO" pitchFamily="50" charset="-128"/>
              </a:rPr>
              <a:t>Reference 1</a:t>
            </a:r>
            <a:endParaRPr lang="en-US" altLang="ja-JP" b="1" dirty="0">
              <a:latin typeface="HG丸ｺﾞｼｯｸM-PRO" pitchFamily="50" charset="-128"/>
              <a:ea typeface="HG丸ｺﾞｼｯｸM-PRO" pitchFamily="50" charset="-128"/>
            </a:endParaRPr>
          </a:p>
          <a:p>
            <a:pPr>
              <a:lnSpc>
                <a:spcPct val="90000"/>
              </a:lnSpc>
              <a:spcBef>
                <a:spcPts val="1000"/>
              </a:spcBef>
              <a:defRPr/>
            </a:pPr>
            <a:r>
              <a:rPr lang="en-US" altLang="ja-JP" b="1" dirty="0">
                <a:latin typeface="HG丸ｺﾞｼｯｸM-PRO" pitchFamily="50" charset="-128"/>
                <a:ea typeface="HG丸ｺﾞｼｯｸM-PRO" pitchFamily="50" charset="-128"/>
              </a:rPr>
              <a:t>A Network of Excellence in the European Statistical System in the field of Statistical Disclosure </a:t>
            </a:r>
            <a:r>
              <a:rPr lang="en-US" altLang="ja-JP" b="1" dirty="0" smtClean="0">
                <a:latin typeface="HG丸ｺﾞｼｯｸM-PRO" pitchFamily="50" charset="-128"/>
                <a:ea typeface="HG丸ｺﾞｼｯｸM-PRO" pitchFamily="50" charset="-128"/>
              </a:rPr>
              <a:t>Control (</a:t>
            </a:r>
            <a:r>
              <a:rPr lang="en-US" altLang="ja-JP" b="1" dirty="0">
                <a:latin typeface="HG丸ｺﾞｼｯｸM-PRO" pitchFamily="50" charset="-128"/>
                <a:ea typeface="HG丸ｺﾞｼｯｸM-PRO" pitchFamily="50" charset="-128"/>
              </a:rPr>
              <a:t>ESSNet </a:t>
            </a:r>
            <a:r>
              <a:rPr lang="en-US" altLang="ja-JP" b="1" dirty="0" smtClean="0">
                <a:latin typeface="HG丸ｺﾞｼｯｸM-PRO" pitchFamily="50" charset="-128"/>
                <a:ea typeface="HG丸ｺﾞｼｯｸM-PRO" pitchFamily="50" charset="-128"/>
              </a:rPr>
              <a:t>SDC)</a:t>
            </a:r>
            <a:r>
              <a:rPr lang="ja-JP" altLang="en-US" b="1" dirty="0">
                <a:latin typeface="HG丸ｺﾞｼｯｸM-PRO" pitchFamily="50" charset="-128"/>
                <a:ea typeface="HG丸ｺﾞｼｯｸM-PRO" pitchFamily="50" charset="-128"/>
              </a:rPr>
              <a:t>　</a:t>
            </a:r>
            <a:endParaRPr lang="en-US" altLang="ja-JP" b="1" dirty="0" smtClean="0">
              <a:latin typeface="HG丸ｺﾞｼｯｸM-PRO" pitchFamily="50" charset="-128"/>
              <a:ea typeface="HG丸ｺﾞｼｯｸM-PRO" pitchFamily="50" charset="-128"/>
            </a:endParaRPr>
          </a:p>
          <a:p>
            <a:pPr>
              <a:lnSpc>
                <a:spcPct val="90000"/>
              </a:lnSpc>
              <a:spcBef>
                <a:spcPts val="1000"/>
              </a:spcBef>
              <a:defRPr/>
            </a:pPr>
            <a:r>
              <a:rPr lang="en-US" altLang="ja-JP" b="1" dirty="0">
                <a:latin typeface="HG丸ｺﾞｼｯｸM-PRO" pitchFamily="50" charset="-128"/>
                <a:ea typeface="HG丸ｺﾞｼｯｸM-PRO" pitchFamily="50" charset="-128"/>
              </a:rPr>
              <a:t>NSTAC Working Paper, No.10</a:t>
            </a:r>
          </a:p>
        </p:txBody>
      </p:sp>
      <p:sp>
        <p:nvSpPr>
          <p:cNvPr id="3" name="正方形/長方形 2"/>
          <p:cNvSpPr/>
          <p:nvPr/>
        </p:nvSpPr>
        <p:spPr>
          <a:xfrm>
            <a:off x="324091" y="1551008"/>
            <a:ext cx="11516810" cy="128099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Tree>
    <p:extLst>
      <p:ext uri="{BB962C8B-B14F-4D97-AF65-F5344CB8AC3E}">
        <p14:creationId xmlns:p14="http://schemas.microsoft.com/office/powerpoint/2010/main" val="1314490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8295" y="0"/>
            <a:ext cx="10872648" cy="963827"/>
          </a:xfrm>
        </p:spPr>
        <p:txBody>
          <a:bodyPr>
            <a:normAutofit/>
          </a:bodyPr>
          <a:lstStyle/>
          <a:p>
            <a:r>
              <a:rPr lang="en-US" altLang="ja-JP" sz="5400" b="1" dirty="0">
                <a:latin typeface="HG丸ｺﾞｼｯｸM-PRO" panose="020F0600000000000000" pitchFamily="50" charset="-128"/>
                <a:ea typeface="HG丸ｺﾞｼｯｸM-PRO" panose="020F0600000000000000" pitchFamily="50" charset="-128"/>
              </a:rPr>
              <a:t>Outline</a:t>
            </a:r>
            <a:endParaRPr kumimoji="1" lang="ja-JP" altLang="en-US" sz="54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278295" y="963828"/>
            <a:ext cx="11648661" cy="5344376"/>
          </a:xfrm>
          <a:ln w="28575">
            <a:solidFill>
              <a:schemeClr val="tx1"/>
            </a:solidFill>
          </a:ln>
        </p:spPr>
        <p:txBody>
          <a:bodyPr anchor="ctr">
            <a:normAutofit/>
          </a:bodyPr>
          <a:lstStyle/>
          <a:p>
            <a:pPr marL="0" indent="0">
              <a:buNone/>
            </a:pPr>
            <a:r>
              <a:rPr lang="en-US" altLang="ja-JP" sz="3600" b="1" dirty="0" smtClean="0">
                <a:latin typeface="HG丸ｺﾞｼｯｸM-PRO" panose="020F0600000000000000" pitchFamily="50" charset="-128"/>
                <a:ea typeface="HG丸ｺﾞｼｯｸM-PRO" panose="020F0600000000000000" pitchFamily="50" charset="-128"/>
              </a:rPr>
              <a:t>1. Synthetic </a:t>
            </a:r>
            <a:r>
              <a:rPr lang="en-US" altLang="ja-JP" sz="3600" b="1" dirty="0">
                <a:latin typeface="HG丸ｺﾞｼｯｸM-PRO" panose="020F0600000000000000" pitchFamily="50" charset="-128"/>
                <a:ea typeface="HG丸ｺﾞｼｯｸM-PRO" panose="020F0600000000000000" pitchFamily="50" charset="-128"/>
              </a:rPr>
              <a:t>Microdata in Japan </a:t>
            </a: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3600" b="1" dirty="0" smtClean="0">
                <a:latin typeface="HG丸ｺﾞｼｯｸM-PRO" panose="020F0600000000000000" pitchFamily="50" charset="-128"/>
                <a:ea typeface="HG丸ｺﾞｼｯｸM-PRO" panose="020F0600000000000000" pitchFamily="50" charset="-128"/>
              </a:rPr>
              <a:t>2</a:t>
            </a:r>
            <a:r>
              <a:rPr lang="en-US" altLang="ja-JP" sz="3600" b="1" dirty="0">
                <a:latin typeface="HG丸ｺﾞｼｯｸM-PRO" panose="020F0600000000000000" pitchFamily="50" charset="-128"/>
                <a:ea typeface="HG丸ｺﾞｼｯｸM-PRO" panose="020F0600000000000000" pitchFamily="50" charset="-128"/>
              </a:rPr>
              <a:t>. Problems </a:t>
            </a:r>
            <a:r>
              <a:rPr lang="en-US" altLang="ja-JP" sz="3600" b="1" dirty="0" smtClean="0">
                <a:latin typeface="HG丸ｺﾞｼｯｸM-PRO" panose="020F0600000000000000" pitchFamily="50" charset="-128"/>
                <a:ea typeface="HG丸ｺﾞｼｯｸM-PRO" panose="020F0600000000000000" pitchFamily="50" charset="-128"/>
              </a:rPr>
              <a:t>with Existing Synthetic</a:t>
            </a:r>
            <a:r>
              <a:rPr lang="ja-JP" altLang="en-US" sz="3600" b="1" dirty="0">
                <a:latin typeface="HG丸ｺﾞｼｯｸM-PRO" panose="020F0600000000000000" pitchFamily="50" charset="-128"/>
                <a:ea typeface="HG丸ｺﾞｼｯｸM-PRO" panose="020F0600000000000000" pitchFamily="50" charset="-128"/>
              </a:rPr>
              <a:t> </a:t>
            </a:r>
            <a:r>
              <a:rPr lang="en-US" altLang="ja-JP" sz="3600" b="1" dirty="0" smtClean="0">
                <a:latin typeface="HG丸ｺﾞｼｯｸM-PRO" panose="020F0600000000000000" pitchFamily="50" charset="-128"/>
                <a:ea typeface="HG丸ｺﾞｼｯｸM-PRO" panose="020F0600000000000000" pitchFamily="50" charset="-128"/>
              </a:rPr>
              <a:t>Microdata</a:t>
            </a:r>
          </a:p>
          <a:p>
            <a:pPr marL="0" indent="0">
              <a:buNone/>
            </a:pPr>
            <a:r>
              <a:rPr lang="en-US" altLang="ja-JP" sz="3600" b="1" dirty="0">
                <a:latin typeface="HG丸ｺﾞｼｯｸM-PRO" panose="020F0600000000000000" pitchFamily="50" charset="-128"/>
                <a:ea typeface="HG丸ｺﾞｼｯｸM-PRO" panose="020F0600000000000000" pitchFamily="50" charset="-128"/>
              </a:rPr>
              <a:t>3. Correcting </a:t>
            </a:r>
            <a:r>
              <a:rPr lang="en-US" altLang="ja-JP" sz="3600" b="1" dirty="0" smtClean="0">
                <a:latin typeface="HG丸ｺﾞｼｯｸM-PRO" panose="020F0600000000000000" pitchFamily="50" charset="-128"/>
                <a:ea typeface="HG丸ｺﾞｼｯｸM-PRO" panose="020F0600000000000000" pitchFamily="50" charset="-128"/>
              </a:rPr>
              <a:t>Existing Synthetic </a:t>
            </a:r>
            <a:r>
              <a:rPr lang="en-US" altLang="ja-JP" sz="3600" b="1" dirty="0">
                <a:latin typeface="HG丸ｺﾞｼｯｸM-PRO" panose="020F0600000000000000" pitchFamily="50" charset="-128"/>
                <a:ea typeface="HG丸ｺﾞｼｯｸM-PRO" panose="020F0600000000000000" pitchFamily="50" charset="-128"/>
              </a:rPr>
              <a:t>Microdata</a:t>
            </a: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3600" b="1" dirty="0" smtClean="0">
                <a:latin typeface="HG丸ｺﾞｼｯｸM-PRO" panose="020F0600000000000000" pitchFamily="50" charset="-128"/>
                <a:ea typeface="HG丸ｺﾞｼｯｸM-PRO" panose="020F0600000000000000" pitchFamily="50" charset="-128"/>
              </a:rPr>
              <a:t>4</a:t>
            </a:r>
            <a:r>
              <a:rPr lang="en-US" altLang="ja-JP" sz="3600" b="1" dirty="0">
                <a:latin typeface="HG丸ｺﾞｼｯｸM-PRO" panose="020F0600000000000000" pitchFamily="50" charset="-128"/>
                <a:ea typeface="HG丸ｺﾞｼｯｸM-PRO" panose="020F0600000000000000" pitchFamily="50" charset="-128"/>
              </a:rPr>
              <a:t>. Creating </a:t>
            </a:r>
            <a:r>
              <a:rPr lang="en-US" altLang="ja-JP" sz="3600" b="1" dirty="0" smtClean="0">
                <a:latin typeface="HG丸ｺﾞｼｯｸM-PRO" panose="020F0600000000000000" pitchFamily="50" charset="-128"/>
                <a:ea typeface="HG丸ｺﾞｼｯｸM-PRO" panose="020F0600000000000000" pitchFamily="50" charset="-128"/>
              </a:rPr>
              <a:t>New </a:t>
            </a:r>
            <a:r>
              <a:rPr lang="en-US" altLang="ja-JP" sz="3600" b="1" dirty="0">
                <a:latin typeface="HG丸ｺﾞｼｯｸM-PRO" panose="020F0600000000000000" pitchFamily="50" charset="-128"/>
                <a:ea typeface="HG丸ｺﾞｼｯｸM-PRO" panose="020F0600000000000000" pitchFamily="50" charset="-128"/>
              </a:rPr>
              <a:t>Synthetic </a:t>
            </a:r>
            <a:r>
              <a:rPr lang="en-US" altLang="ja-JP" sz="3600" b="1" dirty="0" smtClean="0">
                <a:latin typeface="HG丸ｺﾞｼｯｸM-PRO" panose="020F0600000000000000" pitchFamily="50" charset="-128"/>
                <a:ea typeface="HG丸ｺﾞｼｯｸM-PRO" panose="020F0600000000000000" pitchFamily="50" charset="-128"/>
              </a:rPr>
              <a:t>Microdata</a:t>
            </a:r>
          </a:p>
          <a:p>
            <a:pPr marL="0" indent="0">
              <a:buNone/>
            </a:pPr>
            <a:r>
              <a:rPr lang="en-US" altLang="ja-JP" sz="3600" b="1" dirty="0" smtClean="0">
                <a:latin typeface="HG丸ｺﾞｼｯｸM-PRO" panose="020F0600000000000000" pitchFamily="50" charset="-128"/>
                <a:ea typeface="HG丸ｺﾞｼｯｸM-PRO" panose="020F0600000000000000" pitchFamily="50" charset="-128"/>
              </a:rPr>
              <a:t>5.</a:t>
            </a:r>
            <a:r>
              <a:rPr lang="ja-JP" altLang="en-US" sz="3600" b="1" dirty="0">
                <a:latin typeface="HG丸ｺﾞｼｯｸM-PRO" panose="020F0600000000000000" pitchFamily="50" charset="-128"/>
                <a:ea typeface="HG丸ｺﾞｼｯｸM-PRO" panose="020F0600000000000000" pitchFamily="50" charset="-128"/>
              </a:rPr>
              <a:t> </a:t>
            </a:r>
            <a:r>
              <a:rPr lang="en-US" altLang="ja-JP" sz="3600" b="1" dirty="0" smtClean="0">
                <a:latin typeface="HG丸ｺﾞｼｯｸM-PRO" panose="020F0600000000000000" pitchFamily="50" charset="-128"/>
                <a:ea typeface="HG丸ｺﾞｼｯｸM-PRO" panose="020F0600000000000000" pitchFamily="50" charset="-128"/>
              </a:rPr>
              <a:t>Sensitivity</a:t>
            </a:r>
            <a:r>
              <a:rPr lang="ja-JP" altLang="en-US" sz="3600" b="1" dirty="0" smtClean="0">
                <a:latin typeface="HG丸ｺﾞｼｯｸM-PRO" panose="020F0600000000000000" pitchFamily="50" charset="-128"/>
                <a:ea typeface="HG丸ｺﾞｼｯｸM-PRO" panose="020F0600000000000000" pitchFamily="50" charset="-128"/>
              </a:rPr>
              <a:t> </a:t>
            </a:r>
            <a:r>
              <a:rPr lang="en-US" altLang="ja-JP" sz="3600" b="1" dirty="0" smtClean="0">
                <a:latin typeface="HG丸ｺﾞｼｯｸM-PRO" panose="020F0600000000000000" pitchFamily="50" charset="-128"/>
                <a:ea typeface="HG丸ｺﾞｼｯｸM-PRO" panose="020F0600000000000000" pitchFamily="50" charset="-128"/>
              </a:rPr>
              <a:t>Rules</a:t>
            </a:r>
            <a:r>
              <a:rPr lang="ja-JP" altLang="en-US" sz="3600" b="1" dirty="0" smtClean="0">
                <a:latin typeface="HG丸ｺﾞｼｯｸM-PRO" panose="020F0600000000000000" pitchFamily="50" charset="-128"/>
                <a:ea typeface="HG丸ｺﾞｼｯｸM-PRO" panose="020F0600000000000000" pitchFamily="50" charset="-128"/>
              </a:rPr>
              <a:t> </a:t>
            </a:r>
            <a:r>
              <a:rPr lang="en-US" altLang="ja-JP" sz="3600" b="1" dirty="0" smtClean="0">
                <a:latin typeface="HG丸ｺﾞｼｯｸM-PRO" panose="020F0600000000000000" pitchFamily="50" charset="-128"/>
                <a:ea typeface="HG丸ｺﾞｼｯｸM-PRO" panose="020F0600000000000000" pitchFamily="50" charset="-128"/>
              </a:rPr>
              <a:t>for New Synthetic Microdata</a:t>
            </a:r>
          </a:p>
          <a:p>
            <a:pPr marL="0" indent="0">
              <a:buNone/>
            </a:pPr>
            <a:r>
              <a:rPr lang="en-US" altLang="ja-JP" sz="3600" b="1" dirty="0">
                <a:latin typeface="HG丸ｺﾞｼｯｸM-PRO" panose="020F0600000000000000" pitchFamily="50" charset="-128"/>
                <a:ea typeface="HG丸ｺﾞｼｯｸM-PRO" panose="020F0600000000000000" pitchFamily="50" charset="-128"/>
              </a:rPr>
              <a:t>6</a:t>
            </a:r>
            <a:r>
              <a:rPr lang="en-US" altLang="ja-JP" sz="3600" b="1" dirty="0" smtClean="0">
                <a:latin typeface="HG丸ｺﾞｼｯｸM-PRO" panose="020F0600000000000000" pitchFamily="50" charset="-128"/>
                <a:ea typeface="HG丸ｺﾞｼｯｸM-PRO" panose="020F0600000000000000" pitchFamily="50" charset="-128"/>
              </a:rPr>
              <a:t>. Comparison </a:t>
            </a:r>
            <a:r>
              <a:rPr lang="en-US" altLang="ja-JP" sz="3600" b="1" dirty="0">
                <a:latin typeface="HG丸ｺﾞｼｯｸM-PRO" panose="020F0600000000000000" pitchFamily="50" charset="-128"/>
                <a:ea typeface="HG丸ｺﾞｼｯｸM-PRO" panose="020F0600000000000000" pitchFamily="50" charset="-128"/>
              </a:rPr>
              <a:t>between Various Sets </a:t>
            </a:r>
            <a:r>
              <a:rPr lang="en-US" altLang="ja-JP" sz="3600" b="1" dirty="0" smtClean="0">
                <a:latin typeface="HG丸ｺﾞｼｯｸM-PRO" panose="020F0600000000000000" pitchFamily="50" charset="-128"/>
                <a:ea typeface="HG丸ｺﾞｼｯｸM-PRO" panose="020F0600000000000000" pitchFamily="50" charset="-128"/>
              </a:rPr>
              <a:t>of</a:t>
            </a:r>
          </a:p>
          <a:p>
            <a:pPr marL="0" indent="0">
              <a:buNone/>
            </a:pPr>
            <a:r>
              <a:rPr lang="en-US" altLang="ja-JP" sz="3600" b="1" dirty="0">
                <a:latin typeface="HG丸ｺﾞｼｯｸM-PRO" panose="020F0600000000000000" pitchFamily="50" charset="-128"/>
                <a:ea typeface="HG丸ｺﾞｼｯｸM-PRO" panose="020F0600000000000000" pitchFamily="50" charset="-128"/>
              </a:rPr>
              <a:t> </a:t>
            </a:r>
            <a:r>
              <a:rPr lang="en-US" altLang="ja-JP" sz="3600" b="1" dirty="0" smtClean="0">
                <a:latin typeface="HG丸ｺﾞｼｯｸM-PRO" panose="020F0600000000000000" pitchFamily="50" charset="-128"/>
                <a:ea typeface="HG丸ｺﾞｼｯｸM-PRO" panose="020F0600000000000000" pitchFamily="50" charset="-128"/>
              </a:rPr>
              <a:t>   </a:t>
            </a:r>
            <a:r>
              <a:rPr lang="en-US" altLang="ja-JP" sz="3600" b="1" dirty="0">
                <a:latin typeface="HG丸ｺﾞｼｯｸM-PRO" panose="020F0600000000000000" pitchFamily="50" charset="-128"/>
                <a:ea typeface="HG丸ｺﾞｼｯｸM-PRO" panose="020F0600000000000000" pitchFamily="50" charset="-128"/>
              </a:rPr>
              <a:t>Synthetic Microdata</a:t>
            </a:r>
            <a:endParaRPr lang="en-US" altLang="ja-JP" sz="3600" b="1"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3600" b="1" dirty="0">
                <a:latin typeface="HG丸ｺﾞｼｯｸM-PRO" panose="020F0600000000000000" pitchFamily="50" charset="-128"/>
                <a:ea typeface="HG丸ｺﾞｼｯｸM-PRO" panose="020F0600000000000000" pitchFamily="50" charset="-128"/>
              </a:rPr>
              <a:t>7</a:t>
            </a:r>
            <a:r>
              <a:rPr lang="en-US" altLang="ja-JP" sz="3600" b="1" dirty="0" smtClean="0">
                <a:latin typeface="HG丸ｺﾞｼｯｸM-PRO" panose="020F0600000000000000" pitchFamily="50" charset="-128"/>
                <a:ea typeface="HG丸ｺﾞｼｯｸM-PRO" panose="020F0600000000000000" pitchFamily="50" charset="-128"/>
              </a:rPr>
              <a:t>. Conclusions </a:t>
            </a:r>
            <a:r>
              <a:rPr lang="en-US" altLang="ja-JP" sz="3600" b="1" dirty="0">
                <a:latin typeface="HG丸ｺﾞｼｯｸM-PRO" panose="020F0600000000000000" pitchFamily="50" charset="-128"/>
                <a:ea typeface="HG丸ｺﾞｼｯｸM-PRO" panose="020F0600000000000000" pitchFamily="50" charset="-128"/>
              </a:rPr>
              <a:t>and Future Outlook</a:t>
            </a:r>
            <a:endParaRPr kumimoji="1" lang="ja-JP" altLang="en-US" sz="36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2</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34334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798653"/>
          </a:xfrm>
          <a:ln>
            <a:solidFill>
              <a:schemeClr val="tx1"/>
            </a:solidFill>
          </a:ln>
        </p:spPr>
        <p:txBody>
          <a:bodyPr>
            <a:normAutofit/>
          </a:bodyPr>
          <a:lstStyle/>
          <a:p>
            <a:pPr algn="l"/>
            <a:r>
              <a:rPr lang="en-US" altLang="ja-JP" b="1" dirty="0" smtClean="0">
                <a:latin typeface="HG丸ｺﾞｼｯｸM-PRO" panose="020F0600000000000000" pitchFamily="50" charset="-128"/>
                <a:ea typeface="HG丸ｺﾞｼｯｸM-PRO" panose="020F0600000000000000" pitchFamily="50" charset="-128"/>
              </a:rPr>
              <a:t>Combination when </a:t>
            </a:r>
            <a:r>
              <a:rPr kumimoji="1" lang="en-US" altLang="ja-JP" b="1" dirty="0" smtClean="0">
                <a:latin typeface="HG丸ｺﾞｼｯｸM-PRO" panose="020F0600000000000000" pitchFamily="50" charset="-128"/>
                <a:ea typeface="HG丸ｺﾞｼｯｸM-PRO" panose="020F0600000000000000" pitchFamily="50" charset="-128"/>
              </a:rPr>
              <a:t>N=20</a:t>
            </a:r>
            <a:r>
              <a:rPr lang="ja-JP" altLang="en-US" b="1" dirty="0" smtClean="0">
                <a:latin typeface="HG丸ｺﾞｼｯｸM-PRO" panose="020F0600000000000000" pitchFamily="50" charset="-128"/>
                <a:ea typeface="HG丸ｺﾞｼｯｸM-PRO" panose="020F0600000000000000" pitchFamily="50" charset="-128"/>
              </a:rPr>
              <a:t> </a:t>
            </a:r>
            <a:r>
              <a:rPr lang="en-US" altLang="ja-JP" b="1" dirty="0" smtClean="0">
                <a:latin typeface="HG丸ｺﾞｼｯｸM-PRO" panose="020F0600000000000000" pitchFamily="50" charset="-128"/>
                <a:ea typeface="HG丸ｺﾞｼｯｸM-PRO" panose="020F0600000000000000" pitchFamily="50" charset="-128"/>
              </a:rPr>
              <a:t>(trial)</a:t>
            </a:r>
            <a:endParaRPr kumimoji="1" lang="ja-JP" altLang="en-US" b="1" dirty="0">
              <a:latin typeface="HG丸ｺﾞｼｯｸM-PRO" panose="020F0600000000000000" pitchFamily="50" charset="-128"/>
              <a:ea typeface="HG丸ｺﾞｼｯｸM-PRO" panose="020F0600000000000000" pitchFamily="50" charset="-128"/>
            </a:endParaRP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104172" y="891251"/>
                <a:ext cx="11829323" cy="5850118"/>
              </a:xfrm>
            </p:spPr>
            <p:txBody>
              <a:bodyPr>
                <a:normAutofit fontScale="92500" lnSpcReduction="20000"/>
              </a:bodyPr>
              <a:lstStyle/>
              <a:p>
                <a:pPr>
                  <a:buFont typeface="Wingdings" panose="05000000000000000000" pitchFamily="2" charset="2"/>
                  <a:buChar char="l"/>
                </a:pPr>
                <a:r>
                  <a:rPr lang="en-US" altLang="ja-JP" sz="4000" b="1" dirty="0" smtClean="0">
                    <a:latin typeface="HG丸ｺﾞｼｯｸM-PRO" panose="020F0600000000000000" pitchFamily="50" charset="-128"/>
                    <a:ea typeface="HG丸ｺﾞｼｯｸM-PRO" panose="020F0600000000000000" pitchFamily="50" charset="-128"/>
                  </a:rPr>
                  <a:t>requirement of combination</a:t>
                </a:r>
              </a:p>
              <a:p>
                <a:pPr marL="0" indent="0">
                  <a:buNone/>
                </a:pPr>
                <a:r>
                  <a:rPr lang="en-US" altLang="ja-JP" sz="4000" b="1" dirty="0" smtClean="0">
                    <a:latin typeface="HG丸ｺﾞｼｯｸM-PRO" panose="020F0600000000000000" pitchFamily="50" charset="-128"/>
                    <a:ea typeface="HG丸ｺﾞｼｯｸM-PRO" panose="020F0600000000000000" pitchFamily="50" charset="-128"/>
                  </a:rPr>
                  <a:t>  assuming each variable is integer:</a:t>
                </a:r>
                <a:endParaRPr lang="en-US" altLang="ja-JP" sz="4000" b="1" dirty="0">
                  <a:latin typeface="HG丸ｺﾞｼｯｸM-PRO" panose="020F0600000000000000" pitchFamily="50" charset="-128"/>
                  <a:ea typeface="HG丸ｺﾞｼｯｸM-PRO" panose="020F0600000000000000" pitchFamily="50" charset="-128"/>
                </a:endParaRPr>
              </a:p>
              <a:p>
                <a:pPr marL="0" indent="0">
                  <a:buNone/>
                </a:pPr>
                <a:r>
                  <a:rPr lang="ja-JP" altLang="en-US" sz="4000" b="1" dirty="0">
                    <a:latin typeface="HG丸ｺﾞｼｯｸM-PRO" panose="020F0600000000000000" pitchFamily="50" charset="-128"/>
                    <a:ea typeface="HG丸ｺﾞｼｯｸM-PRO" panose="020F0600000000000000" pitchFamily="50" charset="-128"/>
                  </a:rPr>
                  <a:t>　 </a:t>
                </a:r>
                <a14:m>
                  <m:oMath xmlns:m="http://schemas.openxmlformats.org/officeDocument/2006/math">
                    <m:sSub>
                      <m:sSubPr>
                        <m:ctrlPr>
                          <a:rPr lang="en-US" altLang="ja-JP" sz="3600" b="1" i="1">
                            <a:latin typeface="Cambria Math" panose="02040503050406030204" pitchFamily="18" charset="0"/>
                          </a:rPr>
                        </m:ctrlPr>
                      </m:sSubPr>
                      <m:e>
                        <m:r>
                          <a:rPr lang="en-US" altLang="ja-JP" sz="3600" b="1" i="1">
                            <a:latin typeface="Cambria Math"/>
                          </a:rPr>
                          <m:t>𝒙</m:t>
                        </m:r>
                      </m:e>
                      <m:sub>
                        <m:r>
                          <a:rPr lang="en-US" altLang="ja-JP" sz="3600" b="1" i="1">
                            <a:latin typeface="Cambria Math"/>
                          </a:rPr>
                          <m:t>𝟏</m:t>
                        </m:r>
                      </m:sub>
                    </m:sSub>
                    <m:r>
                      <a:rPr lang="en-US" altLang="ja-JP" sz="3600" b="1" i="1">
                        <a:latin typeface="Cambria Math"/>
                      </a:rPr>
                      <m:t>+</m:t>
                    </m:r>
                    <m:sSub>
                      <m:sSubPr>
                        <m:ctrlPr>
                          <a:rPr lang="en-US" altLang="ja-JP" sz="3600" b="1" i="1">
                            <a:latin typeface="Cambria Math" panose="02040503050406030204" pitchFamily="18" charset="0"/>
                          </a:rPr>
                        </m:ctrlPr>
                      </m:sSubPr>
                      <m:e>
                        <m:r>
                          <a:rPr lang="en-US" altLang="ja-JP" sz="3600" b="1" i="1">
                            <a:latin typeface="Cambria Math"/>
                          </a:rPr>
                          <m:t>𝒙</m:t>
                        </m:r>
                      </m:e>
                      <m:sub>
                        <m:r>
                          <a:rPr lang="en-US" altLang="ja-JP" sz="3600" b="1" i="1">
                            <a:latin typeface="Cambria Math"/>
                          </a:rPr>
                          <m:t>𝟐</m:t>
                        </m:r>
                      </m:sub>
                    </m:sSub>
                  </m:oMath>
                </a14:m>
                <a:r>
                  <a:rPr lang="en-US" altLang="ja-JP" sz="3600" b="1" dirty="0">
                    <a:latin typeface="HG丸ｺﾞｼｯｸM-PRO" panose="020F0600000000000000" pitchFamily="50" charset="-128"/>
                    <a:ea typeface="HG丸ｺﾞｼｯｸM-PRO" panose="020F0600000000000000" pitchFamily="50" charset="-128"/>
                  </a:rPr>
                  <a:t>+…… +</a:t>
                </a:r>
                <a14:m>
                  <m:oMath xmlns:m="http://schemas.openxmlformats.org/officeDocument/2006/math">
                    <m:sSub>
                      <m:sSubPr>
                        <m:ctrlPr>
                          <a:rPr lang="en-US" altLang="ja-JP" sz="3600" b="1" i="1" dirty="0">
                            <a:latin typeface="Cambria Math" panose="02040503050406030204" pitchFamily="18" charset="0"/>
                          </a:rPr>
                        </m:ctrlPr>
                      </m:sSubPr>
                      <m:e>
                        <m:r>
                          <a:rPr lang="en-US" altLang="ja-JP" sz="3600" b="1" i="1" dirty="0">
                            <a:latin typeface="Cambria Math"/>
                          </a:rPr>
                          <m:t>𝒙</m:t>
                        </m:r>
                      </m:e>
                      <m:sub>
                        <m:r>
                          <a:rPr lang="en-US" altLang="ja-JP" sz="3600" b="1" i="1" dirty="0">
                            <a:latin typeface="Cambria Math"/>
                          </a:rPr>
                          <m:t>𝟏𝟗</m:t>
                        </m:r>
                      </m:sub>
                    </m:sSub>
                    <m:r>
                      <a:rPr lang="en-US" altLang="ja-JP" sz="3600" b="1" i="1" dirty="0">
                        <a:latin typeface="Cambria Math"/>
                      </a:rPr>
                      <m:t>+</m:t>
                    </m:r>
                    <m:sSub>
                      <m:sSubPr>
                        <m:ctrlPr>
                          <a:rPr lang="en-US" altLang="ja-JP" sz="3600" b="1" i="1" dirty="0">
                            <a:latin typeface="Cambria Math" panose="02040503050406030204" pitchFamily="18" charset="0"/>
                          </a:rPr>
                        </m:ctrlPr>
                      </m:sSubPr>
                      <m:e>
                        <m:r>
                          <a:rPr lang="en-US" altLang="ja-JP" sz="3600" b="1" i="1" dirty="0">
                            <a:latin typeface="Cambria Math"/>
                          </a:rPr>
                          <m:t>𝒙</m:t>
                        </m:r>
                      </m:e>
                      <m:sub>
                        <m:r>
                          <a:rPr lang="en-US" altLang="ja-JP" sz="3600" b="1" i="1" dirty="0">
                            <a:latin typeface="Cambria Math"/>
                          </a:rPr>
                          <m:t>𝟐𝟎</m:t>
                        </m:r>
                      </m:sub>
                    </m:sSub>
                    <m:r>
                      <a:rPr lang="en-US" altLang="ja-JP" sz="3600" b="1" i="1" dirty="0">
                        <a:latin typeface="Cambria Math"/>
                      </a:rPr>
                      <m:t>=</m:t>
                    </m:r>
                    <m:r>
                      <a:rPr lang="en-US" altLang="ja-JP" sz="3600" b="1" i="1" dirty="0">
                        <a:latin typeface="Cambria Math"/>
                      </a:rPr>
                      <m:t>𝟏𝟎𝟎</m:t>
                    </m:r>
                  </m:oMath>
                </a14:m>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r>
                  <a:rPr lang="en-US" altLang="ja-JP" sz="3600" b="1" dirty="0">
                    <a:latin typeface="HG丸ｺﾞｼｯｸM-PRO" panose="020F0600000000000000" pitchFamily="50" charset="-128"/>
                    <a:ea typeface="HG丸ｺﾞｼｯｸM-PRO" panose="020F0600000000000000" pitchFamily="50" charset="-128"/>
                  </a:rPr>
                  <a:t>    </a:t>
                </a:r>
                <a14:m>
                  <m:oMath xmlns:m="http://schemas.openxmlformats.org/officeDocument/2006/math">
                    <m:sSub>
                      <m:sSubPr>
                        <m:ctrlPr>
                          <a:rPr lang="en-US" altLang="ja-JP" sz="3600" b="1" i="1">
                            <a:latin typeface="Cambria Math" panose="02040503050406030204" pitchFamily="18" charset="0"/>
                          </a:rPr>
                        </m:ctrlPr>
                      </m:sSubPr>
                      <m:e>
                        <m:r>
                          <a:rPr lang="en-US" altLang="ja-JP" sz="3600" b="1" i="1">
                            <a:latin typeface="Cambria Math"/>
                          </a:rPr>
                          <m:t>𝒙</m:t>
                        </m:r>
                      </m:e>
                      <m:sub>
                        <m:r>
                          <a:rPr lang="en-US" altLang="ja-JP" sz="3600" b="1" i="1">
                            <a:latin typeface="Cambria Math"/>
                          </a:rPr>
                          <m:t>𝟏</m:t>
                        </m:r>
                      </m:sub>
                    </m:sSub>
                    <m:r>
                      <a:rPr lang="en-US" altLang="ja-JP" sz="3600" b="1" dirty="0">
                        <a:latin typeface="Cambria Math"/>
                        <a:ea typeface="Cambria Math"/>
                      </a:rPr>
                      <m:t>≥</m:t>
                    </m:r>
                    <m:sSub>
                      <m:sSubPr>
                        <m:ctrlPr>
                          <a:rPr lang="en-US" altLang="ja-JP" sz="3600" b="1" i="1">
                            <a:latin typeface="Cambria Math" panose="02040503050406030204" pitchFamily="18" charset="0"/>
                          </a:rPr>
                        </m:ctrlPr>
                      </m:sSubPr>
                      <m:e>
                        <m:r>
                          <a:rPr lang="en-US" altLang="ja-JP" sz="3600" b="1" i="1">
                            <a:latin typeface="Cambria Math"/>
                          </a:rPr>
                          <m:t>𝒙</m:t>
                        </m:r>
                      </m:e>
                      <m:sub>
                        <m:r>
                          <a:rPr lang="en-US" altLang="ja-JP" sz="3600" b="1" i="1">
                            <a:latin typeface="Cambria Math"/>
                          </a:rPr>
                          <m:t>𝟐</m:t>
                        </m:r>
                      </m:sub>
                    </m:sSub>
                  </m:oMath>
                </a14:m>
                <a:r>
                  <a:rPr lang="en-US" altLang="ja-JP" sz="3600" b="1" dirty="0">
                    <a:latin typeface="HG丸ｺﾞｼｯｸM-PRO" panose="020F0600000000000000" pitchFamily="50" charset="-128"/>
                    <a:ea typeface="HG丸ｺﾞｼｯｸM-PRO" panose="020F0600000000000000" pitchFamily="50" charset="-128"/>
                  </a:rPr>
                  <a:t> </a:t>
                </a:r>
                <a14:m>
                  <m:oMath xmlns:m="http://schemas.openxmlformats.org/officeDocument/2006/math">
                    <m:r>
                      <a:rPr lang="en-US" altLang="ja-JP" sz="3600" b="1" dirty="0">
                        <a:latin typeface="Cambria Math"/>
                        <a:ea typeface="Cambria Math"/>
                      </a:rPr>
                      <m:t>≥</m:t>
                    </m:r>
                  </m:oMath>
                </a14:m>
                <a:r>
                  <a:rPr lang="en-US" altLang="ja-JP" sz="3600" b="1" dirty="0">
                    <a:latin typeface="HG丸ｺﾞｼｯｸM-PRO" panose="020F0600000000000000" pitchFamily="50" charset="-128"/>
                    <a:ea typeface="HG丸ｺﾞｼｯｸM-PRO" panose="020F0600000000000000" pitchFamily="50" charset="-128"/>
                  </a:rPr>
                  <a:t>…… </a:t>
                </a:r>
                <a14:m>
                  <m:oMath xmlns:m="http://schemas.openxmlformats.org/officeDocument/2006/math">
                    <m:r>
                      <a:rPr lang="en-US" altLang="ja-JP" sz="3600" b="1" dirty="0">
                        <a:latin typeface="Cambria Math"/>
                        <a:ea typeface="Cambria Math"/>
                      </a:rPr>
                      <m:t>≥</m:t>
                    </m:r>
                    <m:sSub>
                      <m:sSubPr>
                        <m:ctrlPr>
                          <a:rPr lang="en-US" altLang="ja-JP" sz="3600" b="1" i="1" dirty="0">
                            <a:latin typeface="Cambria Math" panose="02040503050406030204" pitchFamily="18" charset="0"/>
                          </a:rPr>
                        </m:ctrlPr>
                      </m:sSubPr>
                      <m:e>
                        <m:r>
                          <a:rPr lang="en-US" altLang="ja-JP" sz="3600" b="1" i="1" dirty="0">
                            <a:latin typeface="Cambria Math"/>
                          </a:rPr>
                          <m:t>𝒙</m:t>
                        </m:r>
                      </m:e>
                      <m:sub>
                        <m:r>
                          <a:rPr lang="en-US" altLang="ja-JP" sz="3600" b="1" i="1" dirty="0">
                            <a:latin typeface="Cambria Math"/>
                          </a:rPr>
                          <m:t>𝟏𝟗</m:t>
                        </m:r>
                      </m:sub>
                    </m:sSub>
                  </m:oMath>
                </a14:m>
                <a:r>
                  <a:rPr lang="en-US" altLang="ja-JP" sz="3600" b="1" dirty="0">
                    <a:latin typeface="HG丸ｺﾞｼｯｸM-PRO" panose="020F0600000000000000" pitchFamily="50" charset="-128"/>
                    <a:ea typeface="HG丸ｺﾞｼｯｸM-PRO" panose="020F0600000000000000" pitchFamily="50" charset="-128"/>
                  </a:rPr>
                  <a:t> </a:t>
                </a:r>
                <a14:m>
                  <m:oMath xmlns:m="http://schemas.openxmlformats.org/officeDocument/2006/math">
                    <m:r>
                      <a:rPr lang="en-US" altLang="ja-JP" sz="3600" b="1" dirty="0">
                        <a:latin typeface="Cambria Math"/>
                        <a:ea typeface="Cambria Math"/>
                      </a:rPr>
                      <m:t>≥</m:t>
                    </m:r>
                    <m:sSub>
                      <m:sSubPr>
                        <m:ctrlPr>
                          <a:rPr lang="en-US" altLang="ja-JP" sz="3600" b="1" i="1" dirty="0">
                            <a:latin typeface="Cambria Math" panose="02040503050406030204" pitchFamily="18" charset="0"/>
                          </a:rPr>
                        </m:ctrlPr>
                      </m:sSubPr>
                      <m:e>
                        <m:r>
                          <a:rPr lang="en-US" altLang="ja-JP" sz="3600" b="1" i="1" dirty="0">
                            <a:latin typeface="Cambria Math"/>
                          </a:rPr>
                          <m:t>𝒙</m:t>
                        </m:r>
                      </m:e>
                      <m:sub>
                        <m:r>
                          <a:rPr lang="en-US" altLang="ja-JP" sz="3600" b="1" i="1" dirty="0">
                            <a:latin typeface="Cambria Math"/>
                          </a:rPr>
                          <m:t>𝟐𝟎</m:t>
                        </m:r>
                      </m:sub>
                    </m:sSub>
                  </m:oMath>
                </a14:m>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l"/>
                </a:pPr>
                <a:r>
                  <a:rPr lang="en-US" altLang="ja-JP" sz="3600" b="1" dirty="0" smtClean="0">
                    <a:latin typeface="HG丸ｺﾞｼｯｸM-PRO" panose="020F0600000000000000" pitchFamily="50" charset="-128"/>
                    <a:ea typeface="HG丸ｺﾞｼｯｸM-PRO" panose="020F0600000000000000" pitchFamily="50" charset="-128"/>
                  </a:rPr>
                  <a:t>Range of each variable</a:t>
                </a: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r>
                  <a:rPr lang="en-US" altLang="ja-JP" sz="3600" b="1" dirty="0" smtClean="0">
                    <a:latin typeface="HG丸ｺﾞｼｯｸM-PRO" panose="020F0600000000000000" pitchFamily="50" charset="-128"/>
                    <a:ea typeface="HG丸ｺﾞｼｯｸM-PRO" panose="020F0600000000000000" pitchFamily="50" charset="-128"/>
                  </a:rPr>
                  <a:t>  N-th maximum and minimum value</a:t>
                </a: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l"/>
                </a:pPr>
                <a:r>
                  <a:rPr lang="en-US" altLang="ja-JP" sz="3600" b="1" dirty="0" smtClean="0">
                    <a:latin typeface="HG丸ｺﾞｼｯｸM-PRO" panose="020F0600000000000000" pitchFamily="50" charset="-128"/>
                    <a:ea typeface="HG丸ｺﾞｼｯｸM-PRO" panose="020F0600000000000000" pitchFamily="50" charset="-128"/>
                  </a:rPr>
                  <a:t>Number of Combinations:  </a:t>
                </a:r>
                <a:r>
                  <a:rPr lang="en-US" altLang="ja-JP" sz="3600" b="1" u="sng" dirty="0" smtClean="0">
                    <a:solidFill>
                      <a:srgbClr val="FF0000"/>
                    </a:solidFill>
                    <a:latin typeface="HG丸ｺﾞｼｯｸM-PRO" panose="020F0600000000000000" pitchFamily="50" charset="-128"/>
                    <a:ea typeface="HG丸ｺﾞｼｯｸM-PRO" panose="020F0600000000000000" pitchFamily="50" charset="-128"/>
                  </a:rPr>
                  <a:t>97,132,873 patterns</a:t>
                </a:r>
                <a:r>
                  <a:rPr lang="ja-JP" altLang="en-US" sz="3600" b="1" u="sng" dirty="0" smtClean="0">
                    <a:solidFill>
                      <a:srgbClr val="FF0000"/>
                    </a:solidFill>
                    <a:latin typeface="HG丸ｺﾞｼｯｸM-PRO" panose="020F0600000000000000" pitchFamily="50" charset="-128"/>
                    <a:ea typeface="HG丸ｺﾞｼｯｸM-PRO" panose="020F0600000000000000" pitchFamily="50" charset="-128"/>
                  </a:rPr>
                  <a:t> </a:t>
                </a:r>
                <a:endParaRPr lang="en-US" altLang="ja-JP" sz="3600" b="1" u="sng"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endParaRPr lang="ja-JP" altLang="en-US" sz="3600" b="1" dirty="0">
                  <a:latin typeface="HG丸ｺﾞｼｯｸM-PRO" panose="020F0600000000000000" pitchFamily="50" charset="-128"/>
                  <a:ea typeface="HG丸ｺﾞｼｯｸM-PRO" panose="020F0600000000000000" pitchFamily="50" charset="-128"/>
                </a:endParaRPr>
              </a:p>
              <a:p>
                <a:pPr marL="0" indent="0">
                  <a:buNone/>
                </a:pPr>
                <a:endParaRPr lang="en-US" altLang="ja-JP" sz="3600" b="1" dirty="0">
                  <a:latin typeface="HG丸ｺﾞｼｯｸM-PRO" panose="020F0600000000000000" pitchFamily="50" charset="-128"/>
                  <a:ea typeface="HG丸ｺﾞｼｯｸM-PRO" panose="020F0600000000000000" pitchFamily="50" charset="-128"/>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104172" y="891251"/>
                <a:ext cx="11829323" cy="5850118"/>
              </a:xfrm>
              <a:blipFill rotWithShape="0">
                <a:blip r:embed="rId3"/>
                <a:stretch>
                  <a:fillRect l="-1443" t="-4479" b="-3542"/>
                </a:stretch>
              </a:blipFill>
            </p:spPr>
            <p:txBody>
              <a:bodyPr/>
              <a:lstStyle/>
              <a:p>
                <a:r>
                  <a:rPr lang="ja-JP" altLang="en-US">
                    <a:noFill/>
                  </a:rPr>
                  <a:t> </a:t>
                </a:r>
              </a:p>
            </p:txBody>
          </p:sp>
        </mc:Fallback>
      </mc:AlternateContent>
      <p:graphicFrame>
        <p:nvGraphicFramePr>
          <p:cNvPr id="4" name="コンテンツ プレースホルダー 3"/>
          <p:cNvGraphicFramePr>
            <a:graphicFrameLocks/>
          </p:cNvGraphicFramePr>
          <p:nvPr>
            <p:extLst>
              <p:ext uri="{D42A27DB-BD31-4B8C-83A1-F6EECF244321}">
                <p14:modId xmlns:p14="http://schemas.microsoft.com/office/powerpoint/2010/main" val="103119888"/>
              </p:ext>
            </p:extLst>
          </p:nvPr>
        </p:nvGraphicFramePr>
        <p:xfrm>
          <a:off x="520859" y="4527622"/>
          <a:ext cx="11412637" cy="1440161"/>
        </p:xfrm>
        <a:graphic>
          <a:graphicData uri="http://schemas.openxmlformats.org/drawingml/2006/table">
            <a:tbl>
              <a:tblPr>
                <a:tableStyleId>{5C22544A-7EE6-4342-B048-85BDC9FD1C3A}</a:tableStyleId>
              </a:tblPr>
              <a:tblGrid>
                <a:gridCol w="886469"/>
                <a:gridCol w="491290"/>
                <a:gridCol w="495973"/>
                <a:gridCol w="469332"/>
                <a:gridCol w="469332"/>
                <a:gridCol w="398649"/>
                <a:gridCol w="398649"/>
                <a:gridCol w="398649"/>
                <a:gridCol w="398649"/>
                <a:gridCol w="398649"/>
                <a:gridCol w="600636"/>
                <a:gridCol w="600636"/>
                <a:gridCol w="600636"/>
                <a:gridCol w="600636"/>
                <a:gridCol w="600636"/>
                <a:gridCol w="600636"/>
                <a:gridCol w="600636"/>
                <a:gridCol w="600636"/>
                <a:gridCol w="600636"/>
                <a:gridCol w="600636"/>
                <a:gridCol w="600636"/>
              </a:tblGrid>
              <a:tr h="643225">
                <a:tc>
                  <a:txBody>
                    <a:bodyPr/>
                    <a:lstStyle/>
                    <a:p>
                      <a:pPr algn="ctr" fontAlgn="ctr"/>
                      <a:r>
                        <a:rPr lang="ja-JP" altLang="en-US" sz="1200" b="1" u="none" strike="noStrike" dirty="0" smtClean="0">
                          <a:effectLst/>
                          <a:latin typeface="HG丸ｺﾞｼｯｸM-PRO" panose="020F0600000000000000" pitchFamily="50" charset="-128"/>
                          <a:ea typeface="HG丸ｺﾞｼｯｸM-PRO" panose="020F0600000000000000" pitchFamily="50" charset="-128"/>
                        </a:rPr>
                        <a:t>　</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4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２</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３</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４</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５</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６</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７</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８</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９</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１０</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１１</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１２</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１３</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１４</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１５</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１６</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１７</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１８</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１９</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ctr"/>
                      <a:r>
                        <a:rPr lang="en-US" sz="1200" b="1" i="1" u="none" strike="noStrike" spc="-150" dirty="0">
                          <a:effectLst/>
                          <a:latin typeface="HG丸ｺﾞｼｯｸM-PRO" panose="020F0600000000000000" pitchFamily="50" charset="-128"/>
                          <a:ea typeface="HG丸ｺﾞｼｯｸM-PRO" panose="020F0600000000000000" pitchFamily="50" charset="-128"/>
                        </a:rPr>
                        <a:t>ｘ</a:t>
                      </a:r>
                      <a:r>
                        <a:rPr lang="en-US" sz="1200" b="1" i="1" u="none" strike="noStrike" spc="-150" baseline="-25000" dirty="0">
                          <a:effectLst/>
                          <a:latin typeface="HG丸ｺﾞｼｯｸM-PRO" panose="020F0600000000000000" pitchFamily="50" charset="-128"/>
                          <a:ea typeface="HG丸ｺﾞｼｯｸM-PRO" panose="020F0600000000000000" pitchFamily="50" charset="-128"/>
                        </a:rPr>
                        <a:t>２０</a:t>
                      </a:r>
                      <a:endParaRPr lang="en-US" sz="1200" b="1" i="1" u="none" strike="noStrike" spc="-150" baseline="-250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r>
              <a:tr h="398468">
                <a:tc>
                  <a:txBody>
                    <a:bodyPr/>
                    <a:lstStyle/>
                    <a:p>
                      <a:pPr algn="ctr" fontAlgn="b"/>
                      <a:r>
                        <a:rPr lang="en-US" altLang="ja-JP" sz="1600" b="1" i="0" u="none" strike="noStrike" spc="300" dirty="0" smtClean="0">
                          <a:solidFill>
                            <a:srgbClr val="000000"/>
                          </a:solidFill>
                          <a:effectLst/>
                          <a:latin typeface="HG丸ｺﾞｼｯｸM-PRO" panose="020F0600000000000000" pitchFamily="50" charset="-128"/>
                          <a:ea typeface="HG丸ｺﾞｼｯｸM-PRO" panose="020F0600000000000000" pitchFamily="50" charset="-128"/>
                        </a:rPr>
                        <a:t>Max.</a:t>
                      </a:r>
                      <a:endParaRPr lang="ja-JP" altLang="en-US" sz="1600" b="1" i="0" u="none" strike="noStrike" spc="3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100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50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33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25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20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r>
              <a:tr h="398468">
                <a:tc>
                  <a:txBody>
                    <a:bodyPr/>
                    <a:lstStyle/>
                    <a:p>
                      <a:pPr algn="ctr" fontAlgn="b"/>
                      <a:r>
                        <a:rPr lang="en-US" altLang="ja-JP" sz="1600" b="1" i="0" u="none" strike="noStrike" spc="300" dirty="0" smtClean="0">
                          <a:solidFill>
                            <a:schemeClr val="dk1"/>
                          </a:solidFill>
                          <a:effectLst/>
                          <a:latin typeface="HG丸ｺﾞｼｯｸM-PRO" panose="020F0600000000000000" pitchFamily="50" charset="-128"/>
                          <a:ea typeface="HG丸ｺﾞｼｯｸM-PRO" panose="020F0600000000000000" pitchFamily="50" charset="-128"/>
                        </a:rPr>
                        <a:t>Mini.</a:t>
                      </a:r>
                      <a:endParaRPr lang="ja-JP" altLang="en-US" sz="1600" b="1" i="0" u="none" strike="noStrike" spc="300"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ja-JP" altLang="en-US" sz="12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５</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172" marR="6172" marT="6172" marB="0" anchor="ctr"/>
                </a:tc>
              </a:tr>
            </a:tbl>
          </a:graphicData>
        </a:graphic>
      </p:graphicFrame>
      <p:sp>
        <p:nvSpPr>
          <p:cNvPr id="5" name="正方形/長方形 4"/>
          <p:cNvSpPr/>
          <p:nvPr/>
        </p:nvSpPr>
        <p:spPr>
          <a:xfrm>
            <a:off x="7577074" y="2168143"/>
            <a:ext cx="4356421" cy="13384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b="1" dirty="0">
                <a:latin typeface="HG丸ｺﾞｼｯｸM-PRO" panose="020F0600000000000000" pitchFamily="50" charset="-128"/>
                <a:ea typeface="HG丸ｺﾞｼｯｸM-PRO" panose="020F0600000000000000" pitchFamily="50" charset="-128"/>
              </a:rPr>
              <a:t>Is AUF safe or unsafe?</a:t>
            </a: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20</a:t>
            </a:fld>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6217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76"/>
            <a:ext cx="12192001" cy="1043396"/>
          </a:xfrm>
          <a:ln>
            <a:solidFill>
              <a:schemeClr val="tx1"/>
            </a:solidFill>
          </a:ln>
        </p:spPr>
        <p:txBody>
          <a:bodyPr>
            <a:normAutofit/>
          </a:bodyPr>
          <a:lstStyle/>
          <a:p>
            <a:r>
              <a:rPr lang="en-US" altLang="ja-JP" b="1" dirty="0" smtClean="0">
                <a:latin typeface="HG丸ｺﾞｼｯｸM-PRO" panose="020F0600000000000000" pitchFamily="50" charset="-128"/>
                <a:ea typeface="HG丸ｺﾞｼｯｸM-PRO" panose="020F0600000000000000" pitchFamily="50" charset="-128"/>
              </a:rPr>
              <a:t>Number of c</a:t>
            </a:r>
            <a:r>
              <a:rPr kumimoji="1" lang="en-US" altLang="ja-JP" b="1" dirty="0" smtClean="0">
                <a:latin typeface="HG丸ｺﾞｼｯｸM-PRO" panose="020F0600000000000000" pitchFamily="50" charset="-128"/>
                <a:ea typeface="HG丸ｺﾞｼｯｸM-PRO" panose="020F0600000000000000" pitchFamily="50" charset="-128"/>
              </a:rPr>
              <a:t>ombination by frequency</a:t>
            </a:r>
            <a:endParaRPr kumimoji="1"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78972713"/>
              </p:ext>
            </p:extLst>
          </p:nvPr>
        </p:nvGraphicFramePr>
        <p:xfrm>
          <a:off x="231494" y="1196746"/>
          <a:ext cx="11748303" cy="5472621"/>
        </p:xfrm>
        <a:graphic>
          <a:graphicData uri="http://schemas.openxmlformats.org/drawingml/2006/table">
            <a:tbl>
              <a:tblPr>
                <a:tableStyleId>{5C22544A-7EE6-4342-B048-85BDC9FD1C3A}</a:tableStyleId>
              </a:tblPr>
              <a:tblGrid>
                <a:gridCol w="2059421"/>
                <a:gridCol w="1867024"/>
                <a:gridCol w="1120215"/>
                <a:gridCol w="1120215"/>
                <a:gridCol w="1120215"/>
                <a:gridCol w="2712104"/>
                <a:gridCol w="1749109"/>
              </a:tblGrid>
              <a:tr h="260601">
                <a:tc rowSpan="2">
                  <a:txBody>
                    <a:bodyPr/>
                    <a:lstStyle/>
                    <a:p>
                      <a:pPr algn="ctr" fontAlgn="ctr"/>
                      <a:r>
                        <a:rPr lang="en-US" altLang="ja-JP" sz="14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frequency</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rowSpan="2">
                  <a:txBody>
                    <a:bodyPr/>
                    <a:lstStyle/>
                    <a:p>
                      <a:pPr algn="ctr" fontAlgn="ctr"/>
                      <a:r>
                        <a:rPr lang="en-US" altLang="ja-JP" sz="14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a:t>
                      </a:r>
                      <a:r>
                        <a:rPr lang="en-US" altLang="ja-JP" sz="1400" b="1" i="0" u="none" strike="noStrike" baseline="0" dirty="0" smtClean="0">
                          <a:solidFill>
                            <a:schemeClr val="dk1"/>
                          </a:solidFill>
                          <a:effectLst/>
                          <a:latin typeface="HG丸ｺﾞｼｯｸM-PRO" panose="020F0600000000000000" pitchFamily="50" charset="-128"/>
                          <a:ea typeface="HG丸ｺﾞｼｯｸM-PRO" panose="020F0600000000000000" pitchFamily="50" charset="-128"/>
                        </a:rPr>
                        <a:t> of combi.</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gridSpan="5">
                  <a:txBody>
                    <a:bodyPr/>
                    <a:lstStyle/>
                    <a:p>
                      <a:pPr algn="ctr" fontAlgn="b"/>
                      <a:r>
                        <a:rPr lang="en-US" sz="1200" b="1" i="1" u="none" strike="noStrike" dirty="0" smtClean="0">
                          <a:effectLst/>
                          <a:latin typeface="HG丸ｺﾞｼｯｸM-PRO" panose="020F0600000000000000" pitchFamily="50" charset="-128"/>
                          <a:ea typeface="HG丸ｺﾞｼｯｸM-PRO" panose="020F0600000000000000" pitchFamily="50" charset="-128"/>
                        </a:rPr>
                        <a:t>X</a:t>
                      </a:r>
                      <a:r>
                        <a:rPr lang="en-US" sz="1200" b="1" i="1" u="none" strike="noStrike" baseline="-25000" dirty="0" smtClean="0">
                          <a:effectLst/>
                          <a:latin typeface="HG丸ｺﾞｼｯｸM-PRO" panose="020F0600000000000000" pitchFamily="50" charset="-128"/>
                          <a:ea typeface="HG丸ｺﾞｼｯｸM-PRO" panose="020F0600000000000000" pitchFamily="50" charset="-128"/>
                        </a:rPr>
                        <a:t>1</a:t>
                      </a:r>
                      <a:r>
                        <a:rPr lang="en-US" sz="1200" b="1" u="none" strike="noStrike" dirty="0" smtClean="0">
                          <a:effectLst/>
                          <a:latin typeface="HG丸ｺﾞｼｯｸM-PRO" panose="020F0600000000000000" pitchFamily="50" charset="-128"/>
                          <a:ea typeface="HG丸ｺﾞｼｯｸM-PRO" panose="020F0600000000000000" pitchFamily="50" charset="-128"/>
                        </a:rPr>
                        <a:t> (largest variable in combination)</a:t>
                      </a:r>
                      <a:endParaRPr 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0601">
                <a:tc vMerge="1">
                  <a:txBody>
                    <a:bodyPr/>
                    <a:lstStyle/>
                    <a:p>
                      <a:endParaRPr kumimoji="1" lang="ja-JP" altLang="en-US"/>
                    </a:p>
                  </a:txBody>
                  <a:tcPr/>
                </a:tc>
                <a:tc vMerge="1">
                  <a:txBody>
                    <a:bodyPr/>
                    <a:lstStyle/>
                    <a:p>
                      <a:endParaRPr kumimoji="1" lang="ja-JP" altLang="en-US"/>
                    </a:p>
                  </a:txBody>
                  <a:tcPr/>
                </a:tc>
                <a:tc>
                  <a:txBody>
                    <a:bodyPr/>
                    <a:lstStyle/>
                    <a:p>
                      <a:pPr algn="ctr" fontAlgn="b"/>
                      <a:r>
                        <a:rPr lang="en-US" altLang="ja-JP" sz="14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Max.</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14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Mini.</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14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mode</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14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 of</a:t>
                      </a:r>
                      <a:r>
                        <a:rPr lang="en-US" altLang="ja-JP" sz="1400" b="1" i="0" u="none" strike="noStrike" baseline="0" dirty="0" smtClean="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4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combination of mode</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1400" b="1" u="none" strike="noStrike" dirty="0" smtClean="0">
                          <a:effectLst/>
                          <a:latin typeface="HG丸ｺﾞｼｯｸM-PRO" panose="020F0600000000000000" pitchFamily="50" charset="-128"/>
                          <a:ea typeface="HG丸ｺﾞｼｯｸM-PRO" panose="020F0600000000000000" pitchFamily="50" charset="-128"/>
                        </a:rPr>
                        <a:t>ratio</a:t>
                      </a:r>
                      <a:r>
                        <a:rPr lang="ja-JP" altLang="en-US" sz="1400" b="1" u="none" strike="noStrike" dirty="0" smtClean="0">
                          <a:effectLst/>
                          <a:latin typeface="HG丸ｺﾞｼｯｸM-PRO" panose="020F0600000000000000" pitchFamily="50" charset="-128"/>
                          <a:ea typeface="HG丸ｺﾞｼｯｸM-PRO" panose="020F0600000000000000" pitchFamily="50" charset="-128"/>
                        </a:rPr>
                        <a:t>（</a:t>
                      </a:r>
                      <a:r>
                        <a:rPr lang="ja-JP" altLang="en-US" sz="1400" b="1" u="none" strike="noStrike" dirty="0">
                          <a:effectLst/>
                          <a:latin typeface="HG丸ｺﾞｼｯｸM-PRO" panose="020F0600000000000000" pitchFamily="50" charset="-128"/>
                          <a:ea typeface="HG丸ｺﾞｼｯｸM-PRO" panose="020F0600000000000000" pitchFamily="50" charset="-128"/>
                        </a:rPr>
                        <a:t>％）</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97,132,873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5,498,387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86,658,411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4,865,168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75,772,412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4,214,238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64,684,584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3,565,531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53,662,038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2,914,553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43,018,955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2,307,803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33,097,743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1,743,387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24,234,058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1,248,206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16,713,148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840,657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10,718,685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523,214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6,292,069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296,777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3,314,203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149,938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1,527,675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65,728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596,763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24,135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189,509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7,119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3.8</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46,262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1,592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8,037</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25</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46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251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884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34</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26</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2.9</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r h="260601">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51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100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50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r" fontAlgn="b"/>
                      <a:r>
                        <a:rPr lang="en-US" altLang="ja-JP" sz="1400" b="1" u="none" strike="noStrike" dirty="0">
                          <a:effectLst/>
                          <a:latin typeface="HG丸ｺﾞｼｯｸM-PRO" panose="020F0600000000000000" pitchFamily="50" charset="-128"/>
                          <a:ea typeface="HG丸ｺﾞｼｯｸM-PRO" panose="020F0600000000000000" pitchFamily="50" charset="-128"/>
                        </a:rPr>
                        <a:t>1</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c>
                  <a:txBody>
                    <a:bodyPr/>
                    <a:lstStyle/>
                    <a:p>
                      <a:pPr algn="ctr" fontAlgn="b"/>
                      <a:r>
                        <a:rPr lang="en-US" altLang="ja-JP" sz="1400" b="1" u="none" strike="noStrike" dirty="0">
                          <a:effectLst/>
                          <a:latin typeface="HG丸ｺﾞｼｯｸM-PRO" panose="020F0600000000000000" pitchFamily="50" charset="-128"/>
                          <a:ea typeface="HG丸ｺﾞｼｯｸM-PRO" panose="020F0600000000000000" pitchFamily="50" charset="-128"/>
                        </a:rPr>
                        <a:t>2.0</a:t>
                      </a:r>
                      <a:endParaRPr lang="en-US" altLang="ja-JP"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b"/>
                </a:tc>
              </a:tr>
            </a:tbl>
          </a:graphicData>
        </a:graphic>
      </p:graphicFrame>
      <p:sp>
        <p:nvSpPr>
          <p:cNvPr id="5" name="スライド番号プレースホルダー 4"/>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21</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70050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597" y="0"/>
            <a:ext cx="12002947" cy="908720"/>
          </a:xfrm>
          <a:ln>
            <a:solidFill>
              <a:schemeClr val="tx1"/>
            </a:solidFill>
          </a:ln>
        </p:spPr>
        <p:txBody>
          <a:bodyPr>
            <a:noAutofit/>
          </a:bodyPr>
          <a:lstStyle/>
          <a:p>
            <a:pPr algn="l"/>
            <a:r>
              <a:rPr lang="en-US" altLang="ja-JP" sz="3600" b="1" dirty="0" smtClean="0">
                <a:latin typeface="HG丸ｺﾞｼｯｸM-PRO" panose="020F0600000000000000" pitchFamily="50" charset="-128"/>
                <a:ea typeface="HG丸ｺﾞｼｯｸM-PRO" panose="020F0600000000000000" pitchFamily="50" charset="-128"/>
              </a:rPr>
              <a:t>unsafe combinations by </a:t>
            </a:r>
            <a:r>
              <a:rPr lang="en-US" altLang="ja-JP" sz="3600" b="1" i="1" dirty="0" smtClean="0">
                <a:latin typeface="HG丸ｺﾞｼｯｸM-PRO" panose="020F0600000000000000" pitchFamily="50" charset="-128"/>
                <a:ea typeface="HG丸ｺﾞｼｯｸM-PRO" panose="020F0600000000000000" pitchFamily="50" charset="-128"/>
              </a:rPr>
              <a:t>p</a:t>
            </a:r>
            <a:r>
              <a:rPr lang="en-US" altLang="ja-JP" sz="3600" b="1" dirty="0" smtClean="0">
                <a:latin typeface="HG丸ｺﾞｼｯｸM-PRO" panose="020F0600000000000000" pitchFamily="50" charset="-128"/>
                <a:ea typeface="HG丸ｺﾞｼｯｸM-PRO" panose="020F0600000000000000" pitchFamily="50" charset="-128"/>
              </a:rPr>
              <a:t>% rule ( freq. N=20)</a:t>
            </a:r>
            <a:endParaRPr lang="ja-JP" altLang="en-US" sz="36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67418088"/>
              </p:ext>
            </p:extLst>
          </p:nvPr>
        </p:nvGraphicFramePr>
        <p:xfrm>
          <a:off x="219919" y="995587"/>
          <a:ext cx="11725154" cy="5269784"/>
        </p:xfrm>
        <a:graphic>
          <a:graphicData uri="http://schemas.openxmlformats.org/drawingml/2006/table">
            <a:tbl>
              <a:tblPr/>
              <a:tblGrid>
                <a:gridCol w="1150935"/>
                <a:gridCol w="1258835"/>
                <a:gridCol w="1258835"/>
                <a:gridCol w="1258835"/>
                <a:gridCol w="1258835"/>
                <a:gridCol w="1258835"/>
                <a:gridCol w="1258835"/>
                <a:gridCol w="1258835"/>
                <a:gridCol w="791270"/>
                <a:gridCol w="971104"/>
              </a:tblGrid>
              <a:tr h="405368">
                <a:tc>
                  <a:txBody>
                    <a:bodyPr/>
                    <a:lstStyle/>
                    <a:p>
                      <a:pPr algn="ctr" fontAlgn="ctr"/>
                      <a:r>
                        <a:rPr lang="en-US" sz="1600" b="1" i="1" u="none" strike="noStrike" dirty="0">
                          <a:solidFill>
                            <a:srgbClr val="000000"/>
                          </a:solidFill>
                          <a:effectLst/>
                          <a:latin typeface="HG丸ｺﾞｼｯｸM-PRO" panose="020F0600000000000000" pitchFamily="50" charset="-128"/>
                          <a:ea typeface="HG丸ｺﾞｼｯｸM-PRO" panose="020F0600000000000000" pitchFamily="50" charset="-128"/>
                        </a:rPr>
                        <a:t>X</a:t>
                      </a:r>
                      <a:r>
                        <a:rPr lang="en-US" sz="1600" b="1" i="1" u="none" strike="noStrike" baseline="-25000"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freq.</a:t>
                      </a:r>
                      <a:endParaRPr lang="ja-JP" altLang="en-US" sz="16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1" u="none" strike="noStrike" dirty="0">
                          <a:solidFill>
                            <a:srgbClr val="000000"/>
                          </a:solidFill>
                          <a:effectLst/>
                          <a:latin typeface="HG丸ｺﾞｼｯｸM-PRO" panose="020F0600000000000000" pitchFamily="50" charset="-128"/>
                          <a:ea typeface="HG丸ｺﾞｼｯｸM-PRO" panose="020F0600000000000000" pitchFamily="50" charset="-128"/>
                        </a:rPr>
                        <a:t>X</a:t>
                      </a:r>
                      <a:r>
                        <a:rPr lang="en-US" sz="1600" b="1" i="1" u="none" strike="noStrike" baseline="-25000"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freq.</a:t>
                      </a:r>
                      <a:endParaRPr lang="ja-JP" altLang="en-US" sz="16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1" u="none" strike="noStrike" dirty="0">
                          <a:solidFill>
                            <a:srgbClr val="000000"/>
                          </a:solidFill>
                          <a:effectLst/>
                          <a:latin typeface="HG丸ｺﾞｼｯｸM-PRO" panose="020F0600000000000000" pitchFamily="50" charset="-128"/>
                          <a:ea typeface="HG丸ｺﾞｼｯｸM-PRO" panose="020F0600000000000000" pitchFamily="50" charset="-128"/>
                        </a:rPr>
                        <a:t>X</a:t>
                      </a:r>
                      <a:r>
                        <a:rPr lang="en-US" sz="1600" b="1" i="1" u="none" strike="noStrike" baseline="-25000"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freq.</a:t>
                      </a:r>
                      <a:endParaRPr lang="ja-JP" altLang="en-US" sz="16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1" u="none" strike="noStrike" dirty="0">
                          <a:solidFill>
                            <a:srgbClr val="000000"/>
                          </a:solidFill>
                          <a:effectLst/>
                          <a:latin typeface="HG丸ｺﾞｼｯｸM-PRO" panose="020F0600000000000000" pitchFamily="50" charset="-128"/>
                          <a:ea typeface="HG丸ｺﾞｼｯｸM-PRO" panose="020F0600000000000000" pitchFamily="50" charset="-128"/>
                        </a:rPr>
                        <a:t>X</a:t>
                      </a:r>
                      <a:r>
                        <a:rPr lang="en-US" sz="1600" b="1" i="1" u="none" strike="noStrike" baseline="-25000"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freq.</a:t>
                      </a:r>
                      <a:endParaRPr lang="ja-JP" altLang="en-US" sz="16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1" u="none" strike="noStrike" dirty="0">
                          <a:solidFill>
                            <a:srgbClr val="000000"/>
                          </a:solidFill>
                          <a:effectLst/>
                          <a:latin typeface="HG丸ｺﾞｼｯｸM-PRO" panose="020F0600000000000000" pitchFamily="50" charset="-128"/>
                          <a:ea typeface="HG丸ｺﾞｼｯｸM-PRO" panose="020F0600000000000000" pitchFamily="50" charset="-128"/>
                        </a:rPr>
                        <a:t>X</a:t>
                      </a:r>
                      <a:r>
                        <a:rPr lang="en-US" sz="1600" b="1" i="1" u="none" strike="noStrike" baseline="-25000"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freq.</a:t>
                      </a:r>
                      <a:endParaRPr lang="ja-JP" altLang="en-US" sz="16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508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272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508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90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373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57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195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47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78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5368">
                <a:tc gridSpan="5">
                  <a:txBody>
                    <a:bodyPr/>
                    <a:lstStyle/>
                    <a:p>
                      <a:pPr algn="ctr" fontAlgn="ctr"/>
                      <a:r>
                        <a:rPr lang="en-US" altLang="ja-JP" sz="16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Total</a:t>
                      </a:r>
                      <a:endParaRPr lang="ja-JP" altLang="en-US" sz="16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altLang="ja-JP" sz="1600" b="1" i="0" u="none" strike="noStrike" dirty="0">
                          <a:solidFill>
                            <a:srgbClr val="000000"/>
                          </a:solidFill>
                          <a:effectLst/>
                          <a:latin typeface="HG丸ｺﾞｼｯｸM-PRO" panose="020F0600000000000000" pitchFamily="50" charset="-128"/>
                          <a:ea typeface="HG丸ｺﾞｼｯｸM-PRO" panose="020F0600000000000000" pitchFamily="50" charset="-128"/>
                        </a:rPr>
                        <a:t>8,849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4" name="正方形/長方形 3"/>
          <p:cNvSpPr/>
          <p:nvPr/>
        </p:nvSpPr>
        <p:spPr>
          <a:xfrm>
            <a:off x="219919" y="6352238"/>
            <a:ext cx="10268569" cy="369332"/>
          </a:xfrm>
          <a:prstGeom prst="rect">
            <a:avLst/>
          </a:prstGeom>
        </p:spPr>
        <p:txBody>
          <a:bodyPr wrap="square">
            <a:spAutoFit/>
          </a:bodyPr>
          <a:lstStyle/>
          <a:p>
            <a:r>
              <a:rPr lang="en-US" altLang="ja-JP" b="1" dirty="0" smtClean="0">
                <a:latin typeface="HG丸ｺﾞｼｯｸM-PRO" panose="020F0600000000000000" pitchFamily="50" charset="-128"/>
                <a:ea typeface="HG丸ｺﾞｼｯｸM-PRO" panose="020F0600000000000000" pitchFamily="50" charset="-128"/>
              </a:rPr>
              <a:t>only 8,849 sets in 97,132,873</a:t>
            </a:r>
            <a:r>
              <a:rPr lang="ja-JP" altLang="en-US" b="1" dirty="0">
                <a:latin typeface="HG丸ｺﾞｼｯｸM-PRO" panose="020F0600000000000000" pitchFamily="50" charset="-128"/>
                <a:ea typeface="HG丸ｺﾞｼｯｸM-PRO" panose="020F0600000000000000" pitchFamily="50" charset="-128"/>
              </a:rPr>
              <a:t> </a:t>
            </a:r>
            <a:r>
              <a:rPr lang="en-US" altLang="ja-JP" b="1" dirty="0" smtClean="0">
                <a:latin typeface="HG丸ｺﾞｼｯｸM-PRO" panose="020F0600000000000000" pitchFamily="50" charset="-128"/>
                <a:ea typeface="HG丸ｺﾞｼｯｸM-PRO" panose="020F0600000000000000" pitchFamily="50" charset="-128"/>
              </a:rPr>
              <a:t>sets</a:t>
            </a:r>
            <a:r>
              <a:rPr lang="ja-JP" altLang="en-US" b="1" dirty="0">
                <a:latin typeface="HG丸ｺﾞｼｯｸM-PRO" panose="020F0600000000000000" pitchFamily="50" charset="-128"/>
                <a:ea typeface="HG丸ｺﾞｼｯｸM-PRO" panose="020F0600000000000000" pitchFamily="50" charset="-128"/>
              </a:rPr>
              <a:t> </a:t>
            </a:r>
            <a:r>
              <a:rPr lang="en-US" altLang="ja-JP" b="1" dirty="0" smtClean="0">
                <a:solidFill>
                  <a:srgbClr val="FF0000"/>
                </a:solidFill>
                <a:latin typeface="HG丸ｺﾞｼｯｸM-PRO" panose="020F0600000000000000" pitchFamily="50" charset="-128"/>
                <a:ea typeface="HG丸ｺﾞｼｯｸM-PRO" panose="020F0600000000000000" pitchFamily="50" charset="-128"/>
              </a:rPr>
              <a:t>(0.01%)</a:t>
            </a:r>
            <a:endParaRPr lang="en-US" altLang="ja-JP" b="1"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5"/>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22</a:t>
            </a:fld>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850649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8565"/>
            <a:ext cx="12191999" cy="1440160"/>
          </a:xfrm>
          <a:ln>
            <a:solidFill>
              <a:schemeClr val="tx1"/>
            </a:solidFill>
          </a:ln>
        </p:spPr>
        <p:txBody>
          <a:bodyPr>
            <a:normAutofit fontScale="90000"/>
          </a:bodyPr>
          <a:lstStyle/>
          <a:p>
            <a:r>
              <a:rPr lang="en-US" altLang="ja-JP" b="1" dirty="0">
                <a:latin typeface="HG丸ｺﾞｼｯｸM-PRO" panose="020F0600000000000000" pitchFamily="50" charset="-128"/>
                <a:ea typeface="HG丸ｺﾞｼｯｸM-PRO" panose="020F0600000000000000" pitchFamily="50" charset="-128"/>
              </a:rPr>
              <a:t>Maximum number of combinations grouping freq. N=20 combinations by each </a:t>
            </a:r>
            <a:r>
              <a:rPr lang="en-US" altLang="ja-JP" b="1" dirty="0" smtClean="0">
                <a:latin typeface="HG丸ｺﾞｼｯｸM-PRO" panose="020F0600000000000000" pitchFamily="50" charset="-128"/>
                <a:ea typeface="HG丸ｺﾞｼｯｸM-PRO" panose="020F0600000000000000" pitchFamily="50" charset="-128"/>
              </a:rPr>
              <a:t>statistic</a:t>
            </a:r>
            <a:endParaRPr kumimoji="1" lang="ja-JP" altLang="en-US" b="1" dirty="0">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955308921"/>
              </p:ext>
            </p:extLst>
          </p:nvPr>
        </p:nvGraphicFramePr>
        <p:xfrm>
          <a:off x="185194" y="1541326"/>
          <a:ext cx="11864050" cy="5148630"/>
        </p:xfrm>
        <a:graphic>
          <a:graphicData uri="http://schemas.openxmlformats.org/drawingml/2006/table">
            <a:tbl>
              <a:tblPr>
                <a:tableStyleId>{5C22544A-7EE6-4342-B048-85BDC9FD1C3A}</a:tableStyleId>
              </a:tblPr>
              <a:tblGrid>
                <a:gridCol w="1242250"/>
                <a:gridCol w="1381877"/>
                <a:gridCol w="1047864"/>
                <a:gridCol w="1504624"/>
                <a:gridCol w="1500105"/>
                <a:gridCol w="1712602"/>
                <a:gridCol w="1782031"/>
                <a:gridCol w="1692697"/>
              </a:tblGrid>
              <a:tr h="883913">
                <a:tc>
                  <a:txBody>
                    <a:bodyPr/>
                    <a:lstStyle/>
                    <a:p>
                      <a:pPr algn="ctr" fontAlgn="b"/>
                      <a:r>
                        <a:rPr lang="en-US" sz="2000" b="1" u="none" strike="noStrike" dirty="0">
                          <a:effectLst/>
                          <a:latin typeface="HG丸ｺﾞｼｯｸM-PRO" panose="020F0600000000000000" pitchFamily="50" charset="-128"/>
                          <a:ea typeface="HG丸ｺﾞｼｯｸM-PRO" panose="020F0600000000000000" pitchFamily="50" charset="-128"/>
                        </a:rPr>
                        <a:t>StDev</a:t>
                      </a:r>
                      <a:endParaRPr 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sz="2000" b="1" u="none" strike="noStrike" dirty="0">
                          <a:effectLst/>
                          <a:latin typeface="HG丸ｺﾞｼｯｸM-PRO" panose="020F0600000000000000" pitchFamily="50" charset="-128"/>
                          <a:ea typeface="HG丸ｺﾞｼｯｸM-PRO" panose="020F0600000000000000" pitchFamily="50" charset="-128"/>
                        </a:rPr>
                        <a:t>Skew</a:t>
                      </a:r>
                      <a:endParaRPr 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sz="2000" b="1" u="none" strike="noStrike" dirty="0">
                          <a:effectLst/>
                          <a:latin typeface="HG丸ｺﾞｼｯｸM-PRO" panose="020F0600000000000000" pitchFamily="50" charset="-128"/>
                          <a:ea typeface="HG丸ｺﾞｼｯｸM-PRO" panose="020F0600000000000000" pitchFamily="50" charset="-128"/>
                        </a:rPr>
                        <a:t>Kurt</a:t>
                      </a:r>
                      <a:endParaRPr 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sz="2000" b="1" u="none" strike="noStrike" dirty="0">
                          <a:effectLst/>
                          <a:latin typeface="HG丸ｺﾞｼｯｸM-PRO" panose="020F0600000000000000" pitchFamily="50" charset="-128"/>
                          <a:ea typeface="HG丸ｺﾞｼｯｸM-PRO" panose="020F0600000000000000" pitchFamily="50" charset="-128"/>
                        </a:rPr>
                        <a:t>Median</a:t>
                      </a:r>
                      <a:endParaRPr 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sz="2000" b="1" u="none" strike="noStrike" dirty="0">
                          <a:effectLst/>
                          <a:latin typeface="HG丸ｺﾞｼｯｸM-PRO" panose="020F0600000000000000" pitchFamily="50" charset="-128"/>
                          <a:ea typeface="HG丸ｺﾞｼｯｸM-PRO" panose="020F0600000000000000" pitchFamily="50" charset="-128"/>
                        </a:rPr>
                        <a:t>Intruder</a:t>
                      </a:r>
                      <a:endParaRPr 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ctr"/>
                      <a:r>
                        <a:rPr lang="en-US" altLang="ja-JP" sz="2000" b="1" u="none" strike="noStrike" dirty="0" smtClean="0">
                          <a:effectLst/>
                          <a:latin typeface="HG丸ｺﾞｼｯｸM-PRO" panose="020F0600000000000000" pitchFamily="50" charset="-128"/>
                          <a:ea typeface="HG丸ｺﾞｼｯｸM-PRO" panose="020F0600000000000000" pitchFamily="50" charset="-128"/>
                        </a:rPr>
                        <a:t>N=</a:t>
                      </a:r>
                      <a:r>
                        <a:rPr lang="en-US" sz="2000" b="1" u="none" strike="noStrike" dirty="0" smtClean="0">
                          <a:effectLst/>
                          <a:latin typeface="HG丸ｺﾞｼｯｸM-PRO" panose="020F0600000000000000" pitchFamily="50" charset="-128"/>
                          <a:ea typeface="HG丸ｺﾞｼｯｸM-PRO" panose="020F0600000000000000" pitchFamily="50" charset="-128"/>
                        </a:rPr>
                        <a:t>30</a:t>
                      </a:r>
                      <a:endParaRPr 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ctr"/>
                      <a:r>
                        <a:rPr lang="en-US" altLang="ja-JP" sz="2000" b="1" u="none" strike="noStrike" dirty="0" smtClean="0">
                          <a:solidFill>
                            <a:srgbClr val="FF0000"/>
                          </a:solidFill>
                          <a:effectLst/>
                          <a:latin typeface="HG丸ｺﾞｼｯｸM-PRO" panose="020F0600000000000000" pitchFamily="50" charset="-128"/>
                          <a:ea typeface="HG丸ｺﾞｼｯｸM-PRO" panose="020F0600000000000000" pitchFamily="50" charset="-128"/>
                        </a:rPr>
                        <a:t>N=</a:t>
                      </a:r>
                      <a:r>
                        <a:rPr lang="en-US" sz="2000" b="1" u="none" strike="noStrike" dirty="0" smtClean="0">
                          <a:solidFill>
                            <a:srgbClr val="FF0000"/>
                          </a:solidFill>
                          <a:effectLst/>
                          <a:latin typeface="HG丸ｺﾞｼｯｸM-PRO" panose="020F0600000000000000" pitchFamily="50" charset="-128"/>
                          <a:ea typeface="HG丸ｺﾞｼｯｸM-PRO" panose="020F0600000000000000" pitchFamily="50" charset="-128"/>
                        </a:rPr>
                        <a:t>20</a:t>
                      </a:r>
                      <a:endParaRPr lang="en-US" sz="2000" b="1"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ctr"/>
                      <a:r>
                        <a:rPr lang="en-US" altLang="ja-JP" sz="20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difference</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808196">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331,258</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smtClean="0">
                          <a:effectLst/>
                          <a:latin typeface="HG丸ｺﾞｼｯｸM-PRO" panose="020F0600000000000000" pitchFamily="50" charset="-128"/>
                          <a:ea typeface="HG丸ｺﾞｼｯｸM-PRO" panose="020F0600000000000000" pitchFamily="50" charset="-128"/>
                        </a:rPr>
                        <a:t>223,627</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107,631</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1031933">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873</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550</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323</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808196">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23</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800" b="1" u="none" strike="noStrike" dirty="0">
                          <a:solidFill>
                            <a:srgbClr val="FF0000"/>
                          </a:solidFill>
                          <a:effectLst/>
                          <a:latin typeface="HG丸ｺﾞｼｯｸM-PRO" panose="020F0600000000000000" pitchFamily="50" charset="-128"/>
                          <a:ea typeface="HG丸ｺﾞｼｯｸM-PRO" panose="020F0600000000000000" pitchFamily="50" charset="-128"/>
                        </a:rPr>
                        <a:t>16</a:t>
                      </a:r>
                      <a:endParaRPr lang="en-US" altLang="ja-JP" sz="2800" b="1" i="0"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7</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808196">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　</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23</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12</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11</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808196">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ja-JP" altLang="en-US" sz="2000" b="1" u="none" strike="noStrike" dirty="0">
                          <a:effectLst/>
                          <a:latin typeface="HG丸ｺﾞｼｯｸM-PRO" panose="020F0600000000000000" pitchFamily="50" charset="-128"/>
                          <a:ea typeface="HG丸ｺﾞｼｯｸM-PRO" panose="020F0600000000000000" pitchFamily="50" charset="-128"/>
                        </a:rPr>
                        <a:t>＊</a:t>
                      </a:r>
                      <a:endParaRPr lang="ja-JP" altLang="en-US"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22</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9</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2000" b="1" u="none" strike="noStrike" dirty="0">
                          <a:effectLst/>
                          <a:latin typeface="HG丸ｺﾞｼｯｸM-PRO" panose="020F0600000000000000" pitchFamily="50" charset="-128"/>
                          <a:ea typeface="HG丸ｺﾞｼｯｸM-PRO" panose="020F0600000000000000" pitchFamily="50" charset="-128"/>
                        </a:rPr>
                        <a:t>13</a:t>
                      </a:r>
                      <a:endParaRPr lang="en-US" altLang="ja-JP" sz="20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bl>
          </a:graphicData>
        </a:graphic>
      </p:graphicFrame>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23</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592070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980728"/>
          </a:xfrm>
          <a:ln>
            <a:solidFill>
              <a:schemeClr val="tx1"/>
            </a:solidFill>
          </a:ln>
        </p:spPr>
        <p:txBody>
          <a:bodyPr>
            <a:normAutofit/>
          </a:bodyPr>
          <a:lstStyle/>
          <a:p>
            <a:r>
              <a:rPr lang="en-US" altLang="ja-JP" sz="2800" b="1" dirty="0">
                <a:solidFill>
                  <a:prstClr val="black"/>
                </a:solidFill>
                <a:latin typeface="HG丸ｺﾞｼｯｸM-PRO" panose="020F0600000000000000" pitchFamily="50" charset="-128"/>
                <a:ea typeface="HG丸ｺﾞｼｯｸM-PRO" panose="020F0600000000000000" pitchFamily="50" charset="-128"/>
              </a:rPr>
              <a:t>Range of each statistic grouping by SD, Skewness and </a:t>
            </a:r>
            <a:r>
              <a:rPr lang="en-US" altLang="ja-JP" sz="2800" b="1" dirty="0" smtClean="0">
                <a:solidFill>
                  <a:prstClr val="black"/>
                </a:solidFill>
                <a:latin typeface="HG丸ｺﾞｼｯｸM-PRO" panose="020F0600000000000000" pitchFamily="50" charset="-128"/>
                <a:ea typeface="HG丸ｺﾞｼｯｸM-PRO" panose="020F0600000000000000" pitchFamily="50" charset="-128"/>
              </a:rPr>
              <a:t>Kurtosis (freq. N=20)</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445650864"/>
              </p:ext>
            </p:extLst>
          </p:nvPr>
        </p:nvGraphicFramePr>
        <p:xfrm>
          <a:off x="81021" y="1027028"/>
          <a:ext cx="11956651" cy="5760640"/>
        </p:xfrm>
        <a:graphic>
          <a:graphicData uri="http://schemas.openxmlformats.org/drawingml/2006/table">
            <a:tbl>
              <a:tblPr>
                <a:tableStyleId>{5C22544A-7EE6-4342-B048-85BDC9FD1C3A}</a:tableStyleId>
              </a:tblPr>
              <a:tblGrid>
                <a:gridCol w="788420"/>
                <a:gridCol w="1258904"/>
                <a:gridCol w="1587141"/>
                <a:gridCol w="1587141"/>
                <a:gridCol w="1587141"/>
                <a:gridCol w="1715968"/>
                <a:gridCol w="1715968"/>
                <a:gridCol w="1715968"/>
              </a:tblGrid>
              <a:tr h="360040">
                <a:tc>
                  <a:txBody>
                    <a:bodyPr/>
                    <a:lstStyle/>
                    <a:p>
                      <a:pPr algn="ctr" fontAlgn="b"/>
                      <a:r>
                        <a:rPr lang="en-US" sz="1200" b="1" u="none" strike="noStrike" dirty="0">
                          <a:effectLst/>
                          <a:latin typeface="HG丸ｺﾞｼｯｸM-PRO" panose="020F0600000000000000" pitchFamily="50" charset="-128"/>
                          <a:ea typeface="HG丸ｺﾞｼｯｸM-PRO" panose="020F0600000000000000" pitchFamily="50" charset="-128"/>
                        </a:rPr>
                        <a:t>Count</a:t>
                      </a:r>
                      <a:endParaRPr 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12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freq.</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b"/>
                      <a:r>
                        <a:rPr lang="en-US" altLang="ja-JP" sz="12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Max.</a:t>
                      </a:r>
                      <a:r>
                        <a:rPr lang="en-US" altLang="ja-JP" sz="1200" b="1" i="0" u="none" strike="noStrike" baseline="0" dirty="0" smtClean="0">
                          <a:solidFill>
                            <a:schemeClr val="dk1"/>
                          </a:solidFill>
                          <a:effectLst/>
                          <a:latin typeface="HG丸ｺﾞｼｯｸM-PRO" panose="020F0600000000000000" pitchFamily="50" charset="-128"/>
                          <a:ea typeface="HG丸ｺﾞｼｯｸM-PRO" panose="020F0600000000000000" pitchFamily="50" charset="-128"/>
                        </a:rPr>
                        <a:t> SD</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accent6">
                        <a:lumMod val="40000"/>
                        <a:lumOff val="60000"/>
                      </a:schemeClr>
                    </a:solidFill>
                  </a:tcPr>
                </a:tc>
                <a:tc>
                  <a:txBody>
                    <a:bodyPr/>
                    <a:lstStyle/>
                    <a:p>
                      <a:pPr algn="ctr" fontAlgn="b"/>
                      <a:r>
                        <a:rPr lang="en-US" altLang="ja-JP" sz="1200" b="1"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Mini.</a:t>
                      </a:r>
                      <a:r>
                        <a:rPr lang="en-US" altLang="ja-JP" sz="1200" b="1" i="0" u="none" strike="noStrike" baseline="0" dirty="0" smtClean="0">
                          <a:solidFill>
                            <a:schemeClr val="dk1"/>
                          </a:solidFill>
                          <a:effectLst/>
                          <a:latin typeface="HG丸ｺﾞｼｯｸM-PRO" panose="020F0600000000000000" pitchFamily="50" charset="-128"/>
                          <a:ea typeface="HG丸ｺﾞｼｯｸM-PRO" panose="020F0600000000000000" pitchFamily="50" charset="-128"/>
                        </a:rPr>
                        <a:t> SD</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accent6">
                        <a:lumMod val="40000"/>
                        <a:lumOff val="60000"/>
                      </a:schemeClr>
                    </a:solidFill>
                  </a:tcPr>
                </a:tc>
                <a:tc>
                  <a:txBody>
                    <a:bodyPr/>
                    <a:lstStyle/>
                    <a:p>
                      <a:pPr algn="ctr" fontAlgn="b"/>
                      <a:r>
                        <a:rPr lang="en-US" sz="1200" b="1" u="none" strike="noStrike" dirty="0" smtClean="0">
                          <a:effectLst/>
                          <a:latin typeface="HG丸ｺﾞｼｯｸM-PRO" panose="020F0600000000000000" pitchFamily="50" charset="-128"/>
                          <a:ea typeface="HG丸ｺﾞｼｯｸM-PRO" panose="020F0600000000000000" pitchFamily="50" charset="-128"/>
                        </a:rPr>
                        <a:t>Max. Skew.</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accent3">
                        <a:lumMod val="60000"/>
                        <a:lumOff val="40000"/>
                      </a:schemeClr>
                    </a:solidFill>
                  </a:tcPr>
                </a:tc>
                <a:tc>
                  <a:txBody>
                    <a:bodyPr/>
                    <a:lstStyle/>
                    <a:p>
                      <a:pPr algn="ctr" fontAlgn="b"/>
                      <a:r>
                        <a:rPr lang="en-US" sz="1200" b="1" u="none" strike="noStrike" dirty="0" smtClean="0">
                          <a:effectLst/>
                          <a:latin typeface="HG丸ｺﾞｼｯｸM-PRO" panose="020F0600000000000000" pitchFamily="50" charset="-128"/>
                          <a:ea typeface="HG丸ｺﾞｼｯｸM-PRO" panose="020F0600000000000000" pitchFamily="50" charset="-128"/>
                        </a:rPr>
                        <a:t>Mini. Skew.</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accent3">
                        <a:lumMod val="60000"/>
                        <a:lumOff val="40000"/>
                      </a:schemeClr>
                    </a:solidFill>
                  </a:tcPr>
                </a:tc>
                <a:tc>
                  <a:txBody>
                    <a:bodyPr/>
                    <a:lstStyle/>
                    <a:p>
                      <a:pPr algn="ctr" fontAlgn="b"/>
                      <a:r>
                        <a:rPr lang="en-US" sz="1200" b="1" u="none" strike="noStrike" dirty="0" smtClean="0">
                          <a:effectLst/>
                          <a:latin typeface="HG丸ｺﾞｼｯｸM-PRO" panose="020F0600000000000000" pitchFamily="50" charset="-128"/>
                          <a:ea typeface="HG丸ｺﾞｼｯｸM-PRO" panose="020F0600000000000000" pitchFamily="50" charset="-128"/>
                        </a:rPr>
                        <a:t>Max. Kurt</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accent4">
                        <a:lumMod val="40000"/>
                        <a:lumOff val="60000"/>
                      </a:schemeClr>
                    </a:solidFill>
                  </a:tcPr>
                </a:tc>
                <a:tc>
                  <a:txBody>
                    <a:bodyPr/>
                    <a:lstStyle/>
                    <a:p>
                      <a:pPr algn="ctr" fontAlgn="b"/>
                      <a:r>
                        <a:rPr lang="en-US" sz="1200" b="1" u="none" strike="noStrike" dirty="0" smtClean="0">
                          <a:effectLst/>
                          <a:latin typeface="HG丸ｺﾞｼｯｸM-PRO" panose="020F0600000000000000" pitchFamily="50" charset="-128"/>
                          <a:ea typeface="HG丸ｺﾞｼｯｸM-PRO" panose="020F0600000000000000" pitchFamily="50" charset="-128"/>
                        </a:rPr>
                        <a:t>Mini. Kurt</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solidFill>
                      <a:schemeClr val="accent4">
                        <a:lumMod val="40000"/>
                        <a:lumOff val="60000"/>
                      </a:schemeClr>
                    </a:solidFill>
                  </a:tcP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4.180153611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3.741657387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0.57644737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0.361706944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-0.587458267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-0.840557276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4.565315462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3.524351377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0.964551851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0.192366206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0.309376382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-1.054150134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64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4.565315462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3.324549831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0.955694047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0.145282975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0.530688627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-1.231641448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155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4.963021151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3.077935056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0.901252349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0.124964037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0.334557548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-1.371295887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445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5.211323703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2.901905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1.105031963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0.083177673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0.882366328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-1.325211176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1,153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5.380275868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2.91998558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1.35646267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0.060994516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1.329705653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-1.43192732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10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3,233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5.830951895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2.695024656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1.50255637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-0.009153874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2.780946447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-1.463372549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8,186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5.938279035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2.675424216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2.643593746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-0.054613964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8.856069776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-1.506246692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20,059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6.316228055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2.533979604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2.790656548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-0.129051837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9.651964674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-1.619289547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46,302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6.844129255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2.406132516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3.167347883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-0.377822461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11.83376246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-1.677127049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109,605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7.813618341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2.339590607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3.529878009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-0.44212357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14.2766552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-1.701512451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269,146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8.926601286</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2.152110347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3.859596389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-0.595837348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16.21353047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-1.755565919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718,999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10.35679284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1.91942974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4.019587737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-0.71911404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17.17271192</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-1.858246651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2,210,969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13.58404637</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1.716790151</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4.237554114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-1.141558149</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18.50919755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-1.934757558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r h="360040">
                <a:tc>
                  <a:txBody>
                    <a:bodyPr/>
                    <a:lstStyle/>
                    <a:p>
                      <a:pPr algn="ctr" fontAlgn="b"/>
                      <a:r>
                        <a:rPr lang="en-US" altLang="ja-JP" sz="1200" b="1" u="none" strike="noStrike" dirty="0">
                          <a:effectLst/>
                          <a:latin typeface="HG丸ｺﾞｼｯｸM-PRO" panose="020F0600000000000000" pitchFamily="50" charset="-128"/>
                          <a:ea typeface="HG丸ｺﾞｼｯｸM-PRO" panose="020F0600000000000000" pitchFamily="50" charset="-128"/>
                        </a:rPr>
                        <a:t>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8,524,260</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15.97366253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1.376494403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4.412088065</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-1.578947368</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19.62372574</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r" fontAlgn="b"/>
                      <a:r>
                        <a:rPr lang="en-US" altLang="ja-JP" sz="1100" b="1" u="none" strike="noStrike" dirty="0">
                          <a:effectLst/>
                          <a:latin typeface="HG丸ｺﾞｼｯｸM-PRO" panose="020F0600000000000000" pitchFamily="50" charset="-128"/>
                          <a:ea typeface="HG丸ｺﾞｼｯｸM-PRO" panose="020F0600000000000000" pitchFamily="50" charset="-128"/>
                        </a:rPr>
                        <a:t>-2.036823063</a:t>
                      </a:r>
                      <a:endParaRPr lang="en-US" altLang="ja-JP" sz="11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r>
            </a:tbl>
          </a:graphicData>
        </a:graphic>
      </p:graphicFrame>
      <p:sp>
        <p:nvSpPr>
          <p:cNvPr id="4" name="スライド番号プレースホルダー 3"/>
          <p:cNvSpPr>
            <a:spLocks noGrp="1"/>
          </p:cNvSpPr>
          <p:nvPr>
            <p:ph type="sldNum" sz="quarter" idx="12"/>
          </p:nvPr>
        </p:nvSpPr>
        <p:spPr>
          <a:xfrm>
            <a:off x="9516454" y="6605105"/>
            <a:ext cx="2743200" cy="365125"/>
          </a:xfrm>
        </p:spPr>
        <p:txBody>
          <a:bodyPr/>
          <a:lstStyle/>
          <a:p>
            <a:fld id="{DEB53953-1D54-4646-8AAB-FE0B2B53F3D0}" type="slidenum">
              <a:rPr kumimoji="1" lang="ja-JP" altLang="en-US" sz="900" b="1" smtClean="0">
                <a:solidFill>
                  <a:schemeClr val="tx1"/>
                </a:solidFill>
                <a:latin typeface="HG丸ｺﾞｼｯｸM-PRO" panose="020F0600000000000000" pitchFamily="50" charset="-128"/>
                <a:ea typeface="HG丸ｺﾞｼｯｸM-PRO" panose="020F0600000000000000" pitchFamily="50" charset="-128"/>
              </a:rPr>
              <a:t>24</a:t>
            </a:fld>
            <a:endParaRPr kumimoji="1" lang="ja-JP" altLang="en-US" sz="9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042612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9448800" y="6492875"/>
            <a:ext cx="2743200" cy="365125"/>
          </a:xfrm>
        </p:spPr>
        <p:txBody>
          <a:bodyPr/>
          <a:lstStyle/>
          <a:p>
            <a:fld id="{9028038B-B295-42B1-8108-FA9E644D96E7}" type="slidenum">
              <a:rPr lang="ja-JP" altLang="en-US" sz="1400" b="1" smtClean="0">
                <a:solidFill>
                  <a:prstClr val="black"/>
                </a:solidFill>
                <a:latin typeface="HG丸ｺﾞｼｯｸM-PRO" panose="020F0600000000000000" pitchFamily="50" charset="-128"/>
                <a:ea typeface="HG丸ｺﾞｼｯｸM-PRO" panose="020F0600000000000000" pitchFamily="50" charset="-128"/>
              </a:rPr>
              <a:pPr/>
              <a:t>25</a:t>
            </a:fld>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695890862"/>
              </p:ext>
            </p:extLst>
          </p:nvPr>
        </p:nvGraphicFramePr>
        <p:xfrm>
          <a:off x="104173" y="980300"/>
          <a:ext cx="11586259" cy="5823282"/>
        </p:xfrm>
        <a:graphic>
          <a:graphicData uri="http://schemas.openxmlformats.org/drawingml/2006/table">
            <a:tbl>
              <a:tblPr>
                <a:tableStyleId>{5C22544A-7EE6-4342-B048-85BDC9FD1C3A}</a:tableStyleId>
              </a:tblPr>
              <a:tblGrid>
                <a:gridCol w="1695193"/>
                <a:gridCol w="42488"/>
                <a:gridCol w="1186199"/>
                <a:gridCol w="1227820"/>
                <a:gridCol w="1290252"/>
                <a:gridCol w="1122902"/>
                <a:gridCol w="42488"/>
                <a:gridCol w="1331873"/>
                <a:gridCol w="1206144"/>
                <a:gridCol w="42488"/>
                <a:gridCol w="1331873"/>
                <a:gridCol w="1066539"/>
              </a:tblGrid>
              <a:tr h="827975">
                <a:tc rowSpan="2">
                  <a:txBody>
                    <a:bodyPr/>
                    <a:lstStyle/>
                    <a:p>
                      <a:pPr algn="ctr" fontAlgn="ctr"/>
                      <a:r>
                        <a:rPr lang="en-US" altLang="ja-JP"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No.</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1</a:t>
                      </a:r>
                    </a:p>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Original microdata</a:t>
                      </a:r>
                      <a:endParaRPr lang="en-US" altLang="ja-JP" sz="14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2</a:t>
                      </a:r>
                    </a:p>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Hierarchization, and kurtosis, skewness and λ of Box-Cox transformation</a:t>
                      </a:r>
                      <a:endParaRPr lang="en-US" altLang="ja-JP" sz="12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3</a:t>
                      </a:r>
                    </a:p>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Kurtosis and skewness</a:t>
                      </a:r>
                      <a:endParaRPr lang="en-US" altLang="ja-JP" sz="14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it-IT" altLang="ja-JP" sz="1200" b="1" u="none" strike="noStrike" dirty="0" smtClean="0">
                          <a:effectLst/>
                          <a:latin typeface="HG丸ｺﾞｼｯｸM-PRO" panose="020F0600000000000000" pitchFamily="50" charset="-128"/>
                          <a:ea typeface="HG丸ｺﾞｼｯｸM-PRO" panose="020F0600000000000000" pitchFamily="50" charset="-128"/>
                        </a:rPr>
                        <a:t>4</a:t>
                      </a:r>
                    </a:p>
                    <a:p>
                      <a:pPr algn="ctr" fontAlgn="ctr"/>
                      <a:r>
                        <a:rPr lang="it-IT" altLang="ja-JP" sz="1200" b="1" u="none" strike="noStrike" dirty="0" smtClean="0">
                          <a:effectLst/>
                          <a:latin typeface="HG丸ｺﾞｼｯｸM-PRO" panose="020F0600000000000000" pitchFamily="50" charset="-128"/>
                          <a:ea typeface="HG丸ｺﾞｼｯｸM-PRO" panose="020F0600000000000000" pitchFamily="50" charset="-128"/>
                        </a:rPr>
                        <a:t>Multivariate lognormal random numbers</a:t>
                      </a:r>
                      <a:endParaRPr lang="it-IT" altLang="ja-JP" sz="12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445407">
                <a:tc vMerge="1">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a:t>
                      </a:r>
                      <a:endPar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125,503.5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29,496.1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110,487.8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25,143.0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107,684.0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23,459.9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133,549.9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38,559.9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２</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255,675.9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25,806.2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232,691.8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37,905.5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281,880.8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56,520.4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123,716.6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42,930.1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３</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175,320.4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38,278.2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213,320.2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30,531.9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254,267.3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37,419.4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152,784.8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67,263.8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４</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181,085.6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74,122.1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183,430.4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75,469.1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294,589.9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112,843.9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195,764.8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8,286.1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５</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124,471.0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33,256.8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134,867.6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39,568.9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193,191.6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54,363.3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202,865.8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75,558.0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６</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145,717.7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46,992.8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132,976.4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39,333.7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189,242.7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53,980.3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193,003.4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70,994.2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７</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319,114.3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113,177.1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242,622.5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68,472.2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151,183.6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55,303.2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191,620.1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52,311.7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８</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253,685.2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67,253.6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320,055.9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113,008.5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271,338.1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79,991.4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72,773.7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13,621.6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９</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236,447.6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61,129.8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246,568.6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60,079.7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157,306.9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50,650.9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201,114.6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74,899.0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１０</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137,315.3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27,050.1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144,192.6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32,572.9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167,431.0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36,116.3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217,530.7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60,736.0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１１</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253,393.7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47,205.6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267,708.8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60,344.8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270,301.8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78,246.4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297,608.7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77,464.3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１２</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232,141.8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52,259.6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212,050.7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37,656.3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223,946.8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43,827.9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175,993.6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71,416.6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１３</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214,540.4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54,920.9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213,439.1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50,862.2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225,103.2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63,861.2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297,653.0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86,400.5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１４</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234,151.4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74,993.0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205,595.0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73,919.1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165,972.3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49,350.6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123,197.1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31,645.5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１５</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278,431.0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78,916.1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282,652.7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79,126.9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249,749.1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73,474.1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277,501.6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69,910.5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１６</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197,180.8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72,909.6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221,515.6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73,772.7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183,281.1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48,672.3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235,221.1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58,700.6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１７</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118,895.1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48,821.6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127,964.3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50,240.7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115,639.3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71,059.5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182,363.2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49,433.2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１８</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130,482.8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47,798.5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159,328.0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48,533.5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170,231.1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38,723.5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158,939.4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45,131.8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１９</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147,969.1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50,277.9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133,795.5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47,660.6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125,789.2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22,188.5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212,194.2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37,995.6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7495">
                <a:tc>
                  <a:txBody>
                    <a:bodyPr/>
                    <a:lstStyle/>
                    <a:p>
                      <a:pPr algn="ctr" fontAlgn="ctr"/>
                      <a:r>
                        <a:rPr lang="ja-JP" altLang="en-US"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２０</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150,973.7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48,291.0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127,232.9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48,754.2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114,366.4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42,903.1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267,100.1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59,697.3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正方形/長方形 4"/>
          <p:cNvSpPr/>
          <p:nvPr/>
        </p:nvSpPr>
        <p:spPr>
          <a:xfrm>
            <a:off x="1" y="0"/>
            <a:ext cx="12191999" cy="876692"/>
          </a:xfrm>
          <a:prstGeom prst="rect">
            <a:avLst/>
          </a:prstGeom>
        </p:spPr>
        <p:txBody>
          <a:bodyPr wrap="square">
            <a:noAutofit/>
          </a:bodyPr>
          <a:lstStyle/>
          <a:p>
            <a:r>
              <a:rPr lang="en-US" altLang="ja-JP" sz="2800" b="1" dirty="0" smtClean="0">
                <a:latin typeface="HG丸ｺﾞｼｯｸM-PRO" panose="020F0600000000000000" pitchFamily="50" charset="-128"/>
                <a:ea typeface="HG丸ｺﾞｼｯｸM-PRO" panose="020F0600000000000000" pitchFamily="50" charset="-128"/>
              </a:rPr>
              <a:t>6.Comparison </a:t>
            </a:r>
            <a:r>
              <a:rPr lang="en-US" altLang="ja-JP" sz="2800" b="1" dirty="0">
                <a:latin typeface="HG丸ｺﾞｼｯｸM-PRO" panose="020F0600000000000000" pitchFamily="50" charset="-128"/>
                <a:ea typeface="HG丸ｺﾞｼｯｸM-PRO" panose="020F0600000000000000" pitchFamily="50" charset="-128"/>
              </a:rPr>
              <a:t>between Various Sets </a:t>
            </a:r>
            <a:r>
              <a:rPr lang="en-US" altLang="ja-JP" sz="2800" b="1" dirty="0" smtClean="0">
                <a:latin typeface="HG丸ｺﾞｼｯｸM-PRO" panose="020F0600000000000000" pitchFamily="50" charset="-128"/>
                <a:ea typeface="HG丸ｺﾞｼｯｸM-PRO" panose="020F0600000000000000" pitchFamily="50" charset="-128"/>
              </a:rPr>
              <a:t>of Synthetic </a:t>
            </a:r>
            <a:r>
              <a:rPr lang="en-US" altLang="ja-JP" sz="2800" b="1" dirty="0">
                <a:latin typeface="HG丸ｺﾞｼｯｸM-PRO" panose="020F0600000000000000" pitchFamily="50" charset="-128"/>
                <a:ea typeface="HG丸ｺﾞｼｯｸM-PRO" panose="020F0600000000000000" pitchFamily="50" charset="-128"/>
              </a:rPr>
              <a:t>Microdata</a:t>
            </a:r>
          </a:p>
          <a:p>
            <a:r>
              <a:rPr lang="en-US" altLang="ja-JP" sz="2400" b="1" dirty="0" smtClean="0">
                <a:latin typeface="HG丸ｺﾞｼｯｸM-PRO" panose="020F0600000000000000" pitchFamily="50" charset="-128"/>
                <a:ea typeface="HG丸ｺﾞｼｯｸM-PRO" panose="020F0600000000000000" pitchFamily="50" charset="-128"/>
              </a:rPr>
              <a:t>    Comparison </a:t>
            </a:r>
            <a:r>
              <a:rPr lang="en-US" altLang="ja-JP" sz="2400" b="1" dirty="0">
                <a:latin typeface="HG丸ｺﾞｼｯｸM-PRO" panose="020F0600000000000000" pitchFamily="50" charset="-128"/>
                <a:ea typeface="HG丸ｺﾞｼｯｸM-PRO" panose="020F0600000000000000" pitchFamily="50" charset="-128"/>
              </a:rPr>
              <a:t>of original microdata and each </a:t>
            </a:r>
            <a:r>
              <a:rPr lang="en-US" altLang="ja-JP" sz="2400" b="1" dirty="0" smtClean="0">
                <a:latin typeface="HG丸ｺﾞｼｯｸM-PRO" panose="020F0600000000000000" pitchFamily="50" charset="-128"/>
                <a:ea typeface="HG丸ｺﾞｼｯｸM-PRO" panose="020F0600000000000000" pitchFamily="50" charset="-128"/>
              </a:rPr>
              <a:t>set of synthetic </a:t>
            </a:r>
            <a:r>
              <a:rPr lang="en-US" altLang="ja-JP" sz="2400" b="1" dirty="0">
                <a:latin typeface="HG丸ｺﾞｼｯｸM-PRO" panose="020F0600000000000000" pitchFamily="50" charset="-128"/>
                <a:ea typeface="HG丸ｺﾞｼｯｸM-PRO" panose="020F0600000000000000" pitchFamily="50" charset="-128"/>
              </a:rPr>
              <a:t>microdata</a:t>
            </a:r>
            <a:endParaRPr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34155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9448800" y="6484329"/>
            <a:ext cx="2743200" cy="365125"/>
          </a:xfrm>
        </p:spPr>
        <p:txBody>
          <a:bodyPr/>
          <a:lstStyle/>
          <a:p>
            <a:fld id="{9028038B-B295-42B1-8108-FA9E644D96E7}" type="slidenum">
              <a:rPr lang="ja-JP" altLang="en-US" sz="1400" b="1" smtClean="0">
                <a:solidFill>
                  <a:prstClr val="black"/>
                </a:solidFill>
                <a:latin typeface="HG丸ｺﾞｼｯｸM-PRO" panose="020F0600000000000000" pitchFamily="50" charset="-128"/>
                <a:ea typeface="HG丸ｺﾞｼｯｸM-PRO" panose="020F0600000000000000" pitchFamily="50" charset="-128"/>
              </a:rPr>
              <a:pPr/>
              <a:t>26</a:t>
            </a:fld>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902138666"/>
              </p:ext>
            </p:extLst>
          </p:nvPr>
        </p:nvGraphicFramePr>
        <p:xfrm>
          <a:off x="127325" y="1006997"/>
          <a:ext cx="11875623" cy="5363223"/>
        </p:xfrm>
        <a:graphic>
          <a:graphicData uri="http://schemas.openxmlformats.org/drawingml/2006/table">
            <a:tbl>
              <a:tblPr>
                <a:tableStyleId>{5C22544A-7EE6-4342-B048-85BDC9FD1C3A}</a:tableStyleId>
              </a:tblPr>
              <a:tblGrid>
                <a:gridCol w="1737530"/>
                <a:gridCol w="43548"/>
                <a:gridCol w="1215825"/>
                <a:gridCol w="1258485"/>
                <a:gridCol w="1322476"/>
                <a:gridCol w="1150945"/>
                <a:gridCol w="43548"/>
                <a:gridCol w="1365137"/>
                <a:gridCol w="1236267"/>
                <a:gridCol w="43548"/>
                <a:gridCol w="1365137"/>
                <a:gridCol w="1093177"/>
              </a:tblGrid>
              <a:tr h="1619072">
                <a:tc rowSpan="2">
                  <a:txBody>
                    <a:bodyPr/>
                    <a:lstStyle/>
                    <a:p>
                      <a:pPr algn="ctr" fontAlgn="ctr"/>
                      <a:r>
                        <a:rPr lang="en-US" altLang="ja-JP" sz="1400" b="1" i="0" u="none" strike="noStrike" dirty="0" smtClean="0">
                          <a:solidFill>
                            <a:srgbClr val="000000"/>
                          </a:solidFill>
                          <a:effectLst/>
                          <a:latin typeface="ＭＳ Ｐゴシック" panose="020B0600070205080204" pitchFamily="50" charset="-128"/>
                          <a:ea typeface="ＭＳ Ｐゴシック" panose="020B0600070205080204" pitchFamily="50" charset="-128"/>
                        </a:rPr>
                        <a:t>No.</a:t>
                      </a:r>
                      <a:endPar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1</a:t>
                      </a:r>
                    </a:p>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Original microdata</a:t>
                      </a:r>
                      <a:endParaRPr lang="en-US" altLang="ja-JP" sz="14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2</a:t>
                      </a:r>
                    </a:p>
                    <a:p>
                      <a:pPr algn="ctr" fontAlgn="ctr"/>
                      <a:r>
                        <a:rPr lang="en-US" altLang="ja-JP" sz="1200" b="1" u="none" strike="noStrike" dirty="0" smtClean="0">
                          <a:solidFill>
                            <a:srgbClr val="FF0000"/>
                          </a:solidFill>
                          <a:effectLst/>
                          <a:latin typeface="HG丸ｺﾞｼｯｸM-PRO" panose="020F0600000000000000" pitchFamily="50" charset="-128"/>
                          <a:ea typeface="HG丸ｺﾞｼｯｸM-PRO" panose="020F0600000000000000" pitchFamily="50" charset="-128"/>
                        </a:rPr>
                        <a:t>Hierarchization, and kurtosis, skewness and λ of Box-Cox transformation</a:t>
                      </a:r>
                      <a:endParaRPr lang="en-US" altLang="ja-JP" sz="1200" b="1" u="none"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3</a:t>
                      </a:r>
                    </a:p>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Kurtosis and skewness</a:t>
                      </a:r>
                      <a:endParaRPr lang="en-US" altLang="ja-JP" sz="14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it-IT" altLang="ja-JP" sz="1200" b="1" u="none" strike="noStrike" dirty="0" smtClean="0">
                          <a:effectLst/>
                          <a:latin typeface="HG丸ｺﾞｼｯｸM-PRO" panose="020F0600000000000000" pitchFamily="50" charset="-128"/>
                          <a:ea typeface="HG丸ｺﾞｼｯｸM-PRO" panose="020F0600000000000000" pitchFamily="50" charset="-128"/>
                        </a:rPr>
                        <a:t>4</a:t>
                      </a:r>
                    </a:p>
                    <a:p>
                      <a:pPr algn="ctr" fontAlgn="ctr"/>
                      <a:r>
                        <a:rPr lang="it-IT" altLang="ja-JP" sz="1200" b="1" u="none" strike="noStrike" dirty="0" smtClean="0">
                          <a:effectLst/>
                          <a:latin typeface="HG丸ｺﾞｼｯｸM-PRO" panose="020F0600000000000000" pitchFamily="50" charset="-128"/>
                          <a:ea typeface="HG丸ｺﾞｼｯｸM-PRO" panose="020F0600000000000000" pitchFamily="50" charset="-128"/>
                        </a:rPr>
                        <a:t>Multivariate lognormal random numbers</a:t>
                      </a:r>
                      <a:endParaRPr lang="it-IT" altLang="ja-JP" sz="1200" b="1" u="none" strike="noStrike" dirty="0">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818340">
                <a:tc vMerge="1">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Living expenditure</a:t>
                      </a:r>
                      <a:endParaRPr lang="ja-JP" altLang="en-US"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400" b="1" u="none" strike="noStrike" dirty="0" smtClean="0">
                          <a:effectLst/>
                          <a:latin typeface="HG丸ｺﾞｼｯｸM-PRO" panose="020F0600000000000000" pitchFamily="50" charset="-128"/>
                          <a:ea typeface="HG丸ｺﾞｼｯｸM-PRO" panose="020F0600000000000000" pitchFamily="50" charset="-128"/>
                        </a:rPr>
                        <a:t>Food</a:t>
                      </a:r>
                      <a:endParaRPr lang="ja-JP" altLang="en-US" sz="14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73">
                <a:tc>
                  <a:txBody>
                    <a:bodyPr/>
                    <a:lstStyle/>
                    <a:p>
                      <a:pPr algn="ctr" fontAlgn="ctr"/>
                      <a:r>
                        <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Mean</a:t>
                      </a: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195,624.8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54,647.8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195,624.8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54,647.8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195,624.8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54,647.8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195,624.8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54,647.8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73">
                <a:tc>
                  <a:txBody>
                    <a:bodyPr/>
                    <a:lstStyle/>
                    <a:p>
                      <a:pPr algn="ctr" fontAlgn="ctr"/>
                      <a:r>
                        <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Standard deviation</a:t>
                      </a: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59,892.6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21,218.1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59,892.6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21,218.1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59,892.6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21,218.1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59,892.6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21,218.1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73">
                <a:tc>
                  <a:txBody>
                    <a:bodyPr/>
                    <a:lstStyle/>
                    <a:p>
                      <a:pPr algn="ctr" fontAlgn="ctr"/>
                      <a:r>
                        <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Kurtosis</a:t>
                      </a: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-1.004164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1.628974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-0.810215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1.473853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-1.220185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1.721354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-0.212358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-0.052164</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73">
                <a:tc>
                  <a:txBody>
                    <a:bodyPr/>
                    <a:lstStyle/>
                    <a:p>
                      <a:pPr algn="ctr" fontAlgn="ctr"/>
                      <a:r>
                        <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Skewness</a:t>
                      </a: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0.346305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0.992579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0.310913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1.050568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0.160612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0.949106</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0.035785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-0.709361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73">
                <a:tc>
                  <a:txBody>
                    <a:bodyPr/>
                    <a:lstStyle/>
                    <a:p>
                      <a:pPr algn="ctr" fontAlgn="ctr"/>
                      <a:r>
                        <a:rPr lang="en-US" altLang="ja-JP" sz="10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Correlation coefficients</a:t>
                      </a: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0.642511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200" b="1" i="1" u="sng" strike="noStrike" dirty="0" smtClean="0">
                          <a:solidFill>
                            <a:srgbClr val="FF0000"/>
                          </a:solidFill>
                          <a:effectLst/>
                          <a:latin typeface="HG丸ｺﾞｼｯｸM-PRO" panose="020F0600000000000000" pitchFamily="50" charset="-128"/>
                          <a:ea typeface="HG丸ｺﾞｼｯｸM-PRO" panose="020F0600000000000000" pitchFamily="50" charset="-128"/>
                        </a:rPr>
                        <a:t>0.689447</a:t>
                      </a:r>
                      <a:endParaRPr lang="en-US" altLang="ja-JP" sz="1200" b="1" i="1" u="sng" strike="noStrike" dirty="0">
                        <a:solidFill>
                          <a:srgbClr val="FF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0.642511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fontAlgn="ctr"/>
                      <a:r>
                        <a:rPr lang="en-US" altLang="ja-JP" sz="1200" b="1" u="none" strike="noStrike" dirty="0" smtClean="0">
                          <a:effectLst/>
                          <a:latin typeface="HG丸ｺﾞｼｯｸM-PRO" panose="020F0600000000000000" pitchFamily="50" charset="-128"/>
                          <a:ea typeface="HG丸ｺﾞｼｯｸM-PRO" panose="020F0600000000000000" pitchFamily="50" charset="-128"/>
                        </a:rPr>
                        <a:t>0.642511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417973">
                <a:tc>
                  <a:txBody>
                    <a:bodyPr/>
                    <a:lstStyle/>
                    <a:p>
                      <a:pPr algn="ctr" fontAlgn="ctr"/>
                      <a:r>
                        <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Maximum value</a:t>
                      </a: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319,114.3</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113,177.1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320,055.9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113,008.5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294,589.9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112,843.9</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297,653.0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86,400.5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973">
                <a:tc>
                  <a:txBody>
                    <a:bodyPr/>
                    <a:lstStyle/>
                    <a:p>
                      <a:pPr algn="ctr" fontAlgn="ctr"/>
                      <a:r>
                        <a:rPr lang="en-US" altLang="ja-JP" sz="1200" b="1"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Minimum value</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118,895.1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25,806.2</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110,487.8</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25,143.0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107,684.0</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22,188.5</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72,773.7</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1" u="none" strike="noStrike" dirty="0">
                          <a:effectLst/>
                          <a:latin typeface="HG丸ｺﾞｼｯｸM-PRO" panose="020F0600000000000000" pitchFamily="50" charset="-128"/>
                          <a:ea typeface="HG丸ｺﾞｼｯｸM-PRO" panose="020F0600000000000000" pitchFamily="50" charset="-128"/>
                        </a:rPr>
                        <a:t>8,286.1</a:t>
                      </a:r>
                      <a:endParaRPr lang="en-US" altLang="ja-JP" sz="1200" b="1"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8043" marR="8043" marT="80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正方形/長方形 4"/>
          <p:cNvSpPr/>
          <p:nvPr/>
        </p:nvSpPr>
        <p:spPr>
          <a:xfrm>
            <a:off x="0" y="0"/>
            <a:ext cx="12192000" cy="923759"/>
          </a:xfrm>
          <a:prstGeom prst="rect">
            <a:avLst/>
          </a:prstGeom>
        </p:spPr>
        <p:txBody>
          <a:bodyPr wrap="square">
            <a:noAutofit/>
          </a:bodyPr>
          <a:lstStyle/>
          <a:p>
            <a:r>
              <a:rPr lang="en-US" altLang="ja-JP" sz="2800" b="1" dirty="0">
                <a:latin typeface="HG丸ｺﾞｼｯｸM-PRO" panose="020F0600000000000000" pitchFamily="50" charset="-128"/>
                <a:ea typeface="HG丸ｺﾞｼｯｸM-PRO" panose="020F0600000000000000" pitchFamily="50" charset="-128"/>
              </a:rPr>
              <a:t>The most useful microdata from the indicators </a:t>
            </a:r>
            <a:r>
              <a:rPr lang="en-US" altLang="ja-JP" sz="2800" b="1" dirty="0" smtClean="0">
                <a:latin typeface="HG丸ｺﾞｼｯｸM-PRO" panose="020F0600000000000000" pitchFamily="50" charset="-128"/>
                <a:ea typeface="HG丸ｺﾞｼｯｸM-PRO" panose="020F0600000000000000" pitchFamily="50" charset="-128"/>
              </a:rPr>
              <a:t>in </a:t>
            </a:r>
            <a:r>
              <a:rPr lang="en-US" altLang="ja-JP" sz="2800" b="1" dirty="0">
                <a:latin typeface="HG丸ｺﾞｼｯｸM-PRO" panose="020F0600000000000000" pitchFamily="50" charset="-128"/>
                <a:ea typeface="HG丸ｺﾞｼｯｸM-PRO" panose="020F0600000000000000" pitchFamily="50" charset="-128"/>
              </a:rPr>
              <a:t>the below </a:t>
            </a:r>
            <a:r>
              <a:rPr lang="en-US" altLang="ja-JP" sz="2800" b="1" dirty="0" smtClean="0">
                <a:latin typeface="HG丸ｺﾞｼｯｸM-PRO" panose="020F0600000000000000" pitchFamily="50" charset="-128"/>
                <a:ea typeface="HG丸ｺﾞｼｯｸM-PRO" panose="020F0600000000000000" pitchFamily="50" charset="-128"/>
              </a:rPr>
              <a:t>table are </a:t>
            </a:r>
            <a:r>
              <a:rPr lang="en-US" altLang="ja-JP" sz="2800" b="1" dirty="0">
                <a:latin typeface="HG丸ｺﾞｼｯｸM-PRO" panose="020F0600000000000000" pitchFamily="50" charset="-128"/>
                <a:ea typeface="HG丸ｺﾞｼｯｸM-PRO" panose="020F0600000000000000" pitchFamily="50" charset="-128"/>
              </a:rPr>
              <a:t>in column number 2.</a:t>
            </a:r>
            <a:endParaRPr lang="ja-JP" altLang="en-US" sz="2800" b="1"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331601" y="6370221"/>
            <a:ext cx="11510211" cy="369332"/>
          </a:xfrm>
          <a:prstGeom prst="rect">
            <a:avLst/>
          </a:prstGeom>
        </p:spPr>
        <p:txBody>
          <a:bodyPr wrap="square">
            <a:spAutoFit/>
          </a:bodyPr>
          <a:lstStyle/>
          <a:p>
            <a:r>
              <a:rPr lang="en-US" altLang="ja-JP" b="1" dirty="0">
                <a:latin typeface="HG丸ｺﾞｼｯｸM-PRO" panose="020F0600000000000000" pitchFamily="50" charset="-128"/>
                <a:ea typeface="HG丸ｺﾞｼｯｸM-PRO" panose="020F0600000000000000" pitchFamily="50" charset="-128"/>
              </a:rPr>
              <a:t>Note that for reference, column number 4 is the same as the trial synthetic microdata method.</a:t>
            </a:r>
            <a:endParaRPr lang="ja-JP" altLang="ja-JP"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36648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9448800" y="6492875"/>
            <a:ext cx="2743200" cy="365125"/>
          </a:xfrm>
        </p:spPr>
        <p:txBody>
          <a:bodyPr/>
          <a:lstStyle/>
          <a:p>
            <a:fld id="{9028038B-B295-42B1-8108-FA9E644D96E7}" type="slidenum">
              <a:rPr lang="ja-JP" altLang="en-US" sz="1400" b="1" smtClean="0">
                <a:solidFill>
                  <a:prstClr val="black"/>
                </a:solidFill>
                <a:latin typeface="HG丸ｺﾞｼｯｸM-PRO" panose="020F0600000000000000" pitchFamily="50" charset="-128"/>
                <a:ea typeface="HG丸ｺﾞｼｯｸM-PRO" panose="020F0600000000000000" pitchFamily="50" charset="-128"/>
              </a:rPr>
              <a:pPr/>
              <a:t>27</a:t>
            </a:fld>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7" name="グラフ 6"/>
          <p:cNvGraphicFramePr/>
          <p:nvPr>
            <p:extLst>
              <p:ext uri="{D42A27DB-BD31-4B8C-83A1-F6EECF244321}">
                <p14:modId xmlns:p14="http://schemas.microsoft.com/office/powerpoint/2010/main" val="1458198093"/>
              </p:ext>
            </p:extLst>
          </p:nvPr>
        </p:nvGraphicFramePr>
        <p:xfrm>
          <a:off x="288758" y="677166"/>
          <a:ext cx="11447971" cy="6079234"/>
        </p:xfrm>
        <a:graphic>
          <a:graphicData uri="http://schemas.openxmlformats.org/drawingml/2006/chart">
            <c:chart xmlns:c="http://schemas.openxmlformats.org/drawingml/2006/chart" xmlns:r="http://schemas.openxmlformats.org/officeDocument/2006/relationships" r:id="rId3"/>
          </a:graphicData>
        </a:graphic>
      </p:graphicFrame>
      <p:sp>
        <p:nvSpPr>
          <p:cNvPr id="8" name="円/楕円 7"/>
          <p:cNvSpPr/>
          <p:nvPr/>
        </p:nvSpPr>
        <p:spPr>
          <a:xfrm>
            <a:off x="3315336" y="3076979"/>
            <a:ext cx="1307432" cy="383540"/>
          </a:xfrm>
          <a:prstGeom prst="ellipse">
            <a:avLst/>
          </a:prstGeom>
          <a:noFill/>
          <a:ln w="19050">
            <a:solidFill>
              <a:schemeClr val="accent1">
                <a:lumMod val="75000"/>
              </a:schemeClr>
            </a:solidFill>
          </a:ln>
        </p:spPr>
        <p:style>
          <a:lnRef idx="2">
            <a:schemeClr val="accent5"/>
          </a:lnRef>
          <a:fillRef idx="1">
            <a:schemeClr val="lt1"/>
          </a:fillRef>
          <a:effectRef idx="0">
            <a:schemeClr val="accent5"/>
          </a:effectRef>
          <a:fontRef idx="minor">
            <a:schemeClr val="dk1"/>
          </a:fontRef>
        </p:style>
        <p:txBody>
          <a:bodyPr rtlCol="0" anchor="t"/>
          <a:lstStyle/>
          <a:p>
            <a:endParaRPr lang="ja-JP" altLang="en-US" dirty="0"/>
          </a:p>
        </p:txBody>
      </p:sp>
      <p:sp>
        <p:nvSpPr>
          <p:cNvPr id="3" name="正方形/長方形 2"/>
          <p:cNvSpPr/>
          <p:nvPr/>
        </p:nvSpPr>
        <p:spPr>
          <a:xfrm>
            <a:off x="3176336" y="1239479"/>
            <a:ext cx="1403686" cy="984885"/>
          </a:xfrm>
          <a:prstGeom prst="rect">
            <a:avLst/>
          </a:prstGeom>
          <a:solidFill>
            <a:schemeClr val="bg1"/>
          </a:solidFill>
        </p:spPr>
        <p:txBody>
          <a:bodyPr wrap="square">
            <a:spAutoFit/>
          </a:bodyPr>
          <a:lstStyle/>
          <a:p>
            <a:pPr fontAlgn="ctr"/>
            <a:r>
              <a:rPr lang="en-US" altLang="ja-JP" sz="1200" b="1" dirty="0" smtClean="0">
                <a:latin typeface="HG丸ｺﾞｼｯｸM-PRO" panose="020F0600000000000000" pitchFamily="50" charset="-128"/>
                <a:ea typeface="HG丸ｺﾞｼｯｸM-PRO" panose="020F0600000000000000" pitchFamily="50" charset="-128"/>
              </a:rPr>
              <a:t>Hierarchization</a:t>
            </a:r>
            <a:r>
              <a:rPr lang="en-US" altLang="ja-JP" sz="1200" b="1" dirty="0">
                <a:latin typeface="HG丸ｺﾞｼｯｸM-PRO" panose="020F0600000000000000" pitchFamily="50" charset="-128"/>
                <a:ea typeface="HG丸ｺﾞｼｯｸM-PRO" panose="020F0600000000000000" pitchFamily="50" charset="-128"/>
              </a:rPr>
              <a:t>, and kurtosis, skewness and λ of Box-Co</a:t>
            </a:r>
            <a:r>
              <a:rPr lang="en-US" altLang="ja-JP" sz="1000" b="1" dirty="0">
                <a:latin typeface="HG丸ｺﾞｼｯｸM-PRO" panose="020F0600000000000000" pitchFamily="50" charset="-128"/>
                <a:ea typeface="HG丸ｺﾞｼｯｸM-PRO" panose="020F0600000000000000" pitchFamily="50" charset="-128"/>
              </a:rPr>
              <a:t>x transformation</a:t>
            </a:r>
          </a:p>
        </p:txBody>
      </p:sp>
      <p:sp>
        <p:nvSpPr>
          <p:cNvPr id="4" name="正方形/長方形 3"/>
          <p:cNvSpPr/>
          <p:nvPr/>
        </p:nvSpPr>
        <p:spPr>
          <a:xfrm>
            <a:off x="4860758" y="1265168"/>
            <a:ext cx="1395664" cy="461665"/>
          </a:xfrm>
          <a:prstGeom prst="rect">
            <a:avLst/>
          </a:prstGeom>
          <a:solidFill>
            <a:schemeClr val="bg1"/>
          </a:solidFill>
        </p:spPr>
        <p:txBody>
          <a:bodyPr wrap="square">
            <a:spAutoFit/>
          </a:bodyPr>
          <a:lstStyle/>
          <a:p>
            <a:pPr fontAlgn="ctr"/>
            <a:r>
              <a:rPr lang="en-US" altLang="ja-JP" sz="1200" b="1" dirty="0" smtClean="0">
                <a:latin typeface="HG丸ｺﾞｼｯｸM-PRO" panose="020F0600000000000000" pitchFamily="50" charset="-128"/>
                <a:ea typeface="HG丸ｺﾞｼｯｸM-PRO" panose="020F0600000000000000" pitchFamily="50" charset="-128"/>
              </a:rPr>
              <a:t>Kurtosis </a:t>
            </a:r>
            <a:r>
              <a:rPr lang="en-US" altLang="ja-JP" sz="1200" b="1" dirty="0">
                <a:latin typeface="HG丸ｺﾞｼｯｸM-PRO" panose="020F0600000000000000" pitchFamily="50" charset="-128"/>
                <a:ea typeface="HG丸ｺﾞｼｯｸM-PRO" panose="020F0600000000000000" pitchFamily="50" charset="-128"/>
              </a:rPr>
              <a:t>and skewness</a:t>
            </a:r>
          </a:p>
        </p:txBody>
      </p:sp>
      <p:sp>
        <p:nvSpPr>
          <p:cNvPr id="5" name="正方形/長方形 4"/>
          <p:cNvSpPr/>
          <p:nvPr/>
        </p:nvSpPr>
        <p:spPr>
          <a:xfrm>
            <a:off x="6569241" y="1265031"/>
            <a:ext cx="1443791" cy="830997"/>
          </a:xfrm>
          <a:prstGeom prst="rect">
            <a:avLst/>
          </a:prstGeom>
          <a:solidFill>
            <a:schemeClr val="bg1"/>
          </a:solidFill>
        </p:spPr>
        <p:txBody>
          <a:bodyPr wrap="square">
            <a:spAutoFit/>
          </a:bodyPr>
          <a:lstStyle/>
          <a:p>
            <a:pPr fontAlgn="ctr"/>
            <a:r>
              <a:rPr lang="it-IT" altLang="ja-JP" sz="1200" b="1" dirty="0" smtClean="0">
                <a:latin typeface="HG丸ｺﾞｼｯｸM-PRO" panose="020F0600000000000000" pitchFamily="50" charset="-128"/>
                <a:ea typeface="HG丸ｺﾞｼｯｸM-PRO" panose="020F0600000000000000" pitchFamily="50" charset="-128"/>
              </a:rPr>
              <a:t>Multivariate </a:t>
            </a:r>
            <a:r>
              <a:rPr lang="it-IT" altLang="ja-JP" sz="1200" b="1" dirty="0">
                <a:latin typeface="HG丸ｺﾞｼｯｸM-PRO" panose="020F0600000000000000" pitchFamily="50" charset="-128"/>
                <a:ea typeface="HG丸ｺﾞｼｯｸM-PRO" panose="020F0600000000000000" pitchFamily="50" charset="-128"/>
              </a:rPr>
              <a:t>lognormal random numbers</a:t>
            </a:r>
          </a:p>
        </p:txBody>
      </p:sp>
      <p:sp>
        <p:nvSpPr>
          <p:cNvPr id="10" name="正方形/長方形 9"/>
          <p:cNvSpPr/>
          <p:nvPr/>
        </p:nvSpPr>
        <p:spPr>
          <a:xfrm>
            <a:off x="175958" y="8407"/>
            <a:ext cx="11783995" cy="523220"/>
          </a:xfrm>
          <a:prstGeom prst="rect">
            <a:avLst/>
          </a:prstGeom>
        </p:spPr>
        <p:txBody>
          <a:bodyPr wrap="none">
            <a:spAutoFit/>
          </a:bodyPr>
          <a:lstStyle/>
          <a:p>
            <a:r>
              <a:rPr lang="en-US" altLang="ja-JP" sz="2800" b="1" dirty="0">
                <a:latin typeface="HG丸ｺﾞｼｯｸM-PRO" panose="020F0600000000000000" pitchFamily="50" charset="-128"/>
                <a:ea typeface="HG丸ｺﾞｼｯｸM-PRO" panose="020F0600000000000000" pitchFamily="50" charset="-128"/>
              </a:rPr>
              <a:t>Scatter plots of living expenditure and food for each microdata</a:t>
            </a:r>
            <a:endParaRPr lang="ja-JP" altLang="en-US" sz="2800" b="1" dirty="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0" y="775504"/>
            <a:ext cx="654346" cy="307777"/>
          </a:xfrm>
          <a:prstGeom prst="rect">
            <a:avLst/>
          </a:prstGeom>
        </p:spPr>
        <p:txBody>
          <a:bodyPr wrap="none">
            <a:spAutoFit/>
          </a:bodyPr>
          <a:lstStyle/>
          <a:p>
            <a:r>
              <a:rPr lang="en-US" altLang="ja-JP" sz="1400" b="1" dirty="0" smtClean="0">
                <a:latin typeface="HG丸ｺﾞｼｯｸM-PRO" panose="020F0600000000000000" pitchFamily="50" charset="-128"/>
                <a:ea typeface="HG丸ｺﾞｼｯｸM-PRO" panose="020F0600000000000000" pitchFamily="50" charset="-128"/>
              </a:rPr>
              <a:t>Food</a:t>
            </a:r>
            <a:endParaRPr lang="ja-JP" altLang="en-US" sz="1400" dirty="0"/>
          </a:p>
        </p:txBody>
      </p:sp>
      <p:sp>
        <p:nvSpPr>
          <p:cNvPr id="12" name="正方形/長方形 11"/>
          <p:cNvSpPr/>
          <p:nvPr/>
        </p:nvSpPr>
        <p:spPr>
          <a:xfrm>
            <a:off x="10341814" y="6086759"/>
            <a:ext cx="1850186" cy="307777"/>
          </a:xfrm>
          <a:prstGeom prst="rect">
            <a:avLst/>
          </a:prstGeom>
        </p:spPr>
        <p:txBody>
          <a:bodyPr wrap="none">
            <a:spAutoFit/>
          </a:bodyPr>
          <a:lstStyle/>
          <a:p>
            <a:r>
              <a:rPr lang="en-US" altLang="ja-JP" sz="1400" b="1" dirty="0" smtClean="0">
                <a:latin typeface="HG丸ｺﾞｼｯｸM-PRO" panose="020F0600000000000000" pitchFamily="50" charset="-128"/>
                <a:ea typeface="HG丸ｺﾞｼｯｸM-PRO" panose="020F0600000000000000" pitchFamily="50" charset="-128"/>
              </a:rPr>
              <a:t>living </a:t>
            </a:r>
            <a:r>
              <a:rPr lang="en-US" altLang="ja-JP" sz="1400" b="1" dirty="0">
                <a:latin typeface="HG丸ｺﾞｼｯｸM-PRO" panose="020F0600000000000000" pitchFamily="50" charset="-128"/>
                <a:ea typeface="HG丸ｺﾞｼｯｸM-PRO" panose="020F0600000000000000" pitchFamily="50" charset="-128"/>
              </a:rPr>
              <a:t>expenditure </a:t>
            </a:r>
            <a:endParaRPr lang="ja-JP" altLang="en-US" sz="1400" dirty="0"/>
          </a:p>
        </p:txBody>
      </p:sp>
    </p:spTree>
    <p:extLst>
      <p:ext uri="{BB962C8B-B14F-4D97-AF65-F5344CB8AC3E}">
        <p14:creationId xmlns:p14="http://schemas.microsoft.com/office/powerpoint/2010/main" val="24372268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9448799" y="6492875"/>
            <a:ext cx="2743200" cy="365125"/>
          </a:xfrm>
        </p:spPr>
        <p:txBody>
          <a:bodyPr/>
          <a:lstStyle/>
          <a:p>
            <a:fld id="{9028038B-B295-42B1-8108-FA9E644D96E7}" type="slidenum">
              <a:rPr lang="ja-JP" altLang="en-US" sz="1400" b="1" smtClean="0">
                <a:solidFill>
                  <a:prstClr val="black"/>
                </a:solidFill>
                <a:latin typeface="HG丸ｺﾞｼｯｸM-PRO" panose="020F0600000000000000" pitchFamily="50" charset="-128"/>
                <a:ea typeface="HG丸ｺﾞｼｯｸM-PRO" panose="020F0600000000000000" pitchFamily="50" charset="-128"/>
              </a:rPr>
              <a:pPr/>
              <a:t>28</a:t>
            </a:fld>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 name="タイトル 1"/>
          <p:cNvSpPr>
            <a:spLocks noGrp="1"/>
          </p:cNvSpPr>
          <p:nvPr>
            <p:ph type="title"/>
          </p:nvPr>
        </p:nvSpPr>
        <p:spPr>
          <a:xfrm>
            <a:off x="0" y="0"/>
            <a:ext cx="12191999" cy="993913"/>
          </a:xfrm>
        </p:spPr>
        <p:txBody>
          <a:bodyPr>
            <a:noAutofit/>
          </a:bodyPr>
          <a:lstStyle/>
          <a:p>
            <a:r>
              <a:rPr lang="en-US" altLang="ja-JP" sz="4000" b="1" dirty="0" smtClean="0">
                <a:latin typeface="HG丸ｺﾞｼｯｸM-PRO" panose="020F0600000000000000" pitchFamily="50" charset="-128"/>
                <a:ea typeface="HG丸ｺﾞｼｯｸM-PRO" panose="020F0600000000000000" pitchFamily="50" charset="-128"/>
              </a:rPr>
              <a:t>Example Result Table for Academic Use File</a:t>
            </a:r>
            <a:endParaRPr kumimoji="1" lang="ja-JP" altLang="en-US" sz="40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538504840"/>
              </p:ext>
            </p:extLst>
          </p:nvPr>
        </p:nvGraphicFramePr>
        <p:xfrm>
          <a:off x="444498" y="1103243"/>
          <a:ext cx="10896050" cy="4780997"/>
        </p:xfrm>
        <a:graphic>
          <a:graphicData uri="http://schemas.openxmlformats.org/drawingml/2006/table">
            <a:tbl>
              <a:tblPr/>
              <a:tblGrid>
                <a:gridCol w="1220750"/>
                <a:gridCol w="307871"/>
                <a:gridCol w="306679"/>
                <a:gridCol w="306679"/>
                <a:gridCol w="347252"/>
                <a:gridCol w="347252"/>
                <a:gridCol w="942709"/>
                <a:gridCol w="1199270"/>
                <a:gridCol w="1199270"/>
                <a:gridCol w="1180176"/>
                <a:gridCol w="1180176"/>
                <a:gridCol w="1178983"/>
                <a:gridCol w="1178983"/>
              </a:tblGrid>
              <a:tr h="329419">
                <a:tc gridSpan="7">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Items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Living expenditure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Food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hMerge="1">
                  <a:txBody>
                    <a:bodyPr/>
                    <a:lstStyle/>
                    <a:p>
                      <a:endParaRPr kumimoji="1" lang="ja-JP" altLang="en-US"/>
                    </a:p>
                  </a:txBody>
                  <a:tcPr/>
                </a:tc>
              </a:tr>
              <a:tr h="311868">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No.</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A</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B</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C</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Frequency</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SD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Frequency</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SD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311868">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185,499.9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65,680.5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31,193.5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6,406.9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311868">
                <a:tc row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gridSpan="2">
                  <a:txBody>
                    <a:bodyPr/>
                    <a:lstStyle/>
                    <a:p>
                      <a:pPr algn="ctr" fontAlgn="ctr">
                        <a:spcAft>
                          <a:spcPts val="0"/>
                        </a:spcAft>
                      </a:pPr>
                      <a:r>
                        <a:rPr lang="ja-JP" sz="1200" b="1" kern="1200" dirty="0">
                          <a:solidFill>
                            <a:srgbClr val="000000"/>
                          </a:solidFill>
                          <a:effectLst/>
                          <a:latin typeface="HG丸ｺﾞｼｯｸM-PRO" panose="020F0600000000000000" pitchFamily="50" charset="-128"/>
                          <a:ea typeface="HG丸ｺﾞｼｯｸM-PRO" panose="020F0600000000000000" pitchFamily="50" charset="-128"/>
                        </a:rPr>
                        <a:t>　</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210,086.9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73,208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65,988.7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27,387.3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283494">
                <a:tc vMerge="1">
                  <a:txBody>
                    <a:bodyPr/>
                    <a:lstStyle/>
                    <a:p>
                      <a:endParaRPr kumimoji="1" lang="ja-JP" altLang="en-US"/>
                    </a:p>
                  </a:txBody>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150,424.8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28,599.3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51,457.2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20,795.2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419">
                <a:tc vMerge="1">
                  <a:txBody>
                    <a:bodyPr/>
                    <a:lstStyle/>
                    <a:p>
                      <a:endParaRPr kumimoji="1" lang="ja-JP" altLang="en-US"/>
                    </a:p>
                  </a:txBody>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dirty="0">
                          <a:effectLst/>
                          <a:latin typeface="HG丸ｺﾞｼｯｸM-PRO" panose="020F0600000000000000" pitchFamily="50" charset="-128"/>
                          <a:ea typeface="HG丸ｺﾞｼｯｸM-PRO" panose="020F0600000000000000" pitchFamily="50" charset="-128"/>
                        </a:rPr>
                        <a:t>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269,749.0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43,611.7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80,520.1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28,447.0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021">
                <a:tc row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gridSpan="2">
                  <a:txBody>
                    <a:bodyPr/>
                    <a:lstStyle/>
                    <a:p>
                      <a:pPr algn="ctr" fontAlgn="ctr">
                        <a:spcAft>
                          <a:spcPts val="0"/>
                        </a:spcAft>
                      </a:pPr>
                      <a:r>
                        <a:rPr lang="ja-JP" sz="1200" b="1" kern="1200" dirty="0">
                          <a:solidFill>
                            <a:srgbClr val="000000"/>
                          </a:solidFill>
                          <a:effectLst/>
                          <a:latin typeface="HG丸ｺﾞｼｯｸM-PRO" panose="020F0600000000000000" pitchFamily="50" charset="-128"/>
                          <a:ea typeface="HG丸ｺﾞｼｯｸM-PRO" panose="020F0600000000000000" pitchFamily="50" charset="-128"/>
                        </a:rPr>
                        <a:t>　</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hMerge="1">
                  <a:txBody>
                    <a:bodyPr/>
                    <a:lstStyle/>
                    <a:p>
                      <a:endParaRPr kumimoji="1" lang="ja-JP" altLang="en-US"/>
                    </a:p>
                  </a:txBody>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221,022.1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45,197.7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58,322.1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i="1" kern="1200" dirty="0">
                          <a:solidFill>
                            <a:srgbClr val="000000"/>
                          </a:solidFill>
                          <a:effectLst/>
                          <a:latin typeface="HG丸ｺﾞｼｯｸM-PRO" panose="020F0600000000000000" pitchFamily="50" charset="-128"/>
                          <a:ea typeface="HG丸ｺﾞｼｯｸM-PRO" panose="020F0600000000000000" pitchFamily="50" charset="-128"/>
                        </a:rPr>
                        <a:t>18,550.2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325120">
                <a:tc vMerge="1">
                  <a:txBody>
                    <a:bodyPr/>
                    <a:lstStyle/>
                    <a:p>
                      <a:endParaRPr kumimoji="1" lang="ja-JP" altLang="en-US"/>
                    </a:p>
                  </a:txBody>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209,347.8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50,580.8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45,359.0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12,618.4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80">
                <a:tc vMerge="1">
                  <a:txBody>
                    <a:bodyPr/>
                    <a:lstStyle/>
                    <a:p>
                      <a:endParaRPr kumimoji="1" lang="ja-JP" altLang="en-US"/>
                    </a:p>
                  </a:txBody>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236,587.8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40,679.9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75,606.2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3,049.8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868">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137,080.2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15,119.7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48,797.2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c>
                  <a:txBody>
                    <a:bodyPr/>
                    <a:lstStyle/>
                    <a:p>
                      <a:pPr algn="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1,071.9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EFF7"/>
                    </a:solidFill>
                  </a:tcPr>
                </a:tc>
              </a:tr>
              <a:tr h="307892">
                <a:tc gridSpan="7">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195,624.8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54647.8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54000">
                <a:tc gridSpan="7">
                  <a:txBody>
                    <a:bodyPr/>
                    <a:lstStyle/>
                    <a:p>
                      <a:pPr algn="ctr" fontAlgn="ctr">
                        <a:spcAft>
                          <a:spcPts val="0"/>
                        </a:spcAft>
                      </a:pPr>
                      <a:r>
                        <a:rPr lang="en-US" sz="1200" b="1" kern="1200" dirty="0" smtClean="0">
                          <a:solidFill>
                            <a:srgbClr val="000000"/>
                          </a:solidFill>
                          <a:effectLst/>
                          <a:latin typeface="HG丸ｺﾞｼｯｸM-PRO" panose="020F0600000000000000" pitchFamily="50" charset="-128"/>
                          <a:ea typeface="HG丸ｺﾞｼｯｸM-PRO" panose="020F0600000000000000" pitchFamily="50" charset="-128"/>
                        </a:rPr>
                        <a:t>Standard deviation</a:t>
                      </a:r>
                      <a:endParaRPr lang="en-US" sz="1200" b="1" kern="1200"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59,892.6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21218.1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54000">
                <a:tc gridSpan="7">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Kurtosis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-1.004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1.629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43840">
                <a:tc gridSpan="7">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Skewness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0.346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0.993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74320">
                <a:tc gridSpan="7">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Correlation coefficients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0.643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26720">
                <a:tc gridSpan="7">
                  <a:txBody>
                    <a:bodyPr/>
                    <a:lstStyle/>
                    <a:p>
                      <a:pPr algn="ctr">
                        <a:spcAft>
                          <a:spcPts val="0"/>
                        </a:spcAft>
                      </a:pPr>
                      <a:r>
                        <a:rPr lang="en-US" sz="1200" b="1" kern="100" dirty="0">
                          <a:effectLst/>
                          <a:latin typeface="HG丸ｺﾞｼｯｸM-PRO" panose="020F0600000000000000" pitchFamily="50" charset="-128"/>
                          <a:ea typeface="HG丸ｺﾞｼｯｸM-PRO" panose="020F0600000000000000" pitchFamily="50" charset="-128"/>
                        </a:rPr>
                        <a:t>λ</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2" name="正方形/長方形 1"/>
          <p:cNvSpPr/>
          <p:nvPr/>
        </p:nvSpPr>
        <p:spPr>
          <a:xfrm>
            <a:off x="407505" y="6020484"/>
            <a:ext cx="11002175" cy="646331"/>
          </a:xfrm>
          <a:prstGeom prst="rect">
            <a:avLst/>
          </a:prstGeom>
        </p:spPr>
        <p:txBody>
          <a:bodyPr wrap="square">
            <a:spAutoFit/>
          </a:bodyPr>
          <a:lstStyle/>
          <a:p>
            <a:pPr algn="just">
              <a:spcAft>
                <a:spcPts val="0"/>
              </a:spcAft>
            </a:pPr>
            <a:r>
              <a:rPr lang="en-US" altLang="ja-JP" b="1" kern="100" dirty="0" smtClean="0">
                <a:latin typeface="HG丸ｺﾞｼｯｸM-PRO" panose="020F0600000000000000" pitchFamily="50" charset="-128"/>
                <a:ea typeface="HG丸ｺﾞｼｯｸM-PRO" panose="020F0600000000000000" pitchFamily="50" charset="-128"/>
              </a:rPr>
              <a:t>A: 5-year </a:t>
            </a:r>
            <a:r>
              <a:rPr lang="en-US" altLang="ja-JP" b="1" kern="100" dirty="0">
                <a:latin typeface="HG丸ｺﾞｼｯｸM-PRO" panose="020F0600000000000000" pitchFamily="50" charset="-128"/>
                <a:ea typeface="HG丸ｺﾞｼｯｸM-PRO" panose="020F0600000000000000" pitchFamily="50" charset="-128"/>
              </a:rPr>
              <a:t>age groups; </a:t>
            </a:r>
            <a:r>
              <a:rPr lang="en-US" altLang="ja-JP" b="1" kern="100" dirty="0" smtClean="0">
                <a:latin typeface="HG丸ｺﾞｼｯｸM-PRO" panose="020F0600000000000000" pitchFamily="50" charset="-128"/>
                <a:ea typeface="HG丸ｺﾞｼｯｸM-PRO" panose="020F0600000000000000" pitchFamily="50" charset="-128"/>
              </a:rPr>
              <a:t>B: employment/unemployed</a:t>
            </a:r>
            <a:r>
              <a:rPr lang="en-US" altLang="ja-JP" b="1" kern="100" dirty="0">
                <a:latin typeface="HG丸ｺﾞｼｯｸM-PRO" panose="020F0600000000000000" pitchFamily="50" charset="-128"/>
                <a:ea typeface="HG丸ｺﾞｼｯｸM-PRO" panose="020F0600000000000000" pitchFamily="50" charset="-128"/>
              </a:rPr>
              <a:t>; </a:t>
            </a:r>
            <a:r>
              <a:rPr lang="en-US" altLang="ja-JP" b="1" kern="100" dirty="0" smtClean="0">
                <a:latin typeface="HG丸ｺﾞｼｯｸM-PRO" panose="020F0600000000000000" pitchFamily="50" charset="-128"/>
                <a:ea typeface="HG丸ｺﾞｼｯｸM-PRO" panose="020F0600000000000000" pitchFamily="50" charset="-128"/>
              </a:rPr>
              <a:t>C: company </a:t>
            </a:r>
            <a:r>
              <a:rPr lang="en-US" altLang="ja-JP" b="1" kern="100" dirty="0">
                <a:latin typeface="HG丸ｺﾞｼｯｸM-PRO" panose="020F0600000000000000" pitchFamily="50" charset="-128"/>
                <a:ea typeface="HG丸ｺﾞｼｯｸM-PRO" panose="020F0600000000000000" pitchFamily="50" charset="-128"/>
              </a:rPr>
              <a:t>classification; </a:t>
            </a:r>
            <a:endParaRPr lang="en-US" altLang="ja-JP" b="1" kern="100" dirty="0" smtClean="0">
              <a:latin typeface="HG丸ｺﾞｼｯｸM-PRO" panose="020F0600000000000000" pitchFamily="50" charset="-128"/>
              <a:ea typeface="HG丸ｺﾞｼｯｸM-PRO" panose="020F0600000000000000" pitchFamily="50" charset="-128"/>
            </a:endParaRPr>
          </a:p>
          <a:p>
            <a:pPr algn="just">
              <a:spcAft>
                <a:spcPts val="0"/>
              </a:spcAft>
            </a:pPr>
            <a:r>
              <a:rPr lang="en-US" altLang="ja-JP" b="1" kern="100" dirty="0" smtClean="0">
                <a:latin typeface="HG丸ｺﾞｼｯｸM-PRO" panose="020F0600000000000000" pitchFamily="50" charset="-128"/>
                <a:ea typeface="HG丸ｺﾞｼｯｸM-PRO" panose="020F0600000000000000" pitchFamily="50" charset="-128"/>
              </a:rPr>
              <a:t>D: company </a:t>
            </a:r>
            <a:r>
              <a:rPr lang="en-US" altLang="ja-JP" b="1" kern="100" dirty="0">
                <a:latin typeface="HG丸ｺﾞｼｯｸM-PRO" panose="020F0600000000000000" pitchFamily="50" charset="-128"/>
                <a:ea typeface="HG丸ｺﾞｼｯｸM-PRO" panose="020F0600000000000000" pitchFamily="50" charset="-128"/>
              </a:rPr>
              <a:t>size; </a:t>
            </a:r>
            <a:r>
              <a:rPr lang="en-US" altLang="ja-JP" b="1" kern="100" dirty="0" smtClean="0">
                <a:latin typeface="HG丸ｺﾞｼｯｸM-PRO" panose="020F0600000000000000" pitchFamily="50" charset="-128"/>
                <a:ea typeface="HG丸ｺﾞｼｯｸM-PRO" panose="020F0600000000000000" pitchFamily="50" charset="-128"/>
              </a:rPr>
              <a:t>E: industry </a:t>
            </a:r>
            <a:r>
              <a:rPr lang="en-US" altLang="ja-JP" b="1" kern="100" dirty="0">
                <a:latin typeface="HG丸ｺﾞｼｯｸM-PRO" panose="020F0600000000000000" pitchFamily="50" charset="-128"/>
                <a:ea typeface="HG丸ｺﾞｼｯｸM-PRO" panose="020F0600000000000000" pitchFamily="50" charset="-128"/>
              </a:rPr>
              <a:t>code; </a:t>
            </a:r>
            <a:r>
              <a:rPr lang="en-US" altLang="ja-JP" b="1" kern="100" dirty="0" smtClean="0">
                <a:latin typeface="HG丸ｺﾞｼｯｸM-PRO" panose="020F0600000000000000" pitchFamily="50" charset="-128"/>
                <a:ea typeface="HG丸ｺﾞｼｯｸM-PRO" panose="020F0600000000000000" pitchFamily="50" charset="-128"/>
              </a:rPr>
              <a:t>F: occupation </a:t>
            </a:r>
            <a:r>
              <a:rPr lang="en-US" altLang="ja-JP" b="1" kern="100" dirty="0">
                <a:latin typeface="HG丸ｺﾞｼｯｸM-PRO" panose="020F0600000000000000" pitchFamily="50" charset="-128"/>
                <a:ea typeface="HG丸ｺﾞｼｯｸM-PRO" panose="020F0600000000000000" pitchFamily="50" charset="-128"/>
              </a:rPr>
              <a:t>code</a:t>
            </a:r>
            <a:endParaRPr lang="ja-JP" altLang="ja-JP" sz="2000" b="1" dirty="0">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026772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99533" y="0"/>
            <a:ext cx="10740739" cy="676275"/>
          </a:xfrm>
        </p:spPr>
        <p:txBody>
          <a:bodyPr>
            <a:normAutofit fontScale="90000"/>
          </a:bodyPr>
          <a:lstStyle/>
          <a:p>
            <a:r>
              <a:rPr lang="en-US" altLang="ja-JP" b="1" dirty="0">
                <a:latin typeface="HG丸ｺﾞｼｯｸM-PRO" panose="020F0600000000000000" pitchFamily="50" charset="-128"/>
                <a:ea typeface="HG丸ｺﾞｼｯｸM-PRO" panose="020F0600000000000000" pitchFamily="50" charset="-128"/>
              </a:rPr>
              <a:t>7</a:t>
            </a:r>
            <a:r>
              <a:rPr lang="en-US" altLang="ja-JP" b="1" dirty="0" smtClean="0">
                <a:latin typeface="HG丸ｺﾞｼｯｸM-PRO" panose="020F0600000000000000" pitchFamily="50" charset="-128"/>
                <a:ea typeface="HG丸ｺﾞｼｯｸM-PRO" panose="020F0600000000000000" pitchFamily="50" charset="-128"/>
              </a:rPr>
              <a:t>. Conclusions </a:t>
            </a:r>
            <a:r>
              <a:rPr lang="en-US" altLang="ja-JP" b="1" dirty="0">
                <a:latin typeface="HG丸ｺﾞｼｯｸM-PRO" panose="020F0600000000000000" pitchFamily="50" charset="-128"/>
                <a:ea typeface="HG丸ｺﾞｼｯｸM-PRO" panose="020F0600000000000000" pitchFamily="50" charset="-128"/>
              </a:rPr>
              <a:t>and Future Outlook</a:t>
            </a:r>
          </a:p>
        </p:txBody>
      </p:sp>
      <p:sp>
        <p:nvSpPr>
          <p:cNvPr id="5" name="正方形/長方形 4"/>
          <p:cNvSpPr/>
          <p:nvPr/>
        </p:nvSpPr>
        <p:spPr>
          <a:xfrm>
            <a:off x="381770" y="676275"/>
            <a:ext cx="11305403" cy="3519807"/>
          </a:xfrm>
          <a:prstGeom prst="rect">
            <a:avLst/>
          </a:prstGeom>
          <a:ln w="28575">
            <a:solidFill>
              <a:schemeClr val="tx1"/>
            </a:solidFill>
          </a:ln>
        </p:spPr>
        <p:txBody>
          <a:bodyPr>
            <a:noAutofit/>
          </a:bodyPr>
          <a:lstStyle/>
          <a:p>
            <a:r>
              <a:rPr lang="en-US" altLang="ja-JP" sz="2800" b="1" dirty="0" smtClean="0">
                <a:solidFill>
                  <a:prstClr val="black"/>
                </a:solidFill>
                <a:latin typeface="HG丸ｺﾞｼｯｸM-PRO" panose="020F0600000000000000" pitchFamily="50" charset="-128"/>
                <a:ea typeface="HG丸ｺﾞｼｯｸM-PRO" panose="020F0600000000000000" pitchFamily="50" charset="-128"/>
              </a:rPr>
              <a:t>Conclusions</a:t>
            </a:r>
          </a:p>
          <a:p>
            <a:pPr marL="457200" indent="-457200">
              <a:buFont typeface="+mj-lt"/>
              <a:buAutoNum type="arabicPeriod"/>
            </a:pPr>
            <a:r>
              <a:rPr lang="en-US" altLang="ja-JP" sz="2400" b="1" dirty="0" smtClean="0">
                <a:latin typeface="HG丸ｺﾞｼｯｸM-PRO" panose="020F0600000000000000" pitchFamily="50" charset="-128"/>
                <a:ea typeface="HG丸ｺﾞｼｯｸM-PRO" panose="020F0600000000000000" pitchFamily="50" charset="-128"/>
              </a:rPr>
              <a:t>We suggested improvements </a:t>
            </a:r>
            <a:r>
              <a:rPr lang="en-US" altLang="ja-JP" sz="2400" b="1" dirty="0">
                <a:latin typeface="HG丸ｺﾞｼｯｸM-PRO" panose="020F0600000000000000" pitchFamily="50" charset="-128"/>
                <a:ea typeface="HG丸ｺﾞｼｯｸM-PRO" panose="020F0600000000000000" pitchFamily="50" charset="-128"/>
              </a:rPr>
              <a:t>to </a:t>
            </a:r>
            <a:r>
              <a:rPr lang="en-US" altLang="ja-JP" sz="2400" b="1" dirty="0" smtClean="0">
                <a:latin typeface="HG丸ｺﾞｼｯｸM-PRO" panose="020F0600000000000000" pitchFamily="50" charset="-128"/>
                <a:ea typeface="HG丸ｺﾞｼｯｸM-PRO" panose="020F0600000000000000" pitchFamily="50" charset="-128"/>
              </a:rPr>
              <a:t>synthetic </a:t>
            </a:r>
            <a:r>
              <a:rPr lang="en-US" altLang="ja-JP" sz="2400" b="1" dirty="0">
                <a:latin typeface="HG丸ｺﾞｼｯｸM-PRO" panose="020F0600000000000000" pitchFamily="50" charset="-128"/>
                <a:ea typeface="HG丸ｺﾞｼｯｸM-PRO" panose="020F0600000000000000" pitchFamily="50" charset="-128"/>
              </a:rPr>
              <a:t>microdata created by the National Statistics Center for statistics education and training</a:t>
            </a:r>
            <a:r>
              <a:rPr lang="en-US" altLang="ja-JP" sz="2400" b="1" dirty="0" smtClean="0">
                <a:latin typeface="HG丸ｺﾞｼｯｸM-PRO" panose="020F0600000000000000" pitchFamily="50" charset="-128"/>
                <a:ea typeface="HG丸ｺﾞｼｯｸM-PRO" panose="020F0600000000000000" pitchFamily="50" charset="-128"/>
              </a:rPr>
              <a:t>.</a:t>
            </a:r>
          </a:p>
          <a:p>
            <a:pPr marL="457200" indent="-457200">
              <a:buFont typeface="+mj-lt"/>
              <a:buAutoNum type="arabicPeriod"/>
            </a:pPr>
            <a:r>
              <a:rPr lang="en-US" altLang="ja-JP" sz="2400" b="1" dirty="0" smtClean="0">
                <a:latin typeface="HG丸ｺﾞｼｯｸM-PRO" panose="020F0600000000000000" pitchFamily="50" charset="-128"/>
                <a:ea typeface="HG丸ｺﾞｼｯｸM-PRO" panose="020F0600000000000000" pitchFamily="50" charset="-128"/>
              </a:rPr>
              <a:t>We created </a:t>
            </a:r>
            <a:r>
              <a:rPr lang="en-US" altLang="ja-JP" sz="2400" b="1" dirty="0" smtClean="0">
                <a:solidFill>
                  <a:prstClr val="black"/>
                </a:solidFill>
                <a:latin typeface="HG丸ｺﾞｼｯｸM-PRO" panose="020F0600000000000000" pitchFamily="50" charset="-128"/>
                <a:ea typeface="HG丸ｺﾞｼｯｸM-PRO" panose="020F0600000000000000" pitchFamily="50" charset="-128"/>
              </a:rPr>
              <a:t>new </a:t>
            </a:r>
            <a:r>
              <a:rPr lang="en-US" altLang="ja-JP" sz="2400" b="1" dirty="0">
                <a:solidFill>
                  <a:prstClr val="black"/>
                </a:solidFill>
                <a:latin typeface="HG丸ｺﾞｼｯｸM-PRO" panose="020F0600000000000000" pitchFamily="50" charset="-128"/>
                <a:ea typeface="HG丸ｺﾞｼｯｸM-PRO" panose="020F0600000000000000" pitchFamily="50" charset="-128"/>
              </a:rPr>
              <a:t>synthetic microdata using several methods that adhere to this disclosure limitation method. </a:t>
            </a:r>
            <a:endParaRPr lang="en-US" altLang="ja-JP" sz="2400" b="1" dirty="0" smtClean="0">
              <a:solidFill>
                <a:prstClr val="black"/>
              </a:solidFill>
              <a:latin typeface="HG丸ｺﾞｼｯｸM-PRO" panose="020F0600000000000000" pitchFamily="50" charset="-128"/>
              <a:ea typeface="HG丸ｺﾞｼｯｸM-PRO" panose="020F0600000000000000" pitchFamily="50" charset="-128"/>
            </a:endParaRPr>
          </a:p>
          <a:p>
            <a:pPr marL="457200" indent="-457200">
              <a:buFont typeface="+mj-lt"/>
              <a:buAutoNum type="arabicPeriod"/>
            </a:pPr>
            <a:r>
              <a:rPr lang="en-US" altLang="ja-JP" sz="2400" b="1" dirty="0" smtClean="0">
                <a:solidFill>
                  <a:prstClr val="black"/>
                </a:solidFill>
                <a:latin typeface="HG丸ｺﾞｼｯｸM-PRO" panose="020F0600000000000000" pitchFamily="50" charset="-128"/>
                <a:ea typeface="HG丸ｺﾞｼｯｸM-PRO" panose="020F0600000000000000" pitchFamily="50" charset="-128"/>
              </a:rPr>
              <a:t>The </a:t>
            </a:r>
            <a:r>
              <a:rPr lang="en-US" altLang="ja-JP" sz="2400" b="1" dirty="0">
                <a:solidFill>
                  <a:prstClr val="black"/>
                </a:solidFill>
                <a:latin typeface="HG丸ｺﾞｼｯｸM-PRO" panose="020F0600000000000000" pitchFamily="50" charset="-128"/>
                <a:ea typeface="HG丸ｺﾞｼｯｸM-PRO" panose="020F0600000000000000" pitchFamily="50" charset="-128"/>
              </a:rPr>
              <a:t>results show that kurtosis, skewness, and Box-Cox transformation λ are </a:t>
            </a:r>
            <a:r>
              <a:rPr lang="en-US" altLang="ja-JP" sz="2400" b="1" dirty="0" smtClean="0">
                <a:solidFill>
                  <a:prstClr val="black"/>
                </a:solidFill>
                <a:latin typeface="HG丸ｺﾞｼｯｸM-PRO" panose="020F0600000000000000" pitchFamily="50" charset="-128"/>
                <a:ea typeface="HG丸ｺﾞｼｯｸM-PRO" panose="020F0600000000000000" pitchFamily="50" charset="-128"/>
              </a:rPr>
              <a:t>useful </a:t>
            </a:r>
            <a:r>
              <a:rPr lang="en-US" altLang="ja-JP" sz="2400" b="1" dirty="0" smtClean="0">
                <a:latin typeface="HG丸ｺﾞｼｯｸM-PRO" panose="020F0600000000000000" pitchFamily="50" charset="-128"/>
                <a:ea typeface="HG丸ｺﾞｼｯｸM-PRO" panose="020F0600000000000000" pitchFamily="50" charset="-128"/>
              </a:rPr>
              <a:t>for creating synthetic microdata </a:t>
            </a:r>
            <a:r>
              <a:rPr lang="en-US" altLang="ja-JP" sz="2400" b="1" dirty="0" smtClean="0">
                <a:solidFill>
                  <a:prstClr val="black"/>
                </a:solidFill>
                <a:latin typeface="HG丸ｺﾞｼｯｸM-PRO" panose="020F0600000000000000" pitchFamily="50" charset="-128"/>
                <a:ea typeface="HG丸ｺﾞｼｯｸM-PRO" panose="020F0600000000000000" pitchFamily="50" charset="-128"/>
              </a:rPr>
              <a:t>in </a:t>
            </a:r>
            <a:r>
              <a:rPr lang="en-US" altLang="ja-JP" sz="2400" b="1" dirty="0">
                <a:solidFill>
                  <a:prstClr val="black"/>
                </a:solidFill>
                <a:latin typeface="HG丸ｺﾞｼｯｸM-PRO" panose="020F0600000000000000" pitchFamily="50" charset="-128"/>
                <a:ea typeface="HG丸ｺﾞｼｯｸM-PRO" panose="020F0600000000000000" pitchFamily="50" charset="-128"/>
              </a:rPr>
              <a:t>addition to </a:t>
            </a:r>
            <a:r>
              <a:rPr lang="en-US" altLang="ja-JP" sz="2400" b="1" dirty="0" smtClean="0">
                <a:solidFill>
                  <a:prstClr val="black"/>
                </a:solidFill>
                <a:latin typeface="HG丸ｺﾞｼｯｸM-PRO" panose="020F0600000000000000" pitchFamily="50" charset="-128"/>
                <a:ea typeface="HG丸ｺﾞｼｯｸM-PRO" panose="020F0600000000000000" pitchFamily="50" charset="-128"/>
              </a:rPr>
              <a:t>frequency</a:t>
            </a:r>
            <a:r>
              <a:rPr lang="en-US" altLang="ja-JP" sz="2400" b="1" dirty="0">
                <a:solidFill>
                  <a:prstClr val="black"/>
                </a:solidFill>
                <a:latin typeface="HG丸ｺﾞｼｯｸM-PRO" panose="020F0600000000000000" pitchFamily="50" charset="-128"/>
                <a:ea typeface="HG丸ｺﾞｼｯｸM-PRO" panose="020F0600000000000000" pitchFamily="50" charset="-128"/>
              </a:rPr>
              <a:t>, mean, standard deviation, and correlation coefficient which have previously been used as indicators</a:t>
            </a:r>
            <a:r>
              <a:rPr lang="en-US" altLang="ja-JP" sz="2400" b="1" dirty="0" smtClean="0">
                <a:solidFill>
                  <a:prstClr val="black"/>
                </a:solidFill>
                <a:latin typeface="HG丸ｺﾞｼｯｸM-PRO" panose="020F0600000000000000" pitchFamily="50" charset="-128"/>
                <a:ea typeface="HG丸ｺﾞｼｯｸM-PRO" panose="020F0600000000000000" pitchFamily="50" charset="-128"/>
              </a:rPr>
              <a:t>.</a:t>
            </a:r>
          </a:p>
        </p:txBody>
      </p:sp>
      <p:sp>
        <p:nvSpPr>
          <p:cNvPr id="6" name="スライド番号プレースホルダー 5"/>
          <p:cNvSpPr>
            <a:spLocks noGrp="1"/>
          </p:cNvSpPr>
          <p:nvPr>
            <p:ph type="sldNum" sz="quarter" idx="12"/>
          </p:nvPr>
        </p:nvSpPr>
        <p:spPr>
          <a:xfrm>
            <a:off x="9448800" y="6492875"/>
            <a:ext cx="2743200" cy="365125"/>
          </a:xfrm>
        </p:spPr>
        <p:txBody>
          <a:bodyPr/>
          <a:lstStyle/>
          <a:p>
            <a:fld id="{9028038B-B295-42B1-8108-FA9E644D96E7}" type="slidenum">
              <a:rPr lang="ja-JP" altLang="en-US" sz="1400" b="1" smtClean="0">
                <a:solidFill>
                  <a:prstClr val="black"/>
                </a:solidFill>
                <a:latin typeface="HG丸ｺﾞｼｯｸM-PRO" panose="020F0600000000000000" pitchFamily="50" charset="-128"/>
                <a:ea typeface="HG丸ｺﾞｼｯｸM-PRO" panose="020F0600000000000000" pitchFamily="50" charset="-128"/>
              </a:rPr>
              <a:pPr/>
              <a:t>29</a:t>
            </a:fld>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381770" y="4277360"/>
            <a:ext cx="11305404" cy="2387600"/>
          </a:xfrm>
          <a:prstGeom prst="rect">
            <a:avLst/>
          </a:prstGeom>
          <a:ln w="28575">
            <a:solidFill>
              <a:schemeClr val="tx1"/>
            </a:solidFill>
          </a:ln>
        </p:spPr>
        <p:txBody>
          <a:bodyPr wrap="square">
            <a:noAutofit/>
          </a:bodyPr>
          <a:lstStyle/>
          <a:p>
            <a:r>
              <a:rPr lang="en-US" altLang="ja-JP" sz="2400" b="1" dirty="0" smtClean="0">
                <a:latin typeface="HG丸ｺﾞｼｯｸM-PRO" panose="020F0600000000000000" pitchFamily="50" charset="-128"/>
                <a:ea typeface="HG丸ｺﾞｼｯｸM-PRO" panose="020F0600000000000000" pitchFamily="50" charset="-128"/>
              </a:rPr>
              <a:t>Next Steps</a:t>
            </a:r>
          </a:p>
          <a:p>
            <a:pPr marL="457200" indent="-457200">
              <a:buFont typeface="+mj-lt"/>
              <a:buAutoNum type="arabicPeriod"/>
            </a:pPr>
            <a:r>
              <a:rPr lang="en-US" altLang="ja-JP" sz="2400" b="1" dirty="0" smtClean="0">
                <a:latin typeface="HG丸ｺﾞｼｯｸM-PRO" panose="020F0600000000000000" pitchFamily="50" charset="-128"/>
                <a:ea typeface="HG丸ｺﾞｼｯｸM-PRO" panose="020F0600000000000000" pitchFamily="50" charset="-128"/>
              </a:rPr>
              <a:t>Decide the </a:t>
            </a:r>
            <a:r>
              <a:rPr lang="en-US" altLang="ja-JP" sz="2400" b="1" dirty="0">
                <a:latin typeface="HG丸ｺﾞｼｯｸM-PRO" panose="020F0600000000000000" pitchFamily="50" charset="-128"/>
                <a:ea typeface="HG丸ｺﾞｼｯｸM-PRO" panose="020F0600000000000000" pitchFamily="50" charset="-128"/>
              </a:rPr>
              <a:t>number of cross fields (dimensionality) of the basic table and details table and the style (indicators to tabulate) of the result table according to the statistical fields in the public survey</a:t>
            </a:r>
            <a:r>
              <a:rPr lang="en-US" altLang="ja-JP" sz="2400" b="1" dirty="0" smtClean="0">
                <a:latin typeface="HG丸ｺﾞｼｯｸM-PRO" panose="020F0600000000000000" pitchFamily="50" charset="-128"/>
                <a:ea typeface="HG丸ｺﾞｼｯｸM-PRO" panose="020F0600000000000000" pitchFamily="50" charset="-128"/>
              </a:rPr>
              <a:t>.</a:t>
            </a:r>
          </a:p>
          <a:p>
            <a:pPr marL="457200" indent="-457200">
              <a:buFont typeface="+mj-lt"/>
              <a:buAutoNum type="arabicPeriod"/>
            </a:pPr>
            <a:r>
              <a:rPr lang="en-US" altLang="ja-JP" sz="2400" b="1" dirty="0" smtClean="0">
                <a:latin typeface="HG丸ｺﾞｼｯｸM-PRO" panose="020F0600000000000000" pitchFamily="50" charset="-128"/>
                <a:ea typeface="HG丸ｺﾞｼｯｸM-PRO" panose="020F0600000000000000" pitchFamily="50" charset="-128"/>
              </a:rPr>
              <a:t>Expand </a:t>
            </a:r>
            <a:r>
              <a:rPr lang="en-US" altLang="ja-JP" sz="2400" b="1" dirty="0">
                <a:latin typeface="HG丸ｺﾞｼｯｸM-PRO" panose="020F0600000000000000" pitchFamily="50" charset="-128"/>
                <a:ea typeface="HG丸ｺﾞｼｯｸM-PRO" panose="020F0600000000000000" pitchFamily="50" charset="-128"/>
              </a:rPr>
              <a:t>this work to the creation and </a:t>
            </a:r>
            <a:r>
              <a:rPr lang="en-US" altLang="ja-JP" sz="2400" b="1" dirty="0" smtClean="0">
                <a:latin typeface="HG丸ｺﾞｼｯｸM-PRO" panose="020F0600000000000000" pitchFamily="50" charset="-128"/>
                <a:ea typeface="HG丸ｺﾞｼｯｸM-PRO" panose="020F0600000000000000" pitchFamily="50" charset="-128"/>
              </a:rPr>
              <a:t>improvement of </a:t>
            </a:r>
            <a:r>
              <a:rPr lang="en-US" altLang="ja-JP" sz="2400" b="1" dirty="0">
                <a:latin typeface="HG丸ｺﾞｼｯｸM-PRO" panose="020F0600000000000000" pitchFamily="50" charset="-128"/>
                <a:ea typeface="HG丸ｺﾞｼｯｸM-PRO" panose="020F0600000000000000" pitchFamily="50" charset="-128"/>
              </a:rPr>
              <a:t>synthetic microdata </a:t>
            </a:r>
            <a:r>
              <a:rPr lang="en-US" altLang="ja-JP" sz="2400" b="1" dirty="0" smtClean="0">
                <a:latin typeface="HG丸ｺﾞｼｯｸM-PRO" panose="020F0600000000000000" pitchFamily="50" charset="-128"/>
                <a:ea typeface="HG丸ｺﾞｼｯｸM-PRO" panose="020F0600000000000000" pitchFamily="50" charset="-128"/>
              </a:rPr>
              <a:t>from </a:t>
            </a:r>
            <a:r>
              <a:rPr lang="en-US" altLang="ja-JP" sz="2400" b="1" dirty="0">
                <a:latin typeface="HG丸ｺﾞｼｯｸM-PRO" panose="020F0600000000000000" pitchFamily="50" charset="-128"/>
                <a:ea typeface="HG丸ｺﾞｼｯｸM-PRO" panose="020F0600000000000000" pitchFamily="50" charset="-128"/>
              </a:rPr>
              <a:t>other surveys.</a:t>
            </a:r>
            <a:endParaRPr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54190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322" y="1"/>
            <a:ext cx="11632877" cy="717630"/>
          </a:xfrm>
        </p:spPr>
        <p:txBody>
          <a:bodyPr>
            <a:normAutofit/>
          </a:bodyPr>
          <a:lstStyle/>
          <a:p>
            <a:r>
              <a:rPr lang="en-US" altLang="ja-JP" b="1" dirty="0">
                <a:latin typeface="HG丸ｺﾞｼｯｸM-PRO" panose="020F0600000000000000" pitchFamily="50" charset="-128"/>
                <a:ea typeface="HG丸ｺﾞｼｯｸM-PRO" panose="020F0600000000000000" pitchFamily="50" charset="-128"/>
              </a:rPr>
              <a:t>1</a:t>
            </a:r>
            <a:r>
              <a:rPr lang="en-US" altLang="ja-JP" b="1" dirty="0" smtClean="0">
                <a:latin typeface="HG丸ｺﾞｼｯｸM-PRO" panose="020F0600000000000000" pitchFamily="50" charset="-128"/>
                <a:ea typeface="HG丸ｺﾞｼｯｸM-PRO" panose="020F0600000000000000" pitchFamily="50" charset="-128"/>
              </a:rPr>
              <a:t>. Synthetic </a:t>
            </a:r>
            <a:r>
              <a:rPr lang="en-US" altLang="ja-JP" b="1" dirty="0">
                <a:latin typeface="HG丸ｺﾞｼｯｸM-PRO" panose="020F0600000000000000" pitchFamily="50" charset="-128"/>
                <a:ea typeface="HG丸ｺﾞｼｯｸM-PRO" panose="020F0600000000000000" pitchFamily="50" charset="-128"/>
              </a:rPr>
              <a:t>Microdata </a:t>
            </a:r>
            <a:r>
              <a:rPr lang="en-US" altLang="ja-JP" b="1" dirty="0" smtClean="0">
                <a:latin typeface="HG丸ｺﾞｼｯｸM-PRO" panose="020F0600000000000000" pitchFamily="50" charset="-128"/>
                <a:ea typeface="HG丸ｺﾞｼｯｸM-PRO" panose="020F0600000000000000" pitchFamily="50" charset="-128"/>
              </a:rPr>
              <a:t>in Japan</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173620" y="810230"/>
            <a:ext cx="11864051" cy="5671595"/>
          </a:xfrm>
          <a:ln w="28575">
            <a:solidFill>
              <a:srgbClr val="002060"/>
            </a:solidFill>
          </a:ln>
        </p:spPr>
        <p:txBody>
          <a:bodyPr anchor="ctr">
            <a:noAutofit/>
          </a:bodyPr>
          <a:lstStyle/>
          <a:p>
            <a:pPr marL="0" indent="0">
              <a:buNone/>
            </a:pPr>
            <a:r>
              <a:rPr lang="en-US" altLang="ja-JP" sz="3200" b="1" dirty="0" smtClean="0">
                <a:latin typeface="HG丸ｺﾞｼｯｸM-PRO" panose="020F0600000000000000" pitchFamily="50" charset="-128"/>
                <a:ea typeface="HG丸ｺﾞｼｯｸM-PRO" panose="020F0600000000000000" pitchFamily="50" charset="-128"/>
              </a:rPr>
              <a:t>Synthetic Microdata for educational use are available in Japan: </a:t>
            </a:r>
          </a:p>
          <a:p>
            <a:pPr marL="0" indent="0">
              <a:buNone/>
            </a:pPr>
            <a:endParaRPr lang="en-US" altLang="ja-JP" sz="1000" b="1" dirty="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en-US" altLang="ja-JP" sz="2800" b="1" dirty="0" smtClean="0">
                <a:latin typeface="HG丸ｺﾞｼｯｸM-PRO" panose="020F0600000000000000" pitchFamily="50" charset="-128"/>
                <a:ea typeface="HG丸ｺﾞｼｯｸM-PRO" panose="020F0600000000000000" pitchFamily="50" charset="-128"/>
              </a:rPr>
              <a:t>Generated </a:t>
            </a:r>
            <a:r>
              <a:rPr lang="en-US" altLang="ja-JP" sz="2800" b="1" dirty="0">
                <a:latin typeface="HG丸ｺﾞｼｯｸM-PRO" panose="020F0600000000000000" pitchFamily="50" charset="-128"/>
                <a:ea typeface="HG丸ｺﾞｼｯｸM-PRO" panose="020F0600000000000000" pitchFamily="50" charset="-128"/>
              </a:rPr>
              <a:t>using multidimensional statistical tables</a:t>
            </a:r>
            <a:r>
              <a:rPr lang="en-US" altLang="ja-JP" sz="2800" b="1" dirty="0" smtClean="0">
                <a:latin typeface="HG丸ｺﾞｼｯｸM-PRO" panose="020F0600000000000000" pitchFamily="50" charset="-128"/>
                <a:ea typeface="HG丸ｺﾞｼｯｸM-PRO" panose="020F0600000000000000" pitchFamily="50" charset="-128"/>
              </a:rPr>
              <a:t>.</a:t>
            </a:r>
          </a:p>
          <a:p>
            <a:pPr lvl="1">
              <a:buFont typeface="Wingdings" panose="05000000000000000000" pitchFamily="2" charset="2"/>
              <a:buChar char="Ø"/>
            </a:pPr>
            <a:r>
              <a:rPr lang="en-US" altLang="ja-JP" sz="2800" b="1" dirty="0" smtClean="0">
                <a:latin typeface="HG丸ｺﾞｼｯｸM-PRO" panose="020F0600000000000000" pitchFamily="50" charset="-128"/>
                <a:ea typeface="HG丸ｺﾞｼｯｸM-PRO" panose="020F0600000000000000" pitchFamily="50" charset="-128"/>
              </a:rPr>
              <a:t>Based </a:t>
            </a:r>
            <a:r>
              <a:rPr lang="en-US" altLang="ja-JP" sz="2800" b="1" dirty="0">
                <a:latin typeface="HG丸ｺﾞｼｯｸM-PRO" panose="020F0600000000000000" pitchFamily="50" charset="-128"/>
                <a:ea typeface="HG丸ｺﾞｼｯｸM-PRO" panose="020F0600000000000000" pitchFamily="50" charset="-128"/>
              </a:rPr>
              <a:t>on </a:t>
            </a:r>
            <a:r>
              <a:rPr lang="en-US" altLang="ja-JP" sz="2800" b="1" dirty="0" smtClean="0">
                <a:latin typeface="HG丸ｺﾞｼｯｸM-PRO" panose="020F0600000000000000" pitchFamily="50" charset="-128"/>
                <a:ea typeface="HG丸ｺﾞｼｯｸM-PRO" panose="020F0600000000000000" pitchFamily="50" charset="-128"/>
              </a:rPr>
              <a:t>the</a:t>
            </a:r>
            <a:r>
              <a:rPr lang="en-US" altLang="ja-JP" sz="28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methodology </a:t>
            </a:r>
            <a:r>
              <a:rPr lang="en-US" altLang="ja-JP" sz="2800" b="1" dirty="0">
                <a:latin typeface="HG丸ｺﾞｼｯｸM-PRO" panose="020F0600000000000000" pitchFamily="50" charset="-128"/>
                <a:ea typeface="HG丸ｺﾞｼｯｸM-PRO" panose="020F0600000000000000" pitchFamily="50" charset="-128"/>
              </a:rPr>
              <a:t>of microaggregation </a:t>
            </a:r>
            <a:endParaRPr lang="en-US" altLang="ja-JP" sz="2800" b="1" dirty="0" smtClean="0">
              <a:latin typeface="HG丸ｺﾞｼｯｸM-PRO" panose="020F0600000000000000" pitchFamily="50" charset="-128"/>
              <a:ea typeface="HG丸ｺﾞｼｯｸM-PRO" panose="020F0600000000000000" pitchFamily="50" charset="-128"/>
            </a:endParaRPr>
          </a:p>
          <a:p>
            <a:pPr marL="0" indent="0">
              <a:buNone/>
            </a:pPr>
            <a:r>
              <a:rPr lang="en-US" altLang="ja-JP" b="1" dirty="0">
                <a:latin typeface="HG丸ｺﾞｼｯｸM-PRO" panose="020F0600000000000000" pitchFamily="50" charset="-128"/>
                <a:ea typeface="HG丸ｺﾞｼｯｸM-PRO" panose="020F0600000000000000" pitchFamily="50" charset="-128"/>
              </a:rPr>
              <a:t> </a:t>
            </a:r>
            <a:r>
              <a:rPr lang="en-US" altLang="ja-JP" b="1" dirty="0" smtClean="0">
                <a:latin typeface="HG丸ｺﾞｼｯｸM-PRO" panose="020F0600000000000000" pitchFamily="50" charset="-128"/>
                <a:ea typeface="HG丸ｺﾞｼｯｸM-PRO" panose="020F0600000000000000" pitchFamily="50" charset="-128"/>
              </a:rPr>
              <a:t>   (Ito (</a:t>
            </a:r>
            <a:r>
              <a:rPr lang="en-US" altLang="ja-JP" b="1" dirty="0">
                <a:latin typeface="HG丸ｺﾞｼｯｸM-PRO" panose="020F0600000000000000" pitchFamily="50" charset="-128"/>
                <a:ea typeface="HG丸ｺﾞｼｯｸM-PRO" panose="020F0600000000000000" pitchFamily="50" charset="-128"/>
              </a:rPr>
              <a:t>2008), </a:t>
            </a:r>
            <a:r>
              <a:rPr lang="en-US" altLang="ja-JP" b="1" dirty="0" smtClean="0">
                <a:latin typeface="HG丸ｺﾞｼｯｸM-PRO" panose="020F0600000000000000" pitchFamily="50" charset="-128"/>
                <a:ea typeface="HG丸ｺﾞｼｯｸM-PRO" panose="020F0600000000000000" pitchFamily="50" charset="-128"/>
              </a:rPr>
              <a:t>Ito and </a:t>
            </a:r>
            <a:r>
              <a:rPr lang="en-US" altLang="ja-JP" b="1" dirty="0">
                <a:latin typeface="HG丸ｺﾞｼｯｸM-PRO" panose="020F0600000000000000" pitchFamily="50" charset="-128"/>
                <a:ea typeface="HG丸ｺﾞｼｯｸM-PRO" panose="020F0600000000000000" pitchFamily="50" charset="-128"/>
              </a:rPr>
              <a:t>Takano (2011</a:t>
            </a:r>
            <a:r>
              <a:rPr lang="en-US" altLang="ja-JP" b="1" dirty="0" smtClean="0">
                <a:latin typeface="HG丸ｺﾞｼｯｸM-PRO" panose="020F0600000000000000" pitchFamily="50" charset="-128"/>
                <a:ea typeface="HG丸ｺﾞｼｯｸM-PRO" panose="020F0600000000000000" pitchFamily="50" charset="-128"/>
              </a:rPr>
              <a:t>), </a:t>
            </a:r>
            <a:r>
              <a:rPr lang="en-US" altLang="ja-JP" b="1" dirty="0">
                <a:latin typeface="HG丸ｺﾞｼｯｸM-PRO" panose="020F0600000000000000" pitchFamily="50" charset="-128"/>
                <a:ea typeface="HG丸ｺﾞｼｯｸM-PRO" panose="020F0600000000000000" pitchFamily="50" charset="-128"/>
              </a:rPr>
              <a:t>Makita et al (</a:t>
            </a:r>
            <a:r>
              <a:rPr lang="en-US" altLang="ja-JP" b="1" dirty="0" smtClean="0">
                <a:latin typeface="HG丸ｺﾞｼｯｸM-PRO" panose="020F0600000000000000" pitchFamily="50" charset="-128"/>
                <a:ea typeface="HG丸ｺﾞｼｯｸM-PRO" panose="020F0600000000000000" pitchFamily="50" charset="-128"/>
              </a:rPr>
              <a:t>2013))</a:t>
            </a:r>
          </a:p>
          <a:p>
            <a:pPr marL="0" indent="0">
              <a:buNone/>
            </a:pPr>
            <a:endParaRPr lang="en-US" altLang="ja-JP" sz="900" b="1" dirty="0" smtClean="0">
              <a:latin typeface="HG丸ｺﾞｼｯｸM-PRO" panose="020F0600000000000000" pitchFamily="50" charset="-128"/>
              <a:ea typeface="HG丸ｺﾞｼｯｸM-PRO" panose="020F0600000000000000" pitchFamily="50" charset="-128"/>
            </a:endParaRPr>
          </a:p>
          <a:p>
            <a:r>
              <a:rPr lang="en-US" altLang="ja-JP" sz="3200" b="1" dirty="0" smtClean="0">
                <a:latin typeface="HG丸ｺﾞｼｯｸM-PRO" panose="020F0600000000000000" pitchFamily="50" charset="-128"/>
                <a:ea typeface="HG丸ｺﾞｼｯｸM-PRO" panose="020F0600000000000000" pitchFamily="50" charset="-128"/>
              </a:rPr>
              <a:t>Created based on the </a:t>
            </a:r>
            <a:r>
              <a:rPr lang="en-US" altLang="ja-JP" sz="3200" b="1" dirty="0">
                <a:latin typeface="HG丸ｺﾞｼｯｸM-PRO" panose="020F0600000000000000" pitchFamily="50" charset="-128"/>
                <a:ea typeface="HG丸ｺﾞｼｯｸM-PRO" panose="020F0600000000000000" pitchFamily="50" charset="-128"/>
              </a:rPr>
              <a:t>o</a:t>
            </a:r>
            <a:r>
              <a:rPr lang="en-US" altLang="ja-JP" sz="3200" b="1" dirty="0" smtClean="0">
                <a:latin typeface="HG丸ｺﾞｼｯｸM-PRO" panose="020F0600000000000000" pitchFamily="50" charset="-128"/>
                <a:ea typeface="HG丸ｺﾞｼｯｸM-PRO" panose="020F0600000000000000" pitchFamily="50" charset="-128"/>
              </a:rPr>
              <a:t>riginal </a:t>
            </a:r>
            <a:r>
              <a:rPr lang="en-US" altLang="ja-JP" sz="3200" b="1" dirty="0">
                <a:latin typeface="HG丸ｺﾞｼｯｸM-PRO" panose="020F0600000000000000" pitchFamily="50" charset="-128"/>
                <a:ea typeface="HG丸ｺﾞｼｯｸM-PRO" panose="020F0600000000000000" pitchFamily="50" charset="-128"/>
              </a:rPr>
              <a:t>microdata from the 2004 </a:t>
            </a:r>
            <a:r>
              <a:rPr lang="en-US" altLang="ja-JP" sz="3200" b="1" dirty="0" smtClean="0">
                <a:latin typeface="HG丸ｺﾞｼｯｸM-PRO" panose="020F0600000000000000" pitchFamily="50" charset="-128"/>
                <a:ea typeface="HG丸ｺﾞｼｯｸM-PRO" panose="020F0600000000000000" pitchFamily="50" charset="-128"/>
              </a:rPr>
              <a:t>‘National Survey of </a:t>
            </a:r>
            <a:r>
              <a:rPr lang="en-US" altLang="ja-JP" sz="3200" b="1" dirty="0">
                <a:latin typeface="HG丸ｺﾞｼｯｸM-PRO" panose="020F0600000000000000" pitchFamily="50" charset="-128"/>
                <a:ea typeface="HG丸ｺﾞｼｯｸM-PRO" panose="020F0600000000000000" pitchFamily="50" charset="-128"/>
              </a:rPr>
              <a:t>Family Income and </a:t>
            </a:r>
            <a:r>
              <a:rPr lang="en-US" altLang="ja-JP" sz="3200" b="1" dirty="0" smtClean="0">
                <a:latin typeface="HG丸ｺﾞｼｯｸM-PRO" panose="020F0600000000000000" pitchFamily="50" charset="-128"/>
                <a:ea typeface="HG丸ｺﾞｼｯｸM-PRO" panose="020F0600000000000000" pitchFamily="50" charset="-128"/>
              </a:rPr>
              <a:t>Expenditure’</a:t>
            </a:r>
          </a:p>
          <a:p>
            <a:r>
              <a:rPr lang="en-US" altLang="ja-JP" sz="3200" b="1" dirty="0" smtClean="0">
                <a:latin typeface="HG丸ｺﾞｼｯｸM-PRO" panose="020F0600000000000000" pitchFamily="50" charset="-128"/>
                <a:ea typeface="HG丸ｺﾞｼｯｸM-PRO" panose="020F0600000000000000" pitchFamily="50" charset="-128"/>
              </a:rPr>
              <a:t>Synthetic </a:t>
            </a:r>
            <a:r>
              <a:rPr lang="en-US" altLang="ja-JP" sz="3200" b="1" dirty="0">
                <a:latin typeface="HG丸ｺﾞｼｯｸM-PRO" panose="020F0600000000000000" pitchFamily="50" charset="-128"/>
                <a:ea typeface="HG丸ｺﾞｼｯｸM-PRO" panose="020F0600000000000000" pitchFamily="50" charset="-128"/>
              </a:rPr>
              <a:t>microdata are not original microdata. </a:t>
            </a:r>
            <a:endParaRPr kumimoji="1" lang="ja-JP" altLang="en-US" sz="32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3</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568120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6470" y="0"/>
            <a:ext cx="10515600" cy="837510"/>
          </a:xfrm>
        </p:spPr>
        <p:txBody>
          <a:bodyPr/>
          <a:lstStyle/>
          <a:p>
            <a:r>
              <a:rPr lang="en-US" altLang="ja-JP" b="1" dirty="0" smtClean="0">
                <a:latin typeface="HG丸ｺﾞｼｯｸM-PRO" panose="020F0600000000000000" pitchFamily="50" charset="-128"/>
                <a:ea typeface="HG丸ｺﾞｼｯｸM-PRO" panose="020F0600000000000000" pitchFamily="50" charset="-128"/>
              </a:rPr>
              <a:t>References</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9448800" y="6492875"/>
            <a:ext cx="2743200" cy="365125"/>
          </a:xfrm>
        </p:spPr>
        <p:txBody>
          <a:bodyPr/>
          <a:lstStyle/>
          <a:p>
            <a:fld id="{9028038B-B295-42B1-8108-FA9E644D96E7}" type="slidenum">
              <a:rPr lang="ja-JP" altLang="en-US" b="1" smtClean="0">
                <a:solidFill>
                  <a:schemeClr val="tx1"/>
                </a:solidFill>
                <a:latin typeface="HG丸ｺﾞｼｯｸM-PRO" panose="020F0600000000000000" pitchFamily="50" charset="-128"/>
                <a:ea typeface="HG丸ｺﾞｼｯｸM-PRO" panose="020F0600000000000000" pitchFamily="50" charset="-128"/>
              </a:rPr>
              <a:pPr/>
              <a:t>30</a:t>
            </a:fld>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76989" y="837510"/>
            <a:ext cx="11389895" cy="5571277"/>
          </a:xfrm>
          <a:prstGeom prst="rect">
            <a:avLst/>
          </a:prstGeom>
        </p:spPr>
        <p:txBody>
          <a:bodyPr wrap="square">
            <a:noAutofit/>
          </a:bodyPr>
          <a:lstStyle/>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Anscombe</a:t>
            </a:r>
            <a:r>
              <a:rPr lang="en-US" altLang="ja-JP" sz="1700" b="1" dirty="0">
                <a:latin typeface="HG丸ｺﾞｼｯｸM-PRO" panose="020F0600000000000000" pitchFamily="50" charset="-128"/>
                <a:ea typeface="HG丸ｺﾞｼｯｸM-PRO" panose="020F0600000000000000" pitchFamily="50" charset="-128"/>
              </a:rPr>
              <a:t>, F.J.(1973), "Graphs in Statistical Analysis," </a:t>
            </a:r>
            <a:r>
              <a:rPr lang="en-US" altLang="ja-JP" sz="1700" b="1" i="1" dirty="0">
                <a:latin typeface="HG丸ｺﾞｼｯｸM-PRO" panose="020F0600000000000000" pitchFamily="50" charset="-128"/>
                <a:ea typeface="HG丸ｺﾞｼｯｸM-PRO" panose="020F0600000000000000" pitchFamily="50" charset="-128"/>
              </a:rPr>
              <a:t>American Statistician</a:t>
            </a:r>
            <a:r>
              <a:rPr lang="en-US" altLang="ja-JP" sz="1700" b="1" dirty="0">
                <a:latin typeface="HG丸ｺﾞｼｯｸM-PRO" panose="020F0600000000000000" pitchFamily="50" charset="-128"/>
                <a:ea typeface="HG丸ｺﾞｼｯｸM-PRO" panose="020F0600000000000000" pitchFamily="50" charset="-128"/>
              </a:rPr>
              <a:t>, </a:t>
            </a:r>
            <a:r>
              <a:rPr lang="en-US" altLang="ja-JP" sz="1700" b="1" dirty="0" smtClean="0">
                <a:latin typeface="HG丸ｺﾞｼｯｸM-PRO" panose="020F0600000000000000" pitchFamily="50" charset="-128"/>
                <a:ea typeface="HG丸ｺﾞｼｯｸM-PRO" panose="020F0600000000000000" pitchFamily="50" charset="-128"/>
              </a:rPr>
              <a:t>17-21. Bethlehem</a:t>
            </a:r>
            <a:r>
              <a:rPr lang="en-US" altLang="ja-JP" sz="1700" b="1" dirty="0">
                <a:latin typeface="HG丸ｺﾞｼｯｸM-PRO" panose="020F0600000000000000" pitchFamily="50" charset="-128"/>
                <a:ea typeface="HG丸ｺﾞｼｯｸM-PRO" panose="020F0600000000000000" pitchFamily="50" charset="-128"/>
              </a:rPr>
              <a:t>, J. G., Keller, W. J. and Pannekoek, J.(1990) “Disclosure Control of Microdata”, </a:t>
            </a:r>
            <a:r>
              <a:rPr lang="en-US" altLang="ja-JP" sz="1700" b="1" i="1" dirty="0">
                <a:latin typeface="HG丸ｺﾞｼｯｸM-PRO" panose="020F0600000000000000" pitchFamily="50" charset="-128"/>
                <a:ea typeface="HG丸ｺﾞｼｯｸM-PRO" panose="020F0600000000000000" pitchFamily="50" charset="-128"/>
              </a:rPr>
              <a:t>Journal of the American Statistical Association</a:t>
            </a:r>
            <a:r>
              <a:rPr lang="en-US" altLang="ja-JP" sz="1700" b="1" dirty="0">
                <a:latin typeface="HG丸ｺﾞｼｯｸM-PRO" panose="020F0600000000000000" pitchFamily="50" charset="-128"/>
                <a:ea typeface="HG丸ｺﾞｼｯｸM-PRO" panose="020F0600000000000000" pitchFamily="50" charset="-128"/>
              </a:rPr>
              <a:t>, Vol. 85, No. 409 pp.38-45.</a:t>
            </a:r>
            <a:endParaRPr lang="ja-JP" altLang="ja-JP" sz="1700" b="1" dirty="0">
              <a:latin typeface="HG丸ｺﾞｼｯｸM-PRO" panose="020F0600000000000000" pitchFamily="50" charset="-128"/>
              <a:ea typeface="HG丸ｺﾞｼｯｸM-PRO" panose="020F0600000000000000" pitchFamily="50" charset="-128"/>
            </a:endParaRPr>
          </a:p>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Defays</a:t>
            </a:r>
            <a:r>
              <a:rPr lang="en-US" altLang="ja-JP" sz="1700" b="1" dirty="0">
                <a:latin typeface="HG丸ｺﾞｼｯｸM-PRO" panose="020F0600000000000000" pitchFamily="50" charset="-128"/>
                <a:ea typeface="HG丸ｺﾞｼｯｸM-PRO" panose="020F0600000000000000" pitchFamily="50" charset="-128"/>
              </a:rPr>
              <a:t>, D. and Anwar, M.N.(1998) “Masking Microdata Using Micro-Aggregation”, </a:t>
            </a:r>
            <a:r>
              <a:rPr lang="en-US" altLang="ja-JP" sz="1700" b="1" i="1" dirty="0">
                <a:latin typeface="HG丸ｺﾞｼｯｸM-PRO" panose="020F0600000000000000" pitchFamily="50" charset="-128"/>
                <a:ea typeface="HG丸ｺﾞｼｯｸM-PRO" panose="020F0600000000000000" pitchFamily="50" charset="-128"/>
              </a:rPr>
              <a:t>Journal of Official Statistics</a:t>
            </a:r>
            <a:r>
              <a:rPr lang="en-US" altLang="ja-JP" sz="1700" b="1" dirty="0">
                <a:latin typeface="HG丸ｺﾞｼｯｸM-PRO" panose="020F0600000000000000" pitchFamily="50" charset="-128"/>
                <a:ea typeface="HG丸ｺﾞｼｯｸM-PRO" panose="020F0600000000000000" pitchFamily="50" charset="-128"/>
              </a:rPr>
              <a:t>, Vol.14, No.4, </a:t>
            </a:r>
            <a:r>
              <a:rPr lang="en-US" altLang="ja-JP" sz="1700" b="1" dirty="0" smtClean="0">
                <a:latin typeface="HG丸ｺﾞｼｯｸM-PRO" panose="020F0600000000000000" pitchFamily="50" charset="-128"/>
                <a:ea typeface="HG丸ｺﾞｼｯｸM-PRO" panose="020F0600000000000000" pitchFamily="50" charset="-128"/>
              </a:rPr>
              <a:t>pp.449-461.</a:t>
            </a:r>
          </a:p>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Domingo-Ferrer</a:t>
            </a:r>
            <a:r>
              <a:rPr lang="en-US" altLang="ja-JP" sz="1700" b="1" dirty="0">
                <a:latin typeface="HG丸ｺﾞｼｯｸM-PRO" panose="020F0600000000000000" pitchFamily="50" charset="-128"/>
                <a:ea typeface="HG丸ｺﾞｼｯｸM-PRO" panose="020F0600000000000000" pitchFamily="50" charset="-128"/>
              </a:rPr>
              <a:t>, J. and Mateo-Sanz, J. M.(2002) ”Practical Data-oriented Microaggregation for Statistical Disclosure Control”, </a:t>
            </a:r>
            <a:r>
              <a:rPr lang="en-US" altLang="ja-JP" sz="1700" b="1" i="1" dirty="0">
                <a:latin typeface="HG丸ｺﾞｼｯｸM-PRO" panose="020F0600000000000000" pitchFamily="50" charset="-128"/>
                <a:ea typeface="HG丸ｺﾞｼｯｸM-PRO" panose="020F0600000000000000" pitchFamily="50" charset="-128"/>
              </a:rPr>
              <a:t>IEEE Transactions on Knowledge and Data Engineering</a:t>
            </a:r>
            <a:r>
              <a:rPr lang="en-US" altLang="ja-JP" sz="1700" b="1" dirty="0">
                <a:latin typeface="HG丸ｺﾞｼｯｸM-PRO" panose="020F0600000000000000" pitchFamily="50" charset="-128"/>
                <a:ea typeface="HG丸ｺﾞｼｯｸM-PRO" panose="020F0600000000000000" pitchFamily="50" charset="-128"/>
              </a:rPr>
              <a:t>, vol.14, no.1, </a:t>
            </a:r>
            <a:r>
              <a:rPr lang="en-US" altLang="ja-JP" sz="1700" b="1" dirty="0" smtClean="0">
                <a:latin typeface="HG丸ｺﾞｼｯｸM-PRO" panose="020F0600000000000000" pitchFamily="50" charset="-128"/>
                <a:ea typeface="HG丸ｺﾞｼｯｸM-PRO" panose="020F0600000000000000" pitchFamily="50" charset="-128"/>
              </a:rPr>
              <a:t>pp.189-201.</a:t>
            </a:r>
          </a:p>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Höhne(2003</a:t>
            </a:r>
            <a:r>
              <a:rPr lang="en-US" altLang="ja-JP" sz="1700" b="1" dirty="0">
                <a:latin typeface="HG丸ｺﾞｼｯｸM-PRO" panose="020F0600000000000000" pitchFamily="50" charset="-128"/>
                <a:ea typeface="HG丸ｺﾞｼｯｸM-PRO" panose="020F0600000000000000" pitchFamily="50" charset="-128"/>
              </a:rPr>
              <a:t>) “SAFE- A Method for Statistical Disclosure Limitation of Microdata”, Paper presented at Joint ECE/Eurostat Work Session on Statistical Data Confidentiality, Luxembourg, </a:t>
            </a:r>
            <a:r>
              <a:rPr lang="en-US" altLang="ja-JP" sz="1700" b="1" dirty="0" smtClean="0">
                <a:latin typeface="HG丸ｺﾞｼｯｸM-PRO" panose="020F0600000000000000" pitchFamily="50" charset="-128"/>
                <a:ea typeface="HG丸ｺﾞｼｯｸM-PRO" panose="020F0600000000000000" pitchFamily="50" charset="-128"/>
              </a:rPr>
              <a:t>pp.1-3.</a:t>
            </a:r>
          </a:p>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Ito</a:t>
            </a:r>
            <a:r>
              <a:rPr lang="en-US" altLang="ja-JP" sz="1700" b="1" dirty="0">
                <a:latin typeface="HG丸ｺﾞｼｯｸM-PRO" panose="020F0600000000000000" pitchFamily="50" charset="-128"/>
                <a:ea typeface="HG丸ｺﾞｼｯｸM-PRO" panose="020F0600000000000000" pitchFamily="50" charset="-128"/>
              </a:rPr>
              <a:t>, S., Isobe, S., Akiyama, H.(2008) “A Study on Effectiveness of Microaggregation as Disclosure </a:t>
            </a:r>
            <a:r>
              <a:rPr lang="en-US" altLang="ja-JP" sz="1700" b="1" dirty="0" smtClean="0">
                <a:latin typeface="HG丸ｺﾞｼｯｸM-PRO" panose="020F0600000000000000" pitchFamily="50" charset="-128"/>
                <a:ea typeface="HG丸ｺﾞｼｯｸM-PRO" panose="020F0600000000000000" pitchFamily="50" charset="-128"/>
              </a:rPr>
              <a:t>Avoidance Methods: Based </a:t>
            </a:r>
            <a:r>
              <a:rPr lang="en-US" altLang="ja-JP" sz="1700" b="1" dirty="0">
                <a:latin typeface="HG丸ｺﾞｼｯｸM-PRO" panose="020F0600000000000000" pitchFamily="50" charset="-128"/>
                <a:ea typeface="HG丸ｺﾞｼｯｸM-PRO" panose="020F0600000000000000" pitchFamily="50" charset="-128"/>
              </a:rPr>
              <a:t>on National Survey of Family Income and Expenditure”, NSTAC Working Paper, No.10, pp.33-66 (in Japanese</a:t>
            </a:r>
            <a:r>
              <a:rPr lang="en-US" altLang="ja-JP" sz="1700" b="1" dirty="0" smtClean="0">
                <a:latin typeface="HG丸ｺﾞｼｯｸM-PRO" panose="020F0600000000000000" pitchFamily="50" charset="-128"/>
                <a:ea typeface="HG丸ｺﾞｼｯｸM-PRO" panose="020F0600000000000000" pitchFamily="50" charset="-128"/>
              </a:rPr>
              <a:t>).</a:t>
            </a:r>
          </a:p>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Ito</a:t>
            </a:r>
            <a:r>
              <a:rPr lang="en-US" altLang="ja-JP" sz="1700" b="1" dirty="0">
                <a:latin typeface="HG丸ｺﾞｼｯｸM-PRO" panose="020F0600000000000000" pitchFamily="50" charset="-128"/>
                <a:ea typeface="HG丸ｺﾞｼｯｸM-PRO" panose="020F0600000000000000" pitchFamily="50" charset="-128"/>
              </a:rPr>
              <a:t>, S.(2009) “On Microaggregation as Disclosure Avoidance Methods”, Journal of Economics, </a:t>
            </a:r>
            <a:r>
              <a:rPr lang="en-US" altLang="ja-JP" sz="1700" b="1" i="1" dirty="0">
                <a:latin typeface="HG丸ｺﾞｼｯｸM-PRO" panose="020F0600000000000000" pitchFamily="50" charset="-128"/>
                <a:ea typeface="HG丸ｺﾞｼｯｸM-PRO" panose="020F0600000000000000" pitchFamily="50" charset="-128"/>
              </a:rPr>
              <a:t>Kumamoto Gakuen University</a:t>
            </a:r>
            <a:r>
              <a:rPr lang="en-US" altLang="ja-JP" sz="1700" b="1" dirty="0">
                <a:latin typeface="HG丸ｺﾞｼｯｸM-PRO" panose="020F0600000000000000" pitchFamily="50" charset="-128"/>
                <a:ea typeface="HG丸ｺﾞｼｯｸM-PRO" panose="020F0600000000000000" pitchFamily="50" charset="-128"/>
              </a:rPr>
              <a:t>, Vol.15, No.3</a:t>
            </a:r>
            <a:r>
              <a:rPr lang="ja-JP" altLang="ja-JP" sz="1700" b="1" dirty="0">
                <a:latin typeface="HG丸ｺﾞｼｯｸM-PRO" panose="020F0600000000000000" pitchFamily="50" charset="-128"/>
                <a:ea typeface="HG丸ｺﾞｼｯｸM-PRO" panose="020F0600000000000000" pitchFamily="50" charset="-128"/>
              </a:rPr>
              <a:t>・</a:t>
            </a:r>
            <a:r>
              <a:rPr lang="en-US" altLang="ja-JP" sz="1700" b="1" dirty="0">
                <a:latin typeface="HG丸ｺﾞｼｯｸM-PRO" panose="020F0600000000000000" pitchFamily="50" charset="-128"/>
                <a:ea typeface="HG丸ｺﾞｼｯｸM-PRO" panose="020F0600000000000000" pitchFamily="50" charset="-128"/>
              </a:rPr>
              <a:t>4, pp.197-232 (in </a:t>
            </a:r>
            <a:r>
              <a:rPr lang="en-US" altLang="ja-JP" sz="1700" b="1" dirty="0" smtClean="0">
                <a:latin typeface="HG丸ｺﾞｼｯｸM-PRO" panose="020F0600000000000000" pitchFamily="50" charset="-128"/>
                <a:ea typeface="HG丸ｺﾞｼｯｸM-PRO" panose="020F0600000000000000" pitchFamily="50" charset="-128"/>
              </a:rPr>
              <a:t>Japanese)</a:t>
            </a:r>
          </a:p>
          <a:p>
            <a:pPr marL="342900" indent="-342900" algn="just">
              <a:spcAft>
                <a:spcPts val="0"/>
              </a:spcAft>
              <a:buFont typeface="+mj-lt"/>
              <a:buAutoNum type="arabicPeriod"/>
            </a:pPr>
            <a:r>
              <a:rPr lang="en-US" altLang="ja-JP" sz="1700" b="1" dirty="0" smtClean="0">
                <a:latin typeface="HG丸ｺﾞｼｯｸM-PRO" panose="020F0600000000000000" pitchFamily="50" charset="-128"/>
                <a:ea typeface="HG丸ｺﾞｼｯｸM-PRO" panose="020F0600000000000000" pitchFamily="50" charset="-128"/>
              </a:rPr>
              <a:t>Makita</a:t>
            </a:r>
            <a:r>
              <a:rPr lang="en-US" altLang="ja-JP" sz="1700" b="1" dirty="0">
                <a:latin typeface="HG丸ｺﾞｼｯｸM-PRO" panose="020F0600000000000000" pitchFamily="50" charset="-128"/>
                <a:ea typeface="HG丸ｺﾞｼｯｸM-PRO" panose="020F0600000000000000" pitchFamily="50" charset="-128"/>
              </a:rPr>
              <a:t>, N., Ito, S., Horikawa, A., Goto, T., Yamaguchi, K. (2013) “Development of Synthetic Microdata for Educational Use in Japan”, Paper Presented at 2013 Joint IASE / IAOS Satellite Conference, Macau Tower, Macau, China, pp.1-9.</a:t>
            </a:r>
            <a:endParaRPr lang="ja-JP" altLang="ja-JP" sz="1700" b="1" dirty="0">
              <a:latin typeface="HG丸ｺﾞｼｯｸM-PRO" panose="020F0600000000000000" pitchFamily="50" charset="-128"/>
              <a:ea typeface="HG丸ｺﾞｼｯｸM-PRO" panose="020F0600000000000000" pitchFamily="50" charset="-128"/>
            </a:endParaRPr>
          </a:p>
          <a:p>
            <a:pPr>
              <a:spcAft>
                <a:spcPts val="0"/>
              </a:spcAft>
            </a:pPr>
            <a:r>
              <a:rPr lang="en-US" altLang="ja-JP" sz="1700" dirty="0">
                <a:latin typeface="HG丸ｺﾞｼｯｸM-PRO" panose="020F0600000000000000" pitchFamily="50" charset="-128"/>
                <a:ea typeface="HG丸ｺﾞｼｯｸM-PRO" panose="020F0600000000000000" pitchFamily="50" charset="-128"/>
              </a:rPr>
              <a:t> </a:t>
            </a:r>
            <a:endParaRPr lang="ja-JP" altLang="ja-JP" sz="1700" dirty="0">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63862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3621" y="2390694"/>
            <a:ext cx="11725154" cy="1325563"/>
          </a:xfrm>
        </p:spPr>
        <p:txBody>
          <a:bodyPr>
            <a:noAutofit/>
          </a:bodyPr>
          <a:lstStyle/>
          <a:p>
            <a:r>
              <a:rPr kumimoji="1" lang="en-US" altLang="ja-JP" sz="6000" b="1" dirty="0" smtClean="0">
                <a:latin typeface="HG丸ｺﾞｼｯｸM-PRO" panose="020F0600000000000000" pitchFamily="50" charset="-128"/>
                <a:ea typeface="HG丸ｺﾞｼｯｸM-PRO" panose="020F0600000000000000" pitchFamily="50" charset="-128"/>
              </a:rPr>
              <a:t>Thank you for your attention.</a:t>
            </a:r>
            <a:endParaRPr kumimoji="1" lang="ja-JP" altLang="en-US" sz="6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93534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17"/>
            <a:ext cx="11056875" cy="538619"/>
          </a:xfrm>
        </p:spPr>
        <p:txBody>
          <a:bodyPr>
            <a:normAutofit/>
          </a:bodyPr>
          <a:lstStyle/>
          <a:p>
            <a:r>
              <a:rPr lang="en-US" altLang="ja-JP" sz="3200" b="1" dirty="0" smtClean="0">
                <a:latin typeface="HG丸ｺﾞｼｯｸM-PRO" panose="020F0600000000000000" pitchFamily="50" charset="-128"/>
                <a:ea typeface="HG丸ｺﾞｼｯｸM-PRO" panose="020F0600000000000000" pitchFamily="50" charset="-128"/>
              </a:rPr>
              <a:t>Creating the Academic Use File</a:t>
            </a: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9448189" y="6474314"/>
            <a:ext cx="2743200" cy="365125"/>
          </a:xfrm>
        </p:spPr>
        <p:txBody>
          <a:bodyPr/>
          <a:lstStyle/>
          <a:p>
            <a:fld id="{4CAD5D74-CA0D-452D-BF7F-A696FD3AEA56}" type="slidenum">
              <a:rPr lang="ja-JP" altLang="en-US" sz="1400" b="1">
                <a:solidFill>
                  <a:schemeClr val="tx1"/>
                </a:solidFill>
                <a:latin typeface="HG丸ｺﾞｼｯｸM-PRO" panose="020F0600000000000000" pitchFamily="50" charset="-128"/>
                <a:ea typeface="HG丸ｺﾞｼｯｸM-PRO" panose="020F0600000000000000" pitchFamily="50" charset="-128"/>
              </a:rPr>
              <a:pPr/>
              <a:t>32</a:t>
            </a:fld>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36" name="グループ化 35"/>
          <p:cNvGrpSpPr/>
          <p:nvPr/>
        </p:nvGrpSpPr>
        <p:grpSpPr>
          <a:xfrm>
            <a:off x="196769" y="1045100"/>
            <a:ext cx="11667281" cy="1995030"/>
            <a:chOff x="115748" y="601884"/>
            <a:chExt cx="9653284" cy="1969218"/>
          </a:xfrm>
        </p:grpSpPr>
        <p:grpSp>
          <p:nvGrpSpPr>
            <p:cNvPr id="12" name="グループ化 11"/>
            <p:cNvGrpSpPr/>
            <p:nvPr/>
          </p:nvGrpSpPr>
          <p:grpSpPr>
            <a:xfrm>
              <a:off x="405114" y="1089397"/>
              <a:ext cx="8810376" cy="1324315"/>
              <a:chOff x="381965" y="823178"/>
              <a:chExt cx="8580526" cy="1324315"/>
            </a:xfrm>
          </p:grpSpPr>
          <p:sp>
            <p:nvSpPr>
              <p:cNvPr id="4" name="正方形/長方形 3"/>
              <p:cNvSpPr/>
              <p:nvPr/>
            </p:nvSpPr>
            <p:spPr>
              <a:xfrm>
                <a:off x="2870522" y="1028614"/>
                <a:ext cx="1469985" cy="8102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latin typeface="HG丸ｺﾞｼｯｸM-PRO" panose="020F0600000000000000" pitchFamily="50" charset="-128"/>
                    <a:ea typeface="HG丸ｺﾞｼｯｸM-PRO" panose="020F0600000000000000" pitchFamily="50" charset="-128"/>
                  </a:rPr>
                  <a:t>tabulation</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5" name="フローチャート: データ 4"/>
              <p:cNvSpPr/>
              <p:nvPr/>
            </p:nvSpPr>
            <p:spPr>
              <a:xfrm>
                <a:off x="925973" y="1028614"/>
                <a:ext cx="1388963" cy="798653"/>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 name="フローチャート: データ 5"/>
              <p:cNvSpPr/>
              <p:nvPr/>
            </p:nvSpPr>
            <p:spPr>
              <a:xfrm>
                <a:off x="754283" y="1146673"/>
                <a:ext cx="1284790" cy="798653"/>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7" name="フローチャート: データ 6"/>
              <p:cNvSpPr/>
              <p:nvPr/>
            </p:nvSpPr>
            <p:spPr>
              <a:xfrm>
                <a:off x="381965" y="1264732"/>
                <a:ext cx="1493133" cy="798653"/>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500" b="1" dirty="0" smtClean="0">
                    <a:latin typeface="HG丸ｺﾞｼｯｸM-PRO" panose="020F0600000000000000" pitchFamily="50" charset="-128"/>
                    <a:ea typeface="HG丸ｺﾞｼｯｸM-PRO" panose="020F0600000000000000" pitchFamily="50" charset="-128"/>
                  </a:rPr>
                  <a:t>individual</a:t>
                </a:r>
                <a:endParaRPr lang="en-US" altLang="ja-JP" sz="1500" b="1" dirty="0">
                  <a:latin typeface="HG丸ｺﾞｼｯｸM-PRO" panose="020F0600000000000000" pitchFamily="50" charset="-128"/>
                  <a:ea typeface="HG丸ｺﾞｼｯｸM-PRO" panose="020F0600000000000000" pitchFamily="50" charset="-128"/>
                </a:endParaRPr>
              </a:p>
              <a:p>
                <a:pPr algn="ctr"/>
                <a:r>
                  <a:rPr lang="en-US" altLang="ja-JP" sz="1500" b="1" dirty="0" smtClean="0">
                    <a:latin typeface="HG丸ｺﾞｼｯｸM-PRO" panose="020F0600000000000000" pitchFamily="50" charset="-128"/>
                    <a:ea typeface="HG丸ｺﾞｼｯｸM-PRO" panose="020F0600000000000000" pitchFamily="50" charset="-128"/>
                  </a:rPr>
                  <a:t>data</a:t>
                </a:r>
                <a:endParaRPr lang="ja-JP" altLang="en-US" sz="1500" b="1" dirty="0">
                  <a:latin typeface="HG丸ｺﾞｼｯｸM-PRO" panose="020F0600000000000000" pitchFamily="50" charset="-128"/>
                  <a:ea typeface="HG丸ｺﾞｼｯｸM-PRO" panose="020F0600000000000000" pitchFamily="50" charset="-128"/>
                </a:endParaRPr>
              </a:p>
            </p:txBody>
          </p:sp>
          <p:sp>
            <p:nvSpPr>
              <p:cNvPr id="8" name="フローチャート: 複数書類 7"/>
              <p:cNvSpPr/>
              <p:nvPr/>
            </p:nvSpPr>
            <p:spPr>
              <a:xfrm>
                <a:off x="4953000" y="944505"/>
                <a:ext cx="1504709" cy="1202988"/>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smtClean="0">
                    <a:latin typeface="HG丸ｺﾞｼｯｸM-PRO" panose="020F0600000000000000" pitchFamily="50" charset="-128"/>
                    <a:ea typeface="HG丸ｺﾞｼｯｸM-PRO" panose="020F0600000000000000" pitchFamily="50" charset="-128"/>
                  </a:rPr>
                  <a:t>tables</a:t>
                </a:r>
                <a:endParaRPr lang="ja-JP" altLang="en-US" sz="2800" b="1" dirty="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6846439" y="823178"/>
                <a:ext cx="2116052" cy="1002522"/>
              </a:xfrm>
              <a:prstGeom prst="rect">
                <a:avLst/>
              </a:prstGeom>
            </p:spPr>
            <p:txBody>
              <a:bodyPr wrap="none">
                <a:spAutoFit/>
              </a:bodyPr>
              <a:lstStyle/>
              <a:p>
                <a:r>
                  <a:rPr lang="en-US" altLang="ja-JP" sz="2000" b="1" dirty="0" smtClean="0">
                    <a:latin typeface="HG丸ｺﾞｼｯｸM-PRO" panose="020F0600000000000000" pitchFamily="50" charset="-128"/>
                    <a:ea typeface="HG丸ｺﾞｼｯｸM-PRO" panose="020F0600000000000000" pitchFamily="50" charset="-128"/>
                  </a:rPr>
                  <a:t>tabular items: </a:t>
                </a:r>
                <a:endParaRPr lang="en-US" altLang="ja-JP" sz="2000" b="1" dirty="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frequency, SD, </a:t>
                </a:r>
                <a:endParaRPr lang="en-US" altLang="ja-JP" sz="2000" b="1" dirty="0">
                  <a:latin typeface="HG丸ｺﾞｼｯｸM-PRO" panose="020F0600000000000000" pitchFamily="50" charset="-128"/>
                  <a:ea typeface="HG丸ｺﾞｼｯｸM-PRO" panose="020F0600000000000000" pitchFamily="50" charset="-128"/>
                </a:endParaRPr>
              </a:p>
              <a:p>
                <a:r>
                  <a:rPr lang="en-US" altLang="ja-JP" sz="2000" b="1" dirty="0" smtClean="0">
                    <a:latin typeface="HG丸ｺﾞｼｯｸM-PRO" panose="020F0600000000000000" pitchFamily="50" charset="-128"/>
                    <a:ea typeface="HG丸ｺﾞｼｯｸM-PRO" panose="020F0600000000000000" pitchFamily="50" charset="-128"/>
                  </a:rPr>
                  <a:t>skewness, kurtosis</a:t>
                </a:r>
              </a:p>
            </p:txBody>
          </p:sp>
          <p:sp>
            <p:nvSpPr>
              <p:cNvPr id="10" name="右矢印 9"/>
              <p:cNvSpPr/>
              <p:nvPr/>
            </p:nvSpPr>
            <p:spPr>
              <a:xfrm>
                <a:off x="2511707" y="1146674"/>
                <a:ext cx="139860" cy="6805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右矢印 10"/>
              <p:cNvSpPr/>
              <p:nvPr/>
            </p:nvSpPr>
            <p:spPr>
              <a:xfrm>
                <a:off x="4576823" y="1087643"/>
                <a:ext cx="139860" cy="6805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sp>
          <p:nvSpPr>
            <p:cNvPr id="13" name="正方形/長方形 12"/>
            <p:cNvSpPr/>
            <p:nvPr/>
          </p:nvSpPr>
          <p:spPr>
            <a:xfrm>
              <a:off x="220722" y="613449"/>
              <a:ext cx="2124989" cy="516451"/>
            </a:xfrm>
            <a:prstGeom prst="rect">
              <a:avLst/>
            </a:prstGeom>
          </p:spPr>
          <p:txBody>
            <a:bodyPr wrap="none">
              <a:spAutoFit/>
            </a:bodyPr>
            <a:lstStyle/>
            <a:p>
              <a:r>
                <a:rPr lang="en-US" altLang="ja-JP" sz="2800" b="1" dirty="0" smtClean="0">
                  <a:latin typeface="HG丸ｺﾞｼｯｸM-PRO" panose="020F0600000000000000" pitchFamily="50" charset="-128"/>
                  <a:ea typeface="HG丸ｺﾞｼｯｸM-PRO" panose="020F0600000000000000" pitchFamily="50" charset="-128"/>
                </a:rPr>
                <a:t>Original Data</a:t>
              </a:r>
              <a:endParaRPr lang="ja-JP" altLang="en-US" sz="2800" dirty="0"/>
            </a:p>
          </p:txBody>
        </p:sp>
        <p:sp>
          <p:nvSpPr>
            <p:cNvPr id="15" name="正方形/長方形 14"/>
            <p:cNvSpPr/>
            <p:nvPr/>
          </p:nvSpPr>
          <p:spPr>
            <a:xfrm>
              <a:off x="115748" y="601884"/>
              <a:ext cx="9653284" cy="196921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sp>
        <p:nvSpPr>
          <p:cNvPr id="16" name="正方形/長方形 15"/>
          <p:cNvSpPr/>
          <p:nvPr/>
        </p:nvSpPr>
        <p:spPr>
          <a:xfrm>
            <a:off x="196769" y="3558224"/>
            <a:ext cx="11667281" cy="322882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7" name="下矢印 16"/>
          <p:cNvSpPr/>
          <p:nvPr/>
        </p:nvSpPr>
        <p:spPr>
          <a:xfrm>
            <a:off x="6239746" y="3177601"/>
            <a:ext cx="864644" cy="1895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nvGrpSpPr>
          <p:cNvPr id="24" name="グループ化 23"/>
          <p:cNvGrpSpPr/>
          <p:nvPr/>
        </p:nvGrpSpPr>
        <p:grpSpPr>
          <a:xfrm>
            <a:off x="546505" y="3575253"/>
            <a:ext cx="11028179" cy="3202763"/>
            <a:chOff x="185996" y="2933046"/>
            <a:chExt cx="9550842" cy="2906623"/>
          </a:xfrm>
        </p:grpSpPr>
        <p:sp>
          <p:nvSpPr>
            <p:cNvPr id="14" name="正方形/長方形 13"/>
            <p:cNvSpPr/>
            <p:nvPr/>
          </p:nvSpPr>
          <p:spPr>
            <a:xfrm>
              <a:off x="185996" y="2933046"/>
              <a:ext cx="6690871" cy="474841"/>
            </a:xfrm>
            <a:prstGeom prst="rect">
              <a:avLst/>
            </a:prstGeom>
          </p:spPr>
          <p:txBody>
            <a:bodyPr wrap="square">
              <a:spAutoFit/>
            </a:bodyPr>
            <a:lstStyle/>
            <a:p>
              <a:r>
                <a:rPr lang="en-US" altLang="ja-JP" sz="2800" b="1" dirty="0" smtClean="0">
                  <a:latin typeface="HG丸ｺﾞｼｯｸM-PRO" panose="020F0600000000000000" pitchFamily="50" charset="-128"/>
                  <a:ea typeface="HG丸ｺﾞｼｯｸM-PRO" panose="020F0600000000000000" pitchFamily="50" charset="-128"/>
                </a:rPr>
                <a:t>Making Academic Use File</a:t>
              </a:r>
              <a:endParaRPr lang="ja-JP" altLang="en-US" sz="2800" dirty="0"/>
            </a:p>
          </p:txBody>
        </p:sp>
        <p:sp>
          <p:nvSpPr>
            <p:cNvPr id="18" name="フローチャート: 複数書類 17"/>
            <p:cNvSpPr/>
            <p:nvPr/>
          </p:nvSpPr>
          <p:spPr>
            <a:xfrm>
              <a:off x="268350" y="3436169"/>
              <a:ext cx="1545016" cy="1348900"/>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latin typeface="HG丸ｺﾞｼｯｸM-PRO" panose="020F0600000000000000" pitchFamily="50" charset="-128"/>
                  <a:ea typeface="HG丸ｺﾞｼｯｸM-PRO" panose="020F0600000000000000" pitchFamily="50" charset="-128"/>
                </a:rPr>
                <a:t>freq., SD, </a:t>
              </a:r>
              <a:endParaRPr lang="en-US" altLang="ja-JP" sz="1600" b="1" dirty="0">
                <a:latin typeface="HG丸ｺﾞｼｯｸM-PRO" panose="020F0600000000000000" pitchFamily="50" charset="-128"/>
                <a:ea typeface="HG丸ｺﾞｼｯｸM-PRO" panose="020F0600000000000000" pitchFamily="50" charset="-128"/>
              </a:endParaRPr>
            </a:p>
            <a:p>
              <a:pPr algn="ctr"/>
              <a:r>
                <a:rPr lang="en-US" altLang="zh-TW" sz="1600" b="1" dirty="0" smtClean="0">
                  <a:latin typeface="HG丸ｺﾞｼｯｸM-PRO" panose="020F0600000000000000" pitchFamily="50" charset="-128"/>
                  <a:ea typeface="HG丸ｺﾞｼｯｸM-PRO" panose="020F0600000000000000" pitchFamily="50" charset="-128"/>
                </a:rPr>
                <a:t>skewness, </a:t>
              </a:r>
              <a:endParaRPr lang="zh-TW" altLang="en-US" sz="1600" b="1" dirty="0">
                <a:latin typeface="HG丸ｺﾞｼｯｸM-PRO" panose="020F0600000000000000" pitchFamily="50" charset="-128"/>
                <a:ea typeface="HG丸ｺﾞｼｯｸM-PRO" panose="020F0600000000000000" pitchFamily="50" charset="-128"/>
              </a:endParaRPr>
            </a:p>
            <a:p>
              <a:pPr algn="ctr"/>
              <a:r>
                <a:rPr lang="en-US" altLang="zh-TW" sz="1600" b="1" dirty="0" smtClean="0">
                  <a:latin typeface="HG丸ｺﾞｼｯｸM-PRO" panose="020F0600000000000000" pitchFamily="50" charset="-128"/>
                  <a:ea typeface="HG丸ｺﾞｼｯｸM-PRO" panose="020F0600000000000000" pitchFamily="50" charset="-128"/>
                </a:rPr>
                <a:t>kurtosis</a:t>
              </a:r>
              <a:endParaRPr lang="zh-TW" altLang="en-US" sz="1600" b="1" dirty="0">
                <a:latin typeface="HG丸ｺﾞｼｯｸM-PRO" panose="020F0600000000000000" pitchFamily="50" charset="-128"/>
                <a:ea typeface="HG丸ｺﾞｼｯｸM-PRO" panose="020F0600000000000000" pitchFamily="50" charset="-128"/>
              </a:endParaRPr>
            </a:p>
          </p:txBody>
        </p:sp>
        <p:sp>
          <p:nvSpPr>
            <p:cNvPr id="19" name="円柱 18"/>
            <p:cNvSpPr/>
            <p:nvPr/>
          </p:nvSpPr>
          <p:spPr>
            <a:xfrm>
              <a:off x="2272371" y="3436168"/>
              <a:ext cx="1684424" cy="1036982"/>
            </a:xfrm>
            <a:prstGeom prst="can">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latin typeface="HG丸ｺﾞｼｯｸM-PRO" panose="020F0600000000000000" pitchFamily="50" charset="-128"/>
                  <a:ea typeface="HG丸ｺﾞｼｯｸM-PRO" panose="020F0600000000000000" pitchFamily="50" charset="-128"/>
                </a:rPr>
                <a:t>Combination</a:t>
              </a:r>
            </a:p>
            <a:p>
              <a:pPr algn="ctr"/>
              <a:r>
                <a:rPr lang="en-US" altLang="ja-JP" b="1" dirty="0" smtClean="0">
                  <a:latin typeface="HG丸ｺﾞｼｯｸM-PRO" panose="020F0600000000000000" pitchFamily="50" charset="-128"/>
                  <a:ea typeface="HG丸ｺﾞｼｯｸM-PRO" panose="020F0600000000000000" pitchFamily="50" charset="-128"/>
                </a:rPr>
                <a:t>by freq.</a:t>
              </a:r>
              <a:endParaRPr lang="en-US" altLang="ja-JP" b="1" dirty="0">
                <a:latin typeface="HG丸ｺﾞｼｯｸM-PRO" panose="020F0600000000000000" pitchFamily="50" charset="-128"/>
                <a:ea typeface="HG丸ｺﾞｼｯｸM-PRO" panose="020F0600000000000000" pitchFamily="50" charset="-128"/>
              </a:endParaRPr>
            </a:p>
            <a:p>
              <a:pPr algn="ctr"/>
              <a:r>
                <a:rPr lang="en-US" altLang="ja-JP" b="1" dirty="0">
                  <a:latin typeface="HG丸ｺﾞｼｯｸM-PRO" panose="020F0600000000000000" pitchFamily="50" charset="-128"/>
                  <a:ea typeface="HG丸ｺﾞｼｯｸM-PRO" panose="020F0600000000000000" pitchFamily="50" charset="-128"/>
                </a:rPr>
                <a:t>DB</a:t>
              </a:r>
              <a:endParaRPr lang="ja-JP" altLang="en-US" b="1" dirty="0">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232942" y="4785069"/>
              <a:ext cx="1406590" cy="586569"/>
            </a:xfrm>
            <a:prstGeom prst="rect">
              <a:avLst/>
            </a:prstGeom>
          </p:spPr>
          <p:txBody>
            <a:bodyPr wrap="none">
              <a:spAutoFit/>
            </a:bodyPr>
            <a:lstStyle/>
            <a:p>
              <a:pPr algn="ctr"/>
              <a:r>
                <a:rPr lang="en-US" altLang="ja-JP" b="1" dirty="0" smtClean="0">
                  <a:latin typeface="HG丸ｺﾞｼｯｸM-PRO" panose="020F0600000000000000" pitchFamily="50" charset="-128"/>
                  <a:ea typeface="HG丸ｺﾞｼｯｸM-PRO" panose="020F0600000000000000" pitchFamily="50" charset="-128"/>
                </a:rPr>
                <a:t>transform</a:t>
              </a:r>
            </a:p>
            <a:p>
              <a:pPr algn="ctr"/>
              <a:r>
                <a:rPr lang="en-US" altLang="ja-JP" b="1" dirty="0" smtClean="0">
                  <a:latin typeface="HG丸ｺﾞｼｯｸM-PRO" panose="020F0600000000000000" pitchFamily="50" charset="-128"/>
                  <a:ea typeface="HG丸ｺﾞｼｯｸM-PRO" panose="020F0600000000000000" pitchFamily="50" charset="-128"/>
                </a:rPr>
                <a:t>total to 100</a:t>
              </a:r>
              <a:endParaRPr lang="en-US" altLang="ja-JP" b="1" dirty="0">
                <a:latin typeface="HG丸ｺﾞｼｯｸM-PRO" panose="020F0600000000000000" pitchFamily="50" charset="-128"/>
                <a:ea typeface="HG丸ｺﾞｼｯｸM-PRO" panose="020F0600000000000000" pitchFamily="50" charset="-128"/>
              </a:endParaRPr>
            </a:p>
          </p:txBody>
        </p:sp>
        <p:sp>
          <p:nvSpPr>
            <p:cNvPr id="21" name="右矢印 20"/>
            <p:cNvSpPr/>
            <p:nvPr/>
          </p:nvSpPr>
          <p:spPr>
            <a:xfrm>
              <a:off x="1915093" y="3594343"/>
              <a:ext cx="264165" cy="809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2" name="正方形/長方形 21"/>
            <p:cNvSpPr/>
            <p:nvPr/>
          </p:nvSpPr>
          <p:spPr>
            <a:xfrm>
              <a:off x="1626884" y="4403411"/>
              <a:ext cx="816578" cy="335182"/>
            </a:xfrm>
            <a:prstGeom prst="rect">
              <a:avLst/>
            </a:prstGeom>
          </p:spPr>
          <p:txBody>
            <a:bodyPr wrap="none">
              <a:spAutoFit/>
            </a:bodyPr>
            <a:lstStyle/>
            <a:p>
              <a:r>
                <a:rPr lang="en-US" altLang="ja-JP" b="1" dirty="0">
                  <a:solidFill>
                    <a:srgbClr val="FF0000"/>
                  </a:solidFill>
                  <a:latin typeface="HG丸ｺﾞｼｯｸM-PRO" panose="020F0600000000000000" pitchFamily="50" charset="-128"/>
                  <a:ea typeface="HG丸ｺﾞｼｯｸM-PRO" panose="020F0600000000000000" pitchFamily="50" charset="-128"/>
                </a:rPr>
                <a:t>collate</a:t>
              </a:r>
              <a:endParaRPr lang="ja-JP" altLang="en-US"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a:off x="5969750" y="3594343"/>
              <a:ext cx="226650" cy="7767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5" name="ストライプ矢印 24"/>
            <p:cNvSpPr/>
            <p:nvPr/>
          </p:nvSpPr>
          <p:spPr>
            <a:xfrm>
              <a:off x="4049907" y="3582836"/>
              <a:ext cx="373488" cy="82057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6" name="フローチャート: データ 25"/>
            <p:cNvSpPr/>
            <p:nvPr/>
          </p:nvSpPr>
          <p:spPr>
            <a:xfrm>
              <a:off x="4430107" y="3465405"/>
              <a:ext cx="1489826" cy="890314"/>
            </a:xfrm>
            <a:prstGeom prst="flowChartInputOutpu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latin typeface="HG丸ｺﾞｼｯｸM-PRO" panose="020F0600000000000000" pitchFamily="50" charset="-128"/>
                  <a:ea typeface="HG丸ｺﾞｼｯｸM-PRO" panose="020F0600000000000000" pitchFamily="50" charset="-128"/>
                </a:rPr>
                <a:t>extract</a:t>
              </a:r>
            </a:p>
            <a:p>
              <a:pPr algn="ctr"/>
              <a:r>
                <a:rPr lang="en-US" altLang="ja-JP" sz="1600" b="1" dirty="0" smtClean="0">
                  <a:latin typeface="HG丸ｺﾞｼｯｸM-PRO" panose="020F0600000000000000" pitchFamily="50" charset="-128"/>
                  <a:ea typeface="HG丸ｺﾞｼｯｸM-PRO" panose="020F0600000000000000" pitchFamily="50" charset="-128"/>
                </a:rPr>
                <a:t>candi-date</a:t>
              </a:r>
            </a:p>
            <a:p>
              <a:pPr algn="ctr"/>
              <a:r>
                <a:rPr lang="en-US" altLang="ja-JP" sz="1600" b="1" dirty="0" smtClean="0">
                  <a:latin typeface="HG丸ｺﾞｼｯｸM-PRO" panose="020F0600000000000000" pitchFamily="50" charset="-128"/>
                  <a:ea typeface="HG丸ｺﾞｼｯｸM-PRO" panose="020F0600000000000000" pitchFamily="50" charset="-128"/>
                </a:rPr>
                <a:t>data</a:t>
              </a: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27" name="正方形/長方形 26"/>
            <p:cNvSpPr/>
            <p:nvPr/>
          </p:nvSpPr>
          <p:spPr>
            <a:xfrm>
              <a:off x="2328673" y="4659375"/>
              <a:ext cx="1478779" cy="837955"/>
            </a:xfrm>
            <a:prstGeom prst="rect">
              <a:avLst/>
            </a:prstGeom>
          </p:spPr>
          <p:txBody>
            <a:bodyPr wrap="none">
              <a:spAutoFit/>
            </a:bodyPr>
            <a:lstStyle/>
            <a:p>
              <a:r>
                <a:rPr lang="en-US" altLang="ja-JP" b="1" dirty="0" smtClean="0">
                  <a:latin typeface="HG丸ｺﾞｼｯｸM-PRO" panose="020F0600000000000000" pitchFamily="50" charset="-128"/>
                  <a:ea typeface="HG丸ｺﾞｼｯｸM-PRO" panose="020F0600000000000000" pitchFamily="50" charset="-128"/>
                </a:rPr>
                <a:t>store all of</a:t>
              </a:r>
            </a:p>
            <a:p>
              <a:r>
                <a:rPr lang="en-US" altLang="ja-JP" b="1" dirty="0" smtClean="0">
                  <a:latin typeface="HG丸ｺﾞｼｯｸM-PRO" panose="020F0600000000000000" pitchFamily="50" charset="-128"/>
                  <a:ea typeface="HG丸ｺﾞｼｯｸM-PRO" panose="020F0600000000000000" pitchFamily="50" charset="-128"/>
                </a:rPr>
                <a:t>combination</a:t>
              </a:r>
            </a:p>
            <a:p>
              <a:r>
                <a:rPr lang="en-US" altLang="ja-JP" b="1" dirty="0" smtClean="0">
                  <a:latin typeface="HG丸ｺﾞｼｯｸM-PRO" panose="020F0600000000000000" pitchFamily="50" charset="-128"/>
                  <a:ea typeface="HG丸ｺﾞｼｯｸM-PRO" panose="020F0600000000000000" pitchFamily="50" charset="-128"/>
                </a:rPr>
                <a:t>by frequency</a:t>
              </a:r>
              <a:endParaRPr lang="en-US" altLang="ja-JP" b="1" dirty="0">
                <a:latin typeface="HG丸ｺﾞｼｯｸM-PRO" panose="020F0600000000000000" pitchFamily="50" charset="-128"/>
                <a:ea typeface="HG丸ｺﾞｼｯｸM-PRO" panose="020F0600000000000000" pitchFamily="50" charset="-128"/>
              </a:endParaRPr>
            </a:p>
          </p:txBody>
        </p:sp>
        <p:sp>
          <p:nvSpPr>
            <p:cNvPr id="28" name="正方形/長方形 27"/>
            <p:cNvSpPr/>
            <p:nvPr/>
          </p:nvSpPr>
          <p:spPr>
            <a:xfrm>
              <a:off x="4457753" y="4638600"/>
              <a:ext cx="1562075" cy="1201069"/>
            </a:xfrm>
            <a:prstGeom prst="rect">
              <a:avLst/>
            </a:prstGeom>
          </p:spPr>
          <p:txBody>
            <a:bodyPr wrap="none">
              <a:spAutoFit/>
            </a:bodyPr>
            <a:lstStyle/>
            <a:p>
              <a:r>
                <a:rPr lang="en-US" altLang="ja-JP" sz="1600" b="1" dirty="0" smtClean="0">
                  <a:latin typeface="HG丸ｺﾞｼｯｸM-PRO" panose="020F0600000000000000" pitchFamily="50" charset="-128"/>
                  <a:ea typeface="HG丸ｺﾞｼｯｸM-PRO" panose="020F0600000000000000" pitchFamily="50" charset="-128"/>
                </a:rPr>
                <a:t>because each</a:t>
              </a:r>
            </a:p>
            <a:p>
              <a:r>
                <a:rPr lang="en-US" altLang="ja-JP" sz="1600" b="1" dirty="0" smtClean="0">
                  <a:latin typeface="HG丸ｺﾞｼｯｸM-PRO" panose="020F0600000000000000" pitchFamily="50" charset="-128"/>
                  <a:ea typeface="HG丸ｺﾞｼｯｸM-PRO" panose="020F0600000000000000" pitchFamily="50" charset="-128"/>
                </a:rPr>
                <a:t>value is integer,</a:t>
              </a:r>
            </a:p>
            <a:p>
              <a:r>
                <a:rPr lang="en-US" altLang="ja-JP" sz="1600" b="1" dirty="0" smtClean="0">
                  <a:latin typeface="HG丸ｺﾞｼｯｸM-PRO" panose="020F0600000000000000" pitchFamily="50" charset="-128"/>
                  <a:ea typeface="HG丸ｺﾞｼｯｸM-PRO" panose="020F0600000000000000" pitchFamily="50" charset="-128"/>
                </a:rPr>
                <a:t>extract by</a:t>
              </a:r>
              <a:endParaRPr lang="en-US" altLang="ja-JP" sz="1600" b="1" dirty="0">
                <a:latin typeface="HG丸ｺﾞｼｯｸM-PRO" panose="020F0600000000000000" pitchFamily="50" charset="-128"/>
                <a:ea typeface="HG丸ｺﾞｼｯｸM-PRO" panose="020F0600000000000000" pitchFamily="50" charset="-128"/>
              </a:endParaRPr>
            </a:p>
            <a:p>
              <a:r>
                <a:rPr lang="en-US" altLang="ja-JP" sz="1600" b="1" dirty="0" smtClean="0">
                  <a:latin typeface="HG丸ｺﾞｼｯｸM-PRO" panose="020F0600000000000000" pitchFamily="50" charset="-128"/>
                  <a:ea typeface="HG丸ｺﾞｼｯｸM-PRO" panose="020F0600000000000000" pitchFamily="50" charset="-128"/>
                </a:rPr>
                <a:t>each statistic</a:t>
              </a:r>
            </a:p>
            <a:p>
              <a:r>
                <a:rPr lang="en-US" altLang="ja-JP" sz="1600" b="1" dirty="0">
                  <a:latin typeface="HG丸ｺﾞｼｯｸM-PRO" panose="020F0600000000000000" pitchFamily="50" charset="-128"/>
                  <a:ea typeface="HG丸ｺﾞｼｯｸM-PRO" panose="020F0600000000000000" pitchFamily="50" charset="-128"/>
                </a:rPr>
                <a:t>approximation</a:t>
              </a:r>
              <a:endParaRPr lang="en-US" altLang="ja-JP" sz="1600" b="1" dirty="0" smtClean="0">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3717284" y="4371081"/>
              <a:ext cx="872108" cy="335182"/>
            </a:xfrm>
            <a:prstGeom prst="rect">
              <a:avLst/>
            </a:prstGeom>
          </p:spPr>
          <p:txBody>
            <a:bodyPr wrap="none">
              <a:spAutoFit/>
            </a:bodyPr>
            <a:lstStyle/>
            <a:p>
              <a:r>
                <a:rPr lang="en-US" altLang="ja-JP" b="1" dirty="0" smtClean="0">
                  <a:solidFill>
                    <a:srgbClr val="FF0000"/>
                  </a:solidFill>
                  <a:latin typeface="HG丸ｺﾞｼｯｸM-PRO" panose="020F0600000000000000" pitchFamily="50" charset="-128"/>
                  <a:ea typeface="HG丸ｺﾞｼｯｸM-PRO" panose="020F0600000000000000" pitchFamily="50" charset="-128"/>
                </a:rPr>
                <a:t>extract</a:t>
              </a:r>
              <a:endParaRPr lang="ja-JP" altLang="en-US" dirty="0">
                <a:solidFill>
                  <a:srgbClr val="FF0000"/>
                </a:solidFill>
              </a:endParaRPr>
            </a:p>
          </p:txBody>
        </p:sp>
        <p:sp>
          <p:nvSpPr>
            <p:cNvPr id="30" name="正方形/長方形 29"/>
            <p:cNvSpPr/>
            <p:nvPr/>
          </p:nvSpPr>
          <p:spPr>
            <a:xfrm>
              <a:off x="5757860" y="4371225"/>
              <a:ext cx="901262" cy="335182"/>
            </a:xfrm>
            <a:prstGeom prst="rect">
              <a:avLst/>
            </a:prstGeom>
          </p:spPr>
          <p:txBody>
            <a:bodyPr wrap="none">
              <a:spAutoFit/>
            </a:bodyPr>
            <a:lstStyle/>
            <a:p>
              <a:r>
                <a:rPr lang="en-US" altLang="ja-JP" b="1" dirty="0" smtClean="0">
                  <a:solidFill>
                    <a:srgbClr val="FF0000"/>
                  </a:solidFill>
                  <a:latin typeface="HG丸ｺﾞｼｯｸM-PRO" panose="020F0600000000000000" pitchFamily="50" charset="-128"/>
                  <a:ea typeface="HG丸ｺﾞｼｯｸM-PRO" panose="020F0600000000000000" pitchFamily="50" charset="-128"/>
                </a:rPr>
                <a:t>narrow</a:t>
              </a:r>
              <a:endParaRPr lang="ja-JP" altLang="en-US" dirty="0">
                <a:solidFill>
                  <a:srgbClr val="FF0000"/>
                </a:solidFill>
              </a:endParaRPr>
            </a:p>
          </p:txBody>
        </p:sp>
        <p:sp>
          <p:nvSpPr>
            <p:cNvPr id="31" name="正方形/長方形 30"/>
            <p:cNvSpPr/>
            <p:nvPr/>
          </p:nvSpPr>
          <p:spPr>
            <a:xfrm>
              <a:off x="6288999" y="3523278"/>
              <a:ext cx="1509362" cy="810227"/>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a:latin typeface="HG丸ｺﾞｼｯｸM-PRO" panose="020F0600000000000000" pitchFamily="50" charset="-128"/>
                  <a:ea typeface="HG丸ｺﾞｼｯｸM-PRO" panose="020F0600000000000000" pitchFamily="50" charset="-128"/>
                </a:rPr>
                <a:t>GRG</a:t>
              </a:r>
            </a:p>
            <a:p>
              <a:pPr algn="ctr"/>
              <a:r>
                <a:rPr lang="en-US" altLang="ja-JP" sz="2300" b="1" dirty="0" smtClean="0">
                  <a:latin typeface="HG丸ｺﾞｼｯｸM-PRO" panose="020F0600000000000000" pitchFamily="50" charset="-128"/>
                  <a:ea typeface="HG丸ｺﾞｼｯｸM-PRO" panose="020F0600000000000000" pitchFamily="50" charset="-128"/>
                </a:rPr>
                <a:t>non-linear</a:t>
              </a:r>
              <a:endParaRPr lang="ja-JP" altLang="en-US" sz="2300" b="1" dirty="0">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7895209" y="4606109"/>
              <a:ext cx="1841629" cy="1089342"/>
            </a:xfrm>
            <a:prstGeom prst="rect">
              <a:avLst/>
            </a:prstGeom>
          </p:spPr>
          <p:txBody>
            <a:bodyPr wrap="square">
              <a:spAutoFit/>
            </a:bodyPr>
            <a:lstStyle/>
            <a:p>
              <a:r>
                <a:rPr lang="en-US" altLang="zh-TW" b="1" dirty="0" smtClean="0">
                  <a:latin typeface="HG丸ｺﾞｼｯｸM-PRO" panose="020F0600000000000000" pitchFamily="50" charset="-128"/>
                  <a:ea typeface="HG丸ｺﾞｼｯｸM-PRO" panose="020F0600000000000000" pitchFamily="50" charset="-128"/>
                </a:rPr>
                <a:t>SD and skew. is the same, </a:t>
              </a:r>
              <a:endParaRPr lang="en-US" altLang="zh-TW" b="1" dirty="0">
                <a:latin typeface="HG丸ｺﾞｼｯｸM-PRO" panose="020F0600000000000000" pitchFamily="50" charset="-128"/>
                <a:ea typeface="HG丸ｺﾞｼｯｸM-PRO" panose="020F0600000000000000" pitchFamily="50" charset="-128"/>
              </a:endParaRPr>
            </a:p>
            <a:p>
              <a:r>
                <a:rPr lang="en-US" altLang="zh-TW" b="1" dirty="0" smtClean="0">
                  <a:latin typeface="HG丸ｺﾞｼｯｸM-PRO" panose="020F0600000000000000" pitchFamily="50" charset="-128"/>
                  <a:ea typeface="HG丸ｺﾞｼｯｸM-PRO" panose="020F0600000000000000" pitchFamily="50" charset="-128"/>
                </a:rPr>
                <a:t>kurtosis </a:t>
              </a:r>
              <a:r>
                <a:rPr lang="en-US" altLang="zh-TW" b="1" dirty="0">
                  <a:latin typeface="HG丸ｺﾞｼｯｸM-PRO" panose="020F0600000000000000" pitchFamily="50" charset="-128"/>
                  <a:ea typeface="HG丸ｺﾞｼｯｸM-PRO" panose="020F0600000000000000" pitchFamily="50" charset="-128"/>
                </a:rPr>
                <a:t>is approximate </a:t>
              </a:r>
              <a:endParaRPr lang="zh-TW" altLang="en-US" b="1" dirty="0">
                <a:latin typeface="HG丸ｺﾞｼｯｸM-PRO" panose="020F0600000000000000" pitchFamily="50" charset="-128"/>
                <a:ea typeface="HG丸ｺﾞｼｯｸM-PRO" panose="020F0600000000000000" pitchFamily="50" charset="-128"/>
              </a:endParaRPr>
            </a:p>
          </p:txBody>
        </p:sp>
        <p:sp>
          <p:nvSpPr>
            <p:cNvPr id="33" name="右矢印 32"/>
            <p:cNvSpPr/>
            <p:nvPr/>
          </p:nvSpPr>
          <p:spPr>
            <a:xfrm>
              <a:off x="7895209" y="3578981"/>
              <a:ext cx="187979" cy="7767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4" name="フローチャート: データ 33"/>
            <p:cNvSpPr/>
            <p:nvPr/>
          </p:nvSpPr>
          <p:spPr>
            <a:xfrm>
              <a:off x="8074828" y="3498871"/>
              <a:ext cx="1489826" cy="890314"/>
            </a:xfrm>
            <a:prstGeom prst="flowChartInputOutpu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b="1" dirty="0" smtClean="0">
                  <a:latin typeface="HG丸ｺﾞｼｯｸM-PRO" panose="020F0600000000000000" pitchFamily="50" charset="-128"/>
                  <a:ea typeface="HG丸ｺﾞｼｯｸM-PRO" panose="020F0600000000000000" pitchFamily="50" charset="-128"/>
                </a:rPr>
                <a:t>decide</a:t>
              </a:r>
            </a:p>
            <a:p>
              <a:pPr algn="ctr"/>
              <a:r>
                <a:rPr lang="en-US" altLang="ja-JP" sz="1700" b="1" dirty="0" smtClean="0">
                  <a:latin typeface="HG丸ｺﾞｼｯｸM-PRO" panose="020F0600000000000000" pitchFamily="50" charset="-128"/>
                  <a:ea typeface="HG丸ｺﾞｼｯｸM-PRO" panose="020F0600000000000000" pitchFamily="50" charset="-128"/>
                </a:rPr>
                <a:t>combi. of data</a:t>
              </a:r>
              <a:endParaRPr lang="ja-JP" altLang="en-US" sz="1700" b="1" dirty="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6398811" y="4621485"/>
              <a:ext cx="1428779" cy="837955"/>
            </a:xfrm>
            <a:prstGeom prst="rect">
              <a:avLst/>
            </a:prstGeom>
          </p:spPr>
          <p:txBody>
            <a:bodyPr wrap="square">
              <a:spAutoFit/>
            </a:bodyPr>
            <a:lstStyle/>
            <a:p>
              <a:r>
                <a:rPr lang="en-US" altLang="ja-JP" b="1" dirty="0" smtClean="0">
                  <a:latin typeface="HG丸ｺﾞｼｯｸM-PRO" panose="020F0600000000000000" pitchFamily="50" charset="-128"/>
                  <a:ea typeface="HG丸ｺﾞｼｯｸM-PRO" panose="020F0600000000000000" pitchFamily="50" charset="-128"/>
                </a:rPr>
                <a:t>using</a:t>
              </a:r>
            </a:p>
            <a:p>
              <a:r>
                <a:rPr lang="en-US" altLang="ja-JP" b="1" dirty="0" smtClean="0">
                  <a:latin typeface="HG丸ｺﾞｼｯｸM-PRO" panose="020F0600000000000000" pitchFamily="50" charset="-128"/>
                  <a:ea typeface="HG丸ｺﾞｼｯｸM-PRO" panose="020F0600000000000000" pitchFamily="50" charset="-128"/>
                </a:rPr>
                <a:t>MS-EXCEL</a:t>
              </a:r>
            </a:p>
            <a:p>
              <a:r>
                <a:rPr lang="en-US" altLang="ja-JP" b="1" dirty="0" smtClean="0">
                  <a:latin typeface="HG丸ｺﾞｼｯｸM-PRO" panose="020F0600000000000000" pitchFamily="50" charset="-128"/>
                  <a:ea typeface="HG丸ｺﾞｼｯｸM-PRO" panose="020F0600000000000000" pitchFamily="50" charset="-128"/>
                </a:rPr>
                <a:t>Solver</a:t>
              </a:r>
              <a:endParaRPr lang="en-US" altLang="ja-JP" b="1" dirty="0">
                <a:latin typeface="HG丸ｺﾞｼｯｸM-PRO" panose="020F0600000000000000" pitchFamily="50" charset="-128"/>
                <a:ea typeface="HG丸ｺﾞｼｯｸM-PRO" panose="020F0600000000000000" pitchFamily="50" charset="-128"/>
              </a:endParaRPr>
            </a:p>
          </p:txBody>
        </p:sp>
      </p:grpSp>
      <p:sp>
        <p:nvSpPr>
          <p:cNvPr id="37" name="タイトル 1"/>
          <p:cNvSpPr txBox="1">
            <a:spLocks/>
          </p:cNvSpPr>
          <p:nvPr/>
        </p:nvSpPr>
        <p:spPr>
          <a:xfrm>
            <a:off x="196770" y="487866"/>
            <a:ext cx="11667280" cy="578987"/>
          </a:xfrm>
          <a:prstGeom prst="rect">
            <a:avLst/>
          </a:prstGeom>
        </p:spPr>
        <p:txBody>
          <a:bodyPr vert="horz" lIns="91440" tIns="45720" rIns="91440" bIns="45720" rtlCol="0" anchor="ctr">
            <a:normAutofit fontScale="90000"/>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b="1" dirty="0" smtClean="0">
                <a:latin typeface="HG丸ｺﾞｼｯｸM-PRO" panose="020F0600000000000000" pitchFamily="50" charset="-128"/>
                <a:ea typeface="HG丸ｺﾞｼｯｸM-PRO" panose="020F0600000000000000" pitchFamily="50" charset="-128"/>
              </a:rPr>
              <a:t>Synthetic Microdata based on frequency, SD, skewness and kurtosis</a:t>
            </a:r>
            <a:endParaRPr lang="ja-JP" altLang="en-US"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596163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195710400"/>
              </p:ext>
            </p:extLst>
          </p:nvPr>
        </p:nvGraphicFramePr>
        <p:xfrm>
          <a:off x="115746" y="682914"/>
          <a:ext cx="11956650" cy="5599791"/>
        </p:xfrm>
        <a:graphic>
          <a:graphicData uri="http://schemas.openxmlformats.org/drawingml/2006/table">
            <a:tbl>
              <a:tblPr firstRow="1" firstCol="1" bandRow="1">
                <a:tableStyleId>{5C22544A-7EE6-4342-B048-85BDC9FD1C3A}</a:tableStyleId>
              </a:tblPr>
              <a:tblGrid>
                <a:gridCol w="3877520"/>
                <a:gridCol w="5856790"/>
                <a:gridCol w="2222340"/>
              </a:tblGrid>
              <a:tr h="381398">
                <a:tc>
                  <a:txBody>
                    <a:bodyPr/>
                    <a:lstStyle/>
                    <a:p>
                      <a:pPr algn="ctr">
                        <a:spcAft>
                          <a:spcPts val="0"/>
                        </a:spcAft>
                      </a:pPr>
                      <a:r>
                        <a:rPr lang="en-US" altLang="ja-JP" sz="2400" b="1" kern="100" dirty="0" smtClean="0">
                          <a:effectLst/>
                          <a:latin typeface="HG丸ｺﾞｼｯｸM-PRO" panose="020F0600000000000000" pitchFamily="50" charset="-128"/>
                          <a:ea typeface="HG丸ｺﾞｼｯｸM-PRO" panose="020F0600000000000000" pitchFamily="50" charset="-128"/>
                        </a:rPr>
                        <a:t>Type</a:t>
                      </a:r>
                      <a:r>
                        <a:rPr lang="en-US" altLang="ja-JP" sz="2400" b="1" kern="100" baseline="0" dirty="0" smtClean="0">
                          <a:effectLst/>
                          <a:latin typeface="HG丸ｺﾞｼｯｸM-PRO" panose="020F0600000000000000" pitchFamily="50" charset="-128"/>
                          <a:ea typeface="HG丸ｺﾞｼｯｸM-PRO" panose="020F0600000000000000" pitchFamily="50" charset="-128"/>
                        </a:rPr>
                        <a:t> of Statistics</a:t>
                      </a:r>
                      <a:endParaRPr lang="ja-JP" sz="24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2400" b="1" kern="100" dirty="0" smtClean="0">
                          <a:effectLst/>
                          <a:latin typeface="HG丸ｺﾞｼｯｸM-PRO" panose="020F0600000000000000" pitchFamily="50" charset="-128"/>
                          <a:ea typeface="HG丸ｺﾞｼｯｸM-PRO" panose="020F0600000000000000" pitchFamily="50" charset="-128"/>
                        </a:rPr>
                        <a:t>Type of Output</a:t>
                      </a:r>
                      <a:endParaRPr lang="en-US" altLang="ja-JP" sz="24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c>
                  <a:txBody>
                    <a:bodyPr/>
                    <a:lstStyle/>
                    <a:p>
                      <a:pPr algn="ctr">
                        <a:spcAft>
                          <a:spcPts val="0"/>
                        </a:spcAft>
                      </a:pPr>
                      <a:r>
                        <a:rPr lang="en-US" altLang="ja-JP" sz="2400" b="1" kern="100" dirty="0" smtClean="0">
                          <a:effectLst/>
                          <a:latin typeface="HG丸ｺﾞｼｯｸM-PRO" panose="020F0600000000000000" pitchFamily="50" charset="-128"/>
                          <a:ea typeface="HG丸ｺﾞｼｯｸM-PRO" panose="020F0600000000000000" pitchFamily="50" charset="-128"/>
                        </a:rPr>
                        <a:t>Classification</a:t>
                      </a:r>
                      <a:endParaRPr lang="ja-JP" sz="24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r>
              <a:tr h="324827">
                <a:tc rowSpan="8">
                  <a:txBody>
                    <a:bodyPr/>
                    <a:lstStyle/>
                    <a:p>
                      <a:pPr algn="ctr">
                        <a:spcAft>
                          <a:spcPts val="0"/>
                        </a:spcAft>
                      </a:pPr>
                      <a:r>
                        <a:rPr lang="en-US" altLang="ja-JP" sz="2400" b="1" kern="100" dirty="0" smtClean="0">
                          <a:effectLst/>
                          <a:latin typeface="HG丸ｺﾞｼｯｸM-PRO" panose="020F0600000000000000" pitchFamily="50" charset="-128"/>
                          <a:ea typeface="HG丸ｺﾞｼｯｸM-PRO" panose="020F0600000000000000" pitchFamily="50" charset="-128"/>
                        </a:rPr>
                        <a:t>Descriptive</a:t>
                      </a:r>
                      <a:r>
                        <a:rPr lang="en-US" altLang="ja-JP" sz="2400" b="1" kern="100" baseline="0" dirty="0" smtClean="0">
                          <a:effectLst/>
                          <a:latin typeface="HG丸ｺﾞｼｯｸM-PRO" panose="020F0600000000000000" pitchFamily="50" charset="-128"/>
                          <a:ea typeface="HG丸ｺﾞｼｯｸM-PRO" panose="020F0600000000000000" pitchFamily="50" charset="-128"/>
                        </a:rPr>
                        <a:t> statistics</a:t>
                      </a:r>
                      <a:endParaRPr lang="ja-JP" sz="24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Frequency</a:t>
                      </a:r>
                      <a:r>
                        <a:rPr lang="en-US" altLang="ja-JP" sz="1800" b="1" kern="100" baseline="0" dirty="0" smtClean="0">
                          <a:effectLst/>
                          <a:latin typeface="HG丸ｺﾞｼｯｸM-PRO" panose="020F0600000000000000" pitchFamily="50" charset="-128"/>
                          <a:ea typeface="HG丸ｺﾞｼｯｸM-PRO" panose="020F0600000000000000" pitchFamily="50" charset="-128"/>
                        </a:rPr>
                        <a:t> tables</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Unsafe</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Magnitude tables</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Unsafe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64965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Maxima,</a:t>
                      </a:r>
                      <a:r>
                        <a:rPr lang="en-US" altLang="ja-JP" sz="1800" b="1" kern="100" baseline="0" dirty="0" smtClean="0">
                          <a:effectLst/>
                          <a:latin typeface="HG丸ｺﾞｼｯｸM-PRO" panose="020F0600000000000000" pitchFamily="50" charset="-128"/>
                          <a:ea typeface="HG丸ｺﾞｼｯｸM-PRO" panose="020F0600000000000000" pitchFamily="50" charset="-128"/>
                        </a:rPr>
                        <a:t>  minima and percentiles(incl. median)</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Unsafe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Mode</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Means, indices, ratios, indicators</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Unsafe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Concentration</a:t>
                      </a:r>
                      <a:r>
                        <a:rPr lang="en-US" altLang="ja-JP" sz="1800" b="1" kern="100" baseline="0" dirty="0" smtClean="0">
                          <a:effectLst/>
                          <a:latin typeface="HG丸ｺﾞｼｯｸM-PRO" panose="020F0600000000000000" pitchFamily="50" charset="-128"/>
                          <a:ea typeface="HG丸ｺﾞｼｯｸM-PRO" panose="020F0600000000000000" pitchFamily="50" charset="-128"/>
                        </a:rPr>
                        <a:t> ratios</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64965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Higher</a:t>
                      </a:r>
                      <a:r>
                        <a:rPr lang="en-US" altLang="ja-JP" sz="1800" b="1" kern="100" baseline="0" dirty="0" smtClean="0">
                          <a:effectLst/>
                          <a:latin typeface="HG丸ｺﾞｼｯｸM-PRO" panose="020F0600000000000000" pitchFamily="50" charset="-128"/>
                          <a:ea typeface="HG丸ｺﾞｼｯｸM-PRO" panose="020F0600000000000000" pitchFamily="50" charset="-128"/>
                        </a:rPr>
                        <a:t> moments of distributions</a:t>
                      </a:r>
                      <a:r>
                        <a:rPr lang="ja-JP" sz="1800" b="1" kern="100" dirty="0" smtClean="0">
                          <a:effectLst/>
                          <a:latin typeface="HG丸ｺﾞｼｯｸM-PRO" panose="020F0600000000000000" pitchFamily="50" charset="-128"/>
                          <a:ea typeface="HG丸ｺﾞｼｯｸM-PRO" panose="020F0600000000000000" pitchFamily="50" charset="-128"/>
                        </a:rPr>
                        <a:t>（</a:t>
                      </a:r>
                      <a:r>
                        <a:rPr lang="en-US" altLang="ja-JP" sz="1800" b="1" kern="100" dirty="0" smtClean="0">
                          <a:effectLst/>
                          <a:latin typeface="HG丸ｺﾞｼｯｸM-PRO" panose="020F0600000000000000" pitchFamily="50" charset="-128"/>
                          <a:ea typeface="HG丸ｺﾞｼｯｸM-PRO" panose="020F0600000000000000" pitchFamily="50" charset="-128"/>
                        </a:rPr>
                        <a:t>incl. variance, covariance, kurtosis, skewness</a:t>
                      </a:r>
                      <a:r>
                        <a:rPr lang="ja-JP" sz="1800" b="1" kern="100" dirty="0" smtClean="0">
                          <a:effectLst/>
                          <a:latin typeface="HG丸ｺﾞｼｯｸM-PRO" panose="020F0600000000000000" pitchFamily="50" charset="-128"/>
                          <a:ea typeface="HG丸ｺﾞｼｯｸM-PRO" panose="020F0600000000000000" pitchFamily="50" charset="-128"/>
                        </a:rPr>
                        <a:t>）</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Graphs: pictorial representations of actual data</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Unsafe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rowSpan="5">
                  <a:txBody>
                    <a:bodyPr/>
                    <a:lstStyle/>
                    <a:p>
                      <a:pPr algn="ctr">
                        <a:spcAft>
                          <a:spcPts val="0"/>
                        </a:spcAft>
                      </a:pPr>
                      <a:r>
                        <a:rPr lang="en-US" altLang="ja-JP" sz="2400" b="1" kern="100" dirty="0" smtClean="0">
                          <a:effectLst/>
                          <a:latin typeface="HG丸ｺﾞｼｯｸM-PRO" panose="020F0600000000000000" pitchFamily="50" charset="-128"/>
                          <a:ea typeface="HG丸ｺﾞｼｯｸM-PRO" panose="020F0600000000000000" pitchFamily="50" charset="-128"/>
                          <a:cs typeface="+mn-cs"/>
                        </a:rPr>
                        <a:t>Correlation</a:t>
                      </a:r>
                      <a:r>
                        <a:rPr lang="en-US" altLang="ja-JP" sz="2400" b="1" kern="100" baseline="0" dirty="0" smtClean="0">
                          <a:effectLst/>
                          <a:latin typeface="HG丸ｺﾞｼｯｸM-PRO" panose="020F0600000000000000" pitchFamily="50" charset="-128"/>
                          <a:ea typeface="HG丸ｺﾞｼｯｸM-PRO" panose="020F0600000000000000" pitchFamily="50" charset="-128"/>
                          <a:cs typeface="+mn-cs"/>
                        </a:rPr>
                        <a:t> </a:t>
                      </a:r>
                    </a:p>
                    <a:p>
                      <a:pPr algn="ctr">
                        <a:spcAft>
                          <a:spcPts val="0"/>
                        </a:spcAft>
                      </a:pPr>
                      <a:r>
                        <a:rPr lang="en-US" altLang="ja-JP" sz="2400" b="1" kern="100" baseline="0" dirty="0" smtClean="0">
                          <a:effectLst/>
                          <a:latin typeface="HG丸ｺﾞｼｯｸM-PRO" panose="020F0600000000000000" pitchFamily="50" charset="-128"/>
                          <a:ea typeface="HG丸ｺﾞｼｯｸM-PRO" panose="020F0600000000000000" pitchFamily="50" charset="-128"/>
                          <a:cs typeface="+mn-cs"/>
                        </a:rPr>
                        <a:t>and </a:t>
                      </a:r>
                    </a:p>
                    <a:p>
                      <a:pPr algn="ctr">
                        <a:spcAft>
                          <a:spcPts val="0"/>
                        </a:spcAft>
                      </a:pPr>
                      <a:r>
                        <a:rPr lang="en-US" altLang="ja-JP" sz="2400" b="1" kern="100" baseline="0" dirty="0" smtClean="0">
                          <a:effectLst/>
                          <a:latin typeface="HG丸ｺﾞｼｯｸM-PRO" panose="020F0600000000000000" pitchFamily="50" charset="-128"/>
                          <a:ea typeface="HG丸ｺﾞｼｯｸM-PRO" panose="020F0600000000000000" pitchFamily="50" charset="-128"/>
                          <a:cs typeface="+mn-cs"/>
                        </a:rPr>
                        <a:t>Regression Analysis</a:t>
                      </a:r>
                      <a:endParaRPr lang="ja-JP" sz="24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Linear regression coefficients</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Non-linear regression coefficients</a:t>
                      </a: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Estimation residuals</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Unsafe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670809">
                <a:tc vMerge="1">
                  <a:txBody>
                    <a:bodyPr/>
                    <a:lstStyle/>
                    <a:p>
                      <a:endParaRPr kumimoji="1" lang="ja-JP" altLang="en-US"/>
                    </a:p>
                  </a:txBody>
                  <a:tcPr/>
                </a:tc>
                <a:tc>
                  <a:txBody>
                    <a:bodyPr/>
                    <a:lstStyle/>
                    <a:p>
                      <a:pPr algn="ctr">
                        <a:spcAft>
                          <a:spcPts val="0"/>
                        </a:spcAft>
                      </a:pPr>
                      <a:r>
                        <a:rPr lang="en-US" sz="1800" b="1" kern="100" dirty="0">
                          <a:effectLst/>
                          <a:latin typeface="HG丸ｺﾞｼｯｸM-PRO" panose="020F0600000000000000" pitchFamily="50" charset="-128"/>
                          <a:ea typeface="HG丸ｺﾞｼｯｸM-PRO" panose="020F0600000000000000" pitchFamily="50" charset="-128"/>
                        </a:rPr>
                        <a:t> </a:t>
                      </a:r>
                      <a:r>
                        <a:rPr lang="en-US" altLang="ja-JP" sz="1800" b="1" kern="100" dirty="0" smtClean="0">
                          <a:effectLst/>
                          <a:latin typeface="HG丸ｺﾞｼｯｸM-PRO" panose="020F0600000000000000" pitchFamily="50" charset="-128"/>
                          <a:ea typeface="HG丸ｺﾞｼｯｸM-PRO" panose="020F0600000000000000" pitchFamily="50" charset="-128"/>
                        </a:rPr>
                        <a:t>Summary and test statistics from estimates</a:t>
                      </a:r>
                    </a:p>
                    <a:p>
                      <a:pPr algn="ctr">
                        <a:spcAft>
                          <a:spcPts val="0"/>
                        </a:spcAft>
                      </a:pPr>
                      <a:r>
                        <a:rPr lang="ja-JP" sz="1800" b="1" kern="100" dirty="0" smtClean="0">
                          <a:effectLst/>
                          <a:latin typeface="HG丸ｺﾞｼｯｸM-PRO" panose="020F0600000000000000" pitchFamily="50" charset="-128"/>
                          <a:ea typeface="HG丸ｺﾞｼｯｸM-PRO" panose="020F0600000000000000" pitchFamily="50" charset="-128"/>
                        </a:rPr>
                        <a:t>（</a:t>
                      </a:r>
                      <a:r>
                        <a:rPr lang="en-US" sz="1800" b="1" kern="100" dirty="0">
                          <a:effectLst/>
                          <a:latin typeface="HG丸ｺﾞｼｯｸM-PRO" panose="020F0600000000000000" pitchFamily="50" charset="-128"/>
                          <a:ea typeface="HG丸ｺﾞｼｯｸM-PRO" panose="020F0600000000000000" pitchFamily="50" charset="-128"/>
                        </a:rPr>
                        <a:t>R</a:t>
                      </a:r>
                      <a:r>
                        <a:rPr lang="en-US" sz="1800" b="1" kern="100" baseline="30000" dirty="0">
                          <a:effectLst/>
                          <a:latin typeface="HG丸ｺﾞｼｯｸM-PRO" panose="020F0600000000000000" pitchFamily="50" charset="-128"/>
                          <a:ea typeface="HG丸ｺﾞｼｯｸM-PRO" panose="020F0600000000000000" pitchFamily="50" charset="-128"/>
                        </a:rPr>
                        <a:t>2</a:t>
                      </a:r>
                      <a:r>
                        <a:rPr lang="en-US" sz="1800" b="1" kern="100" dirty="0">
                          <a:effectLst/>
                          <a:latin typeface="HG丸ｺﾞｼｯｸM-PRO" panose="020F0600000000000000" pitchFamily="50" charset="-128"/>
                          <a:ea typeface="HG丸ｺﾞｼｯｸM-PRO" panose="020F0600000000000000" pitchFamily="50" charset="-128"/>
                        </a:rPr>
                        <a:t>, </a:t>
                      </a:r>
                      <a:r>
                        <a:rPr lang="en-US" sz="1800" b="1" kern="100" dirty="0" smtClean="0">
                          <a:effectLst/>
                          <a:latin typeface="HG丸ｺﾞｼｯｸM-PRO" panose="020F0600000000000000" pitchFamily="50" charset="-128"/>
                          <a:ea typeface="HG丸ｺﾞｼｯｸM-PRO" panose="020F0600000000000000" pitchFamily="50" charset="-128"/>
                        </a:rPr>
                        <a:t>X</a:t>
                      </a:r>
                      <a:r>
                        <a:rPr lang="en-US" sz="1800" b="1" kern="100" baseline="30000" dirty="0" smtClean="0">
                          <a:effectLst/>
                          <a:latin typeface="HG丸ｺﾞｼｯｸM-PRO" panose="020F0600000000000000" pitchFamily="50" charset="-128"/>
                          <a:ea typeface="HG丸ｺﾞｼｯｸM-PRO" panose="020F0600000000000000" pitchFamily="50" charset="-128"/>
                        </a:rPr>
                        <a:t>2 </a:t>
                      </a:r>
                      <a:r>
                        <a:rPr lang="en-US" sz="1800" b="1" kern="100" baseline="0" dirty="0" smtClean="0">
                          <a:effectLst/>
                          <a:latin typeface="HG丸ｺﾞｼｯｸM-PRO" panose="020F0600000000000000" pitchFamily="50" charset="-128"/>
                          <a:ea typeface="HG丸ｺﾞｼｯｸM-PRO" panose="020F0600000000000000" pitchFamily="50" charset="-128"/>
                        </a:rPr>
                        <a:t> etc.</a:t>
                      </a:r>
                      <a:r>
                        <a:rPr lang="ja-JP" sz="1800" b="1" kern="100" dirty="0" smtClean="0">
                          <a:effectLst/>
                          <a:latin typeface="HG丸ｺﾞｼｯｸM-PRO" panose="020F0600000000000000" pitchFamily="50" charset="-128"/>
                          <a:ea typeface="HG丸ｺﾞｼｯｸM-PRO" panose="020F0600000000000000" pitchFamily="50" charset="-128"/>
                        </a:rPr>
                        <a:t>）</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sz="1800" b="1" kern="100" dirty="0" smtClean="0">
                          <a:effectLst/>
                          <a:latin typeface="HG丸ｺﾞｼｯｸM-PRO" panose="020F0600000000000000" pitchFamily="50" charset="-128"/>
                          <a:ea typeface="HG丸ｺﾞｼｯｸM-PRO" panose="020F0600000000000000" pitchFamily="50" charset="-128"/>
                        </a:rPr>
                        <a:t> </a:t>
                      </a:r>
                      <a:endParaRPr lang="ja-JP" sz="1800" b="1" kern="100" dirty="0" smtClean="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r h="324827">
                <a:tc vMerge="1">
                  <a:txBody>
                    <a:bodyPr/>
                    <a:lstStyle/>
                    <a:p>
                      <a:endParaRPr kumimoji="1" lang="ja-JP" altLang="en-US"/>
                    </a:p>
                  </a:txBody>
                  <a:tcPr/>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Correlation coefficients</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tc>
                <a:tc>
                  <a:txBody>
                    <a:bodyPr/>
                    <a:lstStyle/>
                    <a:p>
                      <a:pPr algn="ctr">
                        <a:spcAft>
                          <a:spcPts val="0"/>
                        </a:spcAft>
                      </a:pPr>
                      <a:r>
                        <a:rPr lang="en-US" altLang="ja-JP" sz="1800" b="1" kern="100" dirty="0" smtClean="0">
                          <a:effectLst/>
                          <a:latin typeface="HG丸ｺﾞｼｯｸM-PRO" panose="020F0600000000000000" pitchFamily="50" charset="-128"/>
                          <a:ea typeface="HG丸ｺﾞｼｯｸM-PRO" panose="020F0600000000000000" pitchFamily="50" charset="-128"/>
                        </a:rPr>
                        <a:t>Safe</a:t>
                      </a:r>
                      <a:endParaRPr lang="en-US" altLang="ja-JP" sz="1800" b="1" kern="100" dirty="0">
                        <a:effectLst/>
                        <a:latin typeface="HG丸ｺﾞｼｯｸM-PRO" panose="020F0600000000000000" pitchFamily="50" charset="-128"/>
                        <a:ea typeface="HG丸ｺﾞｼｯｸM-PRO" panose="020F0600000000000000" pitchFamily="50" charset="-128"/>
                      </a:endParaRPr>
                    </a:p>
                  </a:txBody>
                  <a:tcPr marL="68580" marR="68580" marT="0" marB="0"/>
                </a:tc>
              </a:tr>
            </a:tbl>
          </a:graphicData>
        </a:graphic>
      </p:graphicFrame>
      <p:sp>
        <p:nvSpPr>
          <p:cNvPr id="5" name="正方形/長方形 4"/>
          <p:cNvSpPr/>
          <p:nvPr/>
        </p:nvSpPr>
        <p:spPr>
          <a:xfrm>
            <a:off x="1" y="0"/>
            <a:ext cx="12192000" cy="653964"/>
          </a:xfrm>
          <a:prstGeom prst="rect">
            <a:avLst/>
          </a:prstGeom>
          <a:ln>
            <a:solidFill>
              <a:schemeClr val="tx1"/>
            </a:solidFill>
          </a:ln>
        </p:spPr>
        <p:txBody>
          <a:bodyPr wrap="square">
            <a:noAutofit/>
          </a:bodyPr>
          <a:lstStyle/>
          <a:p>
            <a:r>
              <a:rPr lang="en-US" altLang="ja-JP" sz="2800" b="1" dirty="0" smtClean="0">
                <a:latin typeface="HG丸ｺﾞｼｯｸM-PRO" panose="020F0600000000000000" pitchFamily="50" charset="-128"/>
                <a:ea typeface="HG丸ｺﾞｼｯｸM-PRO" panose="020F0600000000000000" pitchFamily="50" charset="-128"/>
                <a:cs typeface="DaunPenh" panose="01010101010101010101" pitchFamily="2" charset="0"/>
              </a:rPr>
              <a:t>Rules for output checking</a:t>
            </a:r>
            <a:endParaRPr lang="ja-JP" altLang="en-US" sz="2800"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96770" y="6282706"/>
            <a:ext cx="11875626" cy="523220"/>
          </a:xfrm>
          <a:prstGeom prst="rect">
            <a:avLst/>
          </a:prstGeom>
        </p:spPr>
        <p:txBody>
          <a:bodyPr wrap="square">
            <a:spAutoFit/>
          </a:bodyPr>
          <a:lstStyle/>
          <a:p>
            <a:r>
              <a:rPr lang="en-US" altLang="ja-JP" sz="1400" b="1" dirty="0">
                <a:latin typeface="HG丸ｺﾞｼｯｸM-PRO" panose="020F0600000000000000" pitchFamily="50" charset="-128"/>
                <a:ea typeface="HG丸ｺﾞｼｯｸM-PRO" panose="020F0600000000000000" pitchFamily="50" charset="-128"/>
              </a:rPr>
              <a:t>Brandt, M., Franconi, L., Guerke, C., Hundepool, A., Lucarelli, M., Mol, J., Ritchie, F., Seri, G. and Welpton, R. (2010) Guidelines for the checking of output based on microdata research. Project Report. ESSnet SDC. </a:t>
            </a:r>
            <a:endParaRPr lang="ja-JP" altLang="en-US" sz="1400" dirty="0"/>
          </a:p>
        </p:txBody>
      </p:sp>
    </p:spTree>
    <p:extLst>
      <p:ext uri="{BB962C8B-B14F-4D97-AF65-F5344CB8AC3E}">
        <p14:creationId xmlns:p14="http://schemas.microsoft.com/office/powerpoint/2010/main" val="960167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3068" y="0"/>
            <a:ext cx="10907875" cy="963827"/>
          </a:xfrm>
        </p:spPr>
        <p:txBody>
          <a:bodyPr/>
          <a:lstStyle/>
          <a:p>
            <a:r>
              <a:rPr lang="en-US" altLang="ja-JP" b="1" dirty="0" smtClean="0">
                <a:latin typeface="HG丸ｺﾞｼｯｸM-PRO" panose="020F0600000000000000" pitchFamily="50" charset="-128"/>
                <a:ea typeface="HG丸ｺﾞｼｯｸM-PRO" panose="020F0600000000000000" pitchFamily="50" charset="-128"/>
              </a:rPr>
              <a:t>Legal </a:t>
            </a:r>
            <a:r>
              <a:rPr lang="en-US" altLang="ja-JP" b="1" dirty="0">
                <a:latin typeface="HG丸ｺﾞｼｯｸM-PRO" panose="020F0600000000000000" pitchFamily="50" charset="-128"/>
                <a:ea typeface="HG丸ｺﾞｼｯｸM-PRO" panose="020F0600000000000000" pitchFamily="50" charset="-128"/>
              </a:rPr>
              <a:t>Framework</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243068" y="963827"/>
            <a:ext cx="11655707" cy="3797359"/>
          </a:xfrm>
          <a:ln w="28575">
            <a:solidFill>
              <a:schemeClr val="tx1"/>
            </a:solidFill>
          </a:ln>
        </p:spPr>
        <p:txBody>
          <a:bodyPr>
            <a:normAutofit/>
          </a:bodyPr>
          <a:lstStyle/>
          <a:p>
            <a:pPr marL="0" indent="0">
              <a:buNone/>
            </a:pPr>
            <a:r>
              <a:rPr lang="en-US" altLang="ja-JP" sz="3600" b="1" dirty="0">
                <a:latin typeface="HG丸ｺﾞｼｯｸM-PRO" panose="020F0600000000000000" pitchFamily="50" charset="-128"/>
                <a:ea typeface="HG丸ｺﾞｼｯｸM-PRO" panose="020F0600000000000000" pitchFamily="50" charset="-128"/>
              </a:rPr>
              <a:t>N</a:t>
            </a:r>
            <a:r>
              <a:rPr lang="en-US" altLang="ja-JP" sz="3600" b="1" dirty="0" smtClean="0">
                <a:latin typeface="HG丸ｺﾞｼｯｸM-PRO" panose="020F0600000000000000" pitchFamily="50" charset="-128"/>
                <a:ea typeface="HG丸ｺﾞｼｯｸM-PRO" panose="020F0600000000000000" pitchFamily="50" charset="-128"/>
              </a:rPr>
              <a:t>ew </a:t>
            </a:r>
            <a:r>
              <a:rPr lang="en-US" altLang="ja-JP" sz="3600" b="1" dirty="0">
                <a:latin typeface="HG丸ｺﾞｼｯｸM-PRO" panose="020F0600000000000000" pitchFamily="50" charset="-128"/>
                <a:ea typeface="HG丸ｺﾞｼｯｸM-PRO" panose="020F0600000000000000" pitchFamily="50" charset="-128"/>
              </a:rPr>
              <a:t>Statistics Act </a:t>
            </a:r>
            <a:r>
              <a:rPr lang="en-US" altLang="ja-JP" sz="3600" b="1" dirty="0" smtClean="0">
                <a:latin typeface="HG丸ｺﾞｼｯｸM-PRO" panose="020F0600000000000000" pitchFamily="50" charset="-128"/>
                <a:ea typeface="HG丸ｺﾞｼｯｸM-PRO" panose="020F0600000000000000" pitchFamily="50" charset="-128"/>
              </a:rPr>
              <a:t>in Japan(April </a:t>
            </a:r>
            <a:r>
              <a:rPr lang="en-US" altLang="ja-JP" sz="3600" b="1" dirty="0">
                <a:latin typeface="HG丸ｺﾞｼｯｸM-PRO" panose="020F0600000000000000" pitchFamily="50" charset="-128"/>
                <a:ea typeface="HG丸ｺﾞｼｯｸM-PRO" panose="020F0600000000000000" pitchFamily="50" charset="-128"/>
              </a:rPr>
              <a:t>2009)</a:t>
            </a:r>
          </a:p>
          <a:p>
            <a:r>
              <a:rPr lang="en-US" altLang="ja-JP" sz="3200" b="1" dirty="0" smtClean="0">
                <a:latin typeface="HG丸ｺﾞｼｯｸM-PRO" panose="020F0600000000000000" pitchFamily="50" charset="-128"/>
                <a:ea typeface="HG丸ｺﾞｼｯｸM-PRO" panose="020F0600000000000000" pitchFamily="50" charset="-128"/>
              </a:rPr>
              <a:t> </a:t>
            </a:r>
            <a:r>
              <a:rPr lang="en-US" altLang="ja-JP" sz="3200" b="1" dirty="0">
                <a:latin typeface="HG丸ｺﾞｼｯｸM-PRO" panose="020F0600000000000000" pitchFamily="50" charset="-128"/>
                <a:ea typeface="HG丸ｺﾞｼｯｸM-PRO" panose="020F0600000000000000" pitchFamily="50" charset="-128"/>
              </a:rPr>
              <a:t>Enables the provision of Anonymized microdata </a:t>
            </a:r>
            <a:r>
              <a:rPr lang="en-US" altLang="ja-JP" sz="3200" b="1" dirty="0" smtClean="0">
                <a:latin typeface="HG丸ｺﾞｼｯｸM-PRO" panose="020F0600000000000000" pitchFamily="50" charset="-128"/>
                <a:ea typeface="HG丸ｺﾞｼｯｸM-PRO" panose="020F0600000000000000" pitchFamily="50" charset="-128"/>
              </a:rPr>
              <a:t>(</a:t>
            </a:r>
            <a:r>
              <a:rPr lang="en-US" altLang="ja-JP" sz="3200" b="1" dirty="0">
                <a:latin typeface="HG丸ｺﾞｼｯｸM-PRO" panose="020F0600000000000000" pitchFamily="50" charset="-128"/>
                <a:ea typeface="HG丸ｺﾞｼｯｸM-PRO" panose="020F0600000000000000" pitchFamily="50" charset="-128"/>
              </a:rPr>
              <a:t>Article 36</a:t>
            </a:r>
            <a:r>
              <a:rPr lang="en-US" altLang="ja-JP" sz="3200" b="1" dirty="0" smtClean="0">
                <a:latin typeface="HG丸ｺﾞｼｯｸM-PRO" panose="020F0600000000000000" pitchFamily="50" charset="-128"/>
                <a:ea typeface="HG丸ｺﾞｼｯｸM-PRO" panose="020F0600000000000000" pitchFamily="50" charset="-128"/>
              </a:rPr>
              <a:t>) and </a:t>
            </a:r>
            <a:r>
              <a:rPr lang="en-US" altLang="ja-JP" sz="3200" b="1" dirty="0">
                <a:latin typeface="HG丸ｺﾞｼｯｸM-PRO" panose="020F0600000000000000" pitchFamily="50" charset="-128"/>
                <a:ea typeface="HG丸ｺﾞｼｯｸM-PRO" panose="020F0600000000000000" pitchFamily="50" charset="-128"/>
              </a:rPr>
              <a:t>tailor-made tabulations (Article 34).</a:t>
            </a:r>
          </a:p>
          <a:p>
            <a:pPr lvl="1">
              <a:buFont typeface="Wingdings" panose="05000000000000000000" pitchFamily="2" charset="2"/>
              <a:buChar char="Ø"/>
            </a:pPr>
            <a:r>
              <a:rPr lang="en-US" altLang="ja-JP" b="1" dirty="0">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Allows </a:t>
            </a:r>
            <a:r>
              <a:rPr lang="en-US" altLang="ja-JP" sz="2800" b="1" dirty="0">
                <a:latin typeface="HG丸ｺﾞｼｯｸM-PRO" panose="020F0600000000000000" pitchFamily="50" charset="-128"/>
                <a:ea typeface="HG丸ｺﾞｼｯｸM-PRO" panose="020F0600000000000000" pitchFamily="50" charset="-128"/>
              </a:rPr>
              <a:t>a wider use of official microdata.</a:t>
            </a:r>
          </a:p>
          <a:p>
            <a:pPr lvl="1">
              <a:buFont typeface="Wingdings" panose="05000000000000000000" pitchFamily="2" charset="2"/>
              <a:buChar char="Ø"/>
            </a:pPr>
            <a:r>
              <a:rPr lang="en-US" altLang="ja-JP" sz="2800" b="1" dirty="0">
                <a:latin typeface="HG丸ｺﾞｼｯｸM-PRO" panose="020F0600000000000000" pitchFamily="50" charset="-128"/>
                <a:ea typeface="HG丸ｺﾞｼｯｸM-PRO" panose="020F0600000000000000" pitchFamily="50" charset="-128"/>
              </a:rPr>
              <a:t> </a:t>
            </a:r>
            <a:r>
              <a:rPr lang="en-US" altLang="ja-JP" sz="2800" b="1" dirty="0" smtClean="0">
                <a:latin typeface="HG丸ｺﾞｼｯｸM-PRO" panose="020F0600000000000000" pitchFamily="50" charset="-128"/>
                <a:ea typeface="HG丸ｺﾞｼｯｸM-PRO" panose="020F0600000000000000" pitchFamily="50" charset="-128"/>
              </a:rPr>
              <a:t>Allows </a:t>
            </a:r>
            <a:r>
              <a:rPr lang="en-US" altLang="ja-JP" sz="2800" b="1" dirty="0">
                <a:latin typeface="HG丸ｺﾞｼｯｸM-PRO" panose="020F0600000000000000" pitchFamily="50" charset="-128"/>
                <a:ea typeface="HG丸ｺﾞｼｯｸM-PRO" panose="020F0600000000000000" pitchFamily="50" charset="-128"/>
              </a:rPr>
              <a:t>use of official statistics in higher education </a:t>
            </a:r>
            <a:r>
              <a:rPr lang="en-US" altLang="ja-JP" sz="2800" b="1" dirty="0" smtClean="0">
                <a:latin typeface="HG丸ｺﾞｼｯｸM-PRO" panose="020F0600000000000000" pitchFamily="50" charset="-128"/>
                <a:ea typeface="HG丸ｺﾞｼｯｸM-PRO" panose="020F0600000000000000" pitchFamily="50" charset="-128"/>
              </a:rPr>
              <a:t>and academic research. </a:t>
            </a:r>
          </a:p>
          <a:p>
            <a:pPr lvl="1">
              <a:buFont typeface="Wingdings" panose="05000000000000000000" pitchFamily="2" charset="2"/>
              <a:buChar char="Ø"/>
            </a:pPr>
            <a:r>
              <a:rPr lang="en-US" altLang="ja-JP" sz="2800" b="1" dirty="0" smtClean="0">
                <a:latin typeface="HG丸ｺﾞｼｯｸM-PRO" panose="020F0600000000000000" pitchFamily="50" charset="-128"/>
                <a:ea typeface="HG丸ｺﾞｼｯｸM-PRO" panose="020F0600000000000000" pitchFamily="50" charset="-128"/>
              </a:rPr>
              <a:t> However, permission process is required.</a:t>
            </a: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4</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243068" y="5328597"/>
            <a:ext cx="11655707" cy="1398024"/>
          </a:xfrm>
          <a:prstGeom prst="rect">
            <a:avLst/>
          </a:prstGeom>
          <a:ln w="28575">
            <a:solidFill>
              <a:schemeClr val="tx1"/>
            </a:solidFill>
          </a:ln>
        </p:spPr>
        <p:txBody>
          <a:bodyPr wrap="square">
            <a:noAutofit/>
          </a:bodyPr>
          <a:lstStyle/>
          <a:p>
            <a:r>
              <a:rPr lang="en-US" altLang="ja-JP" dirty="0"/>
              <a:t> </a:t>
            </a:r>
            <a:r>
              <a:rPr lang="en-US" altLang="ja-JP" sz="2800" b="1" dirty="0">
                <a:latin typeface="HG丸ｺﾞｼｯｸM-PRO" panose="020F0600000000000000" pitchFamily="50" charset="-128"/>
                <a:ea typeface="HG丸ｺﾞｼｯｸM-PRO" panose="020F0600000000000000" pitchFamily="50" charset="-128"/>
              </a:rPr>
              <a:t>To provide </a:t>
            </a:r>
            <a:r>
              <a:rPr lang="en-US" altLang="ja-JP" sz="2800" b="1" dirty="0" smtClean="0">
                <a:latin typeface="HG丸ｺﾞｼｯｸM-PRO" panose="020F0600000000000000" pitchFamily="50" charset="-128"/>
                <a:ea typeface="HG丸ｺﾞｼｯｸM-PRO" panose="020F0600000000000000" pitchFamily="50" charset="-128"/>
              </a:rPr>
              <a:t>an alternative to Anonymized </a:t>
            </a:r>
            <a:r>
              <a:rPr lang="en-US" altLang="ja-JP" sz="2800" b="1" dirty="0">
                <a:latin typeface="HG丸ｺﾞｼｯｸM-PRO" panose="020F0600000000000000" pitchFamily="50" charset="-128"/>
                <a:ea typeface="HG丸ｺﾞｼｯｸM-PRO" panose="020F0600000000000000" pitchFamily="50" charset="-128"/>
              </a:rPr>
              <a:t>m</a:t>
            </a:r>
            <a:r>
              <a:rPr lang="en-US" altLang="ja-JP" sz="2800" b="1" dirty="0" smtClean="0">
                <a:latin typeface="HG丸ｺﾞｼｯｸM-PRO" panose="020F0600000000000000" pitchFamily="50" charset="-128"/>
                <a:ea typeface="HG丸ｺﾞｼｯｸM-PRO" panose="020F0600000000000000" pitchFamily="50" charset="-128"/>
              </a:rPr>
              <a:t>icrodata</a:t>
            </a:r>
            <a:r>
              <a:rPr lang="en-US" altLang="ja-JP" sz="2800" b="1" dirty="0">
                <a:latin typeface="HG丸ｺﾞｼｯｸM-PRO" panose="020F0600000000000000" pitchFamily="50" charset="-128"/>
                <a:ea typeface="HG丸ｺﾞｼｯｸM-PRO" panose="020F0600000000000000" pitchFamily="50" charset="-128"/>
              </a:rPr>
              <a:t>, the NSTAC has </a:t>
            </a:r>
            <a:r>
              <a:rPr lang="en-US" altLang="ja-JP" sz="2800" b="1" dirty="0" smtClean="0">
                <a:latin typeface="HG丸ｺﾞｼｯｸM-PRO" panose="020F0600000000000000" pitchFamily="50" charset="-128"/>
                <a:ea typeface="HG丸ｺﾞｼｯｸM-PRO" panose="020F0600000000000000" pitchFamily="50" charset="-128"/>
              </a:rPr>
              <a:t>developed Synthetic </a:t>
            </a:r>
            <a:r>
              <a:rPr lang="en-US" altLang="ja-JP" sz="2800" b="1" dirty="0">
                <a:latin typeface="HG丸ｺﾞｼｯｸM-PRO" panose="020F0600000000000000" pitchFamily="50" charset="-128"/>
                <a:ea typeface="HG丸ｺﾞｼｯｸM-PRO" panose="020F0600000000000000" pitchFamily="50" charset="-128"/>
              </a:rPr>
              <a:t>microdata that can be accessed without</a:t>
            </a:r>
            <a:r>
              <a:rPr lang="en-US" altLang="ja-JP" sz="2800" b="1" dirty="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a:latin typeface="HG丸ｺﾞｼｯｸM-PRO" panose="020F0600000000000000" pitchFamily="50" charset="-128"/>
                <a:ea typeface="HG丸ｺﾞｼｯｸM-PRO" panose="020F0600000000000000" pitchFamily="50" charset="-128"/>
              </a:rPr>
              <a:t>a</a:t>
            </a:r>
            <a:r>
              <a:rPr lang="en-US" altLang="ja-JP" sz="2800" b="1" dirty="0" smtClean="0">
                <a:solidFill>
                  <a:srgbClr val="FF0000"/>
                </a:solidFill>
                <a:latin typeface="HG丸ｺﾞｼｯｸM-PRO" panose="020F0600000000000000" pitchFamily="50" charset="-128"/>
                <a:ea typeface="HG丸ｺﾞｼｯｸM-PRO" panose="020F0600000000000000" pitchFamily="50" charset="-128"/>
              </a:rPr>
              <a:t> </a:t>
            </a:r>
            <a:r>
              <a:rPr lang="en-US" altLang="ja-JP" sz="2800" b="1" dirty="0">
                <a:latin typeface="HG丸ｺﾞｼｯｸM-PRO" panose="020F0600000000000000" pitchFamily="50" charset="-128"/>
                <a:ea typeface="HG丸ｺﾞｼｯｸM-PRO" panose="020F0600000000000000" pitchFamily="50" charset="-128"/>
              </a:rPr>
              <a:t>permission process.</a:t>
            </a:r>
            <a:endParaRPr lang="ja-JP" altLang="en-US" sz="2800" b="1" dirty="0">
              <a:latin typeface="HG丸ｺﾞｼｯｸM-PRO" panose="020F0600000000000000" pitchFamily="50" charset="-128"/>
              <a:ea typeface="HG丸ｺﾞｼｯｸM-PRO" panose="020F0600000000000000" pitchFamily="50" charset="-128"/>
            </a:endParaRPr>
          </a:p>
        </p:txBody>
      </p:sp>
      <p:sp>
        <p:nvSpPr>
          <p:cNvPr id="6" name="下矢印 5"/>
          <p:cNvSpPr/>
          <p:nvPr/>
        </p:nvSpPr>
        <p:spPr>
          <a:xfrm>
            <a:off x="4677103" y="4850524"/>
            <a:ext cx="1216040" cy="346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884176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666639"/>
          </a:xfrm>
        </p:spPr>
        <p:txBody>
          <a:bodyPr>
            <a:normAutofit/>
          </a:bodyPr>
          <a:lstStyle/>
          <a:p>
            <a:pPr algn="ctr"/>
            <a:r>
              <a:rPr lang="en-US" altLang="ja-JP" sz="3200" b="1" dirty="0">
                <a:latin typeface="HG丸ｺﾞｼｯｸM-PRO" panose="020F0600000000000000" pitchFamily="50" charset="-128"/>
                <a:ea typeface="HG丸ｺﾞｼｯｸM-PRO" panose="020F0600000000000000" pitchFamily="50" charset="-128"/>
              </a:rPr>
              <a:t>Image of </a:t>
            </a:r>
            <a:r>
              <a:rPr lang="en-US" altLang="ja-JP" sz="3200" b="1" dirty="0" smtClean="0">
                <a:latin typeface="HG丸ｺﾞｼｯｸM-PRO" panose="020F0600000000000000" pitchFamily="50" charset="-128"/>
                <a:ea typeface="HG丸ｺﾞｼｯｸM-PRO" panose="020F0600000000000000" pitchFamily="50" charset="-128"/>
              </a:rPr>
              <a:t>Frequency </a:t>
            </a:r>
            <a:r>
              <a:rPr lang="en-US" altLang="ja-JP" sz="3200" b="1" dirty="0">
                <a:latin typeface="HG丸ｺﾞｼｯｸM-PRO" panose="020F0600000000000000" pitchFamily="50" charset="-128"/>
                <a:ea typeface="HG丸ｺﾞｼｯｸM-PRO" panose="020F0600000000000000" pitchFamily="50" charset="-128"/>
              </a:rPr>
              <a:t>of </a:t>
            </a:r>
            <a:r>
              <a:rPr lang="en-US" altLang="ja-JP" sz="3200" b="1" dirty="0" smtClean="0">
                <a:latin typeface="HG丸ｺﾞｼｯｸM-PRO" panose="020F0600000000000000" pitchFamily="50" charset="-128"/>
                <a:ea typeface="HG丸ｺﾞｼｯｸM-PRO" panose="020F0600000000000000" pitchFamily="50" charset="-128"/>
              </a:rPr>
              <a:t>Original</a:t>
            </a:r>
            <a:r>
              <a:rPr lang="ja-JP" altLang="en-US" sz="3200" b="1" dirty="0">
                <a:latin typeface="HG丸ｺﾞｼｯｸM-PRO" panose="020F0600000000000000" pitchFamily="50" charset="-128"/>
                <a:ea typeface="HG丸ｺﾞｼｯｸM-PRO" panose="020F0600000000000000" pitchFamily="50" charset="-128"/>
              </a:rPr>
              <a:t> </a:t>
            </a:r>
            <a:r>
              <a:rPr lang="en-US" altLang="ja-JP" sz="3200" b="1" dirty="0" smtClean="0">
                <a:latin typeface="HG丸ｺﾞｼｯｸM-PRO" panose="020F0600000000000000" pitchFamily="50" charset="-128"/>
                <a:ea typeface="HG丸ｺﾞｼｯｸM-PRO" panose="020F0600000000000000" pitchFamily="50" charset="-128"/>
              </a:rPr>
              <a:t>and </a:t>
            </a:r>
            <a:r>
              <a:rPr lang="en-US" altLang="ja-JP" sz="3200" b="1" dirty="0">
                <a:latin typeface="HG丸ｺﾞｼｯｸM-PRO" panose="020F0600000000000000" pitchFamily="50" charset="-128"/>
                <a:ea typeface="HG丸ｺﾞｼｯｸM-PRO" panose="020F0600000000000000" pitchFamily="50" charset="-128"/>
              </a:rPr>
              <a:t>Synthetic M</a:t>
            </a:r>
            <a:r>
              <a:rPr lang="en-US" altLang="ja-JP" sz="3200" b="1" dirty="0" smtClean="0">
                <a:latin typeface="HG丸ｺﾞｼｯｸM-PRO" panose="020F0600000000000000" pitchFamily="50" charset="-128"/>
                <a:ea typeface="HG丸ｺﾞｼｯｸM-PRO" panose="020F0600000000000000" pitchFamily="50" charset="-128"/>
              </a:rPr>
              <a:t>icrodata</a:t>
            </a:r>
            <a:endParaRPr lang="en-US" altLang="ja-JP" sz="32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5</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220" y="666639"/>
            <a:ext cx="10092948" cy="6180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9623668" y="686947"/>
            <a:ext cx="2568332" cy="646331"/>
          </a:xfrm>
          <a:prstGeom prst="rect">
            <a:avLst/>
          </a:prstGeom>
          <a:ln>
            <a:solidFill>
              <a:schemeClr val="tx1"/>
            </a:solidFill>
          </a:ln>
        </p:spPr>
        <p:txBody>
          <a:bodyPr wrap="none">
            <a:spAutoFit/>
          </a:bodyPr>
          <a:lstStyle/>
          <a:p>
            <a:pPr>
              <a:spcAft>
                <a:spcPts val="0"/>
              </a:spcAft>
            </a:pPr>
            <a:r>
              <a:rPr lang="en-US" altLang="ja-JP" b="1" dirty="0" smtClean="0">
                <a:latin typeface="HG丸ｺﾞｼｯｸM-PRO" panose="020F0600000000000000" pitchFamily="50" charset="-128"/>
                <a:ea typeface="HG丸ｺﾞｼｯｸM-PRO" panose="020F0600000000000000" pitchFamily="50" charset="-128"/>
              </a:rPr>
              <a:t>Source: </a:t>
            </a:r>
          </a:p>
          <a:p>
            <a:pPr>
              <a:spcAft>
                <a:spcPts val="0"/>
              </a:spcAft>
            </a:pPr>
            <a:r>
              <a:rPr lang="en-US" altLang="ja-JP" b="1" dirty="0" smtClean="0">
                <a:latin typeface="HG丸ｺﾞｼｯｸM-PRO" panose="020F0600000000000000" pitchFamily="50" charset="-128"/>
                <a:ea typeface="HG丸ｺﾞｼｯｸM-PRO" panose="020F0600000000000000" pitchFamily="50" charset="-128"/>
              </a:rPr>
              <a:t>Makita </a:t>
            </a:r>
            <a:r>
              <a:rPr lang="en-US" altLang="ja-JP" b="1" dirty="0">
                <a:latin typeface="HG丸ｺﾞｼｯｸM-PRO" panose="020F0600000000000000" pitchFamily="50" charset="-128"/>
                <a:ea typeface="HG丸ｺﾞｼｯｸM-PRO" panose="020F0600000000000000" pitchFamily="50" charset="-128"/>
              </a:rPr>
              <a:t>et al. (2013).</a:t>
            </a:r>
            <a:endParaRPr lang="ja-JP" altLang="ja-JP"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52392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6213" y="0"/>
            <a:ext cx="11642501" cy="963827"/>
          </a:xfrm>
        </p:spPr>
        <p:txBody>
          <a:bodyPr>
            <a:normAutofit fontScale="90000"/>
          </a:bodyPr>
          <a:lstStyle/>
          <a:p>
            <a:r>
              <a:rPr lang="en-US" altLang="ja-JP" b="1" dirty="0" smtClean="0">
                <a:latin typeface="HG丸ｺﾞｼｯｸM-PRO" panose="020F0600000000000000" pitchFamily="50" charset="-128"/>
                <a:ea typeface="HG丸ｺﾞｼｯｸM-PRO" panose="020F0600000000000000" pitchFamily="50" charset="-128"/>
              </a:rPr>
              <a:t>2. </a:t>
            </a:r>
            <a:r>
              <a:rPr lang="en-US" altLang="ja-JP" b="1" dirty="0">
                <a:latin typeface="HG丸ｺﾞｼｯｸM-PRO" panose="020F0600000000000000" pitchFamily="50" charset="-128"/>
                <a:ea typeface="HG丸ｺﾞｼｯｸM-PRO" panose="020F0600000000000000" pitchFamily="50" charset="-128"/>
              </a:rPr>
              <a:t>Problems </a:t>
            </a:r>
            <a:r>
              <a:rPr lang="en-US" altLang="ja-JP" b="1" dirty="0" smtClean="0">
                <a:latin typeface="HG丸ｺﾞｼｯｸM-PRO" panose="020F0600000000000000" pitchFamily="50" charset="-128"/>
                <a:ea typeface="HG丸ｺﾞｼｯｸM-PRO" panose="020F0600000000000000" pitchFamily="50" charset="-128"/>
              </a:rPr>
              <a:t>with Existing Synthetic Microdata</a:t>
            </a:r>
            <a:endParaRPr lang="en-US" altLang="ja-JP"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19786" y="1033278"/>
            <a:ext cx="10921314" cy="812420"/>
          </a:xfrm>
        </p:spPr>
        <p:txBody>
          <a:bodyPr>
            <a:normAutofit lnSpcReduction="10000"/>
          </a:bodyPr>
          <a:lstStyle/>
          <a:p>
            <a:pPr marL="0" indent="0">
              <a:buNone/>
            </a:pPr>
            <a:r>
              <a:rPr lang="en-US" altLang="ja-JP" b="1" dirty="0" smtClean="0">
                <a:latin typeface="HG丸ｺﾞｼｯｸM-PRO" panose="020F0600000000000000" pitchFamily="50" charset="-128"/>
                <a:ea typeface="HG丸ｺﾞｼｯｸM-PRO" panose="020F0600000000000000" pitchFamily="50" charset="-128"/>
              </a:rPr>
              <a:t>(</a:t>
            </a:r>
            <a:r>
              <a:rPr lang="en-US" altLang="ja-JP" b="1" dirty="0">
                <a:latin typeface="HG丸ｺﾞｼｯｸM-PRO" panose="020F0600000000000000" pitchFamily="50" charset="-128"/>
                <a:ea typeface="HG丸ｺﾞｼｯｸM-PRO" panose="020F0600000000000000" pitchFamily="50" charset="-128"/>
              </a:rPr>
              <a:t>1) All variables a</a:t>
            </a:r>
            <a:r>
              <a:rPr lang="en-US" altLang="ja-JP" b="1" dirty="0" smtClean="0">
                <a:latin typeface="HG丸ｺﾞｼｯｸM-PRO" panose="020F0600000000000000" pitchFamily="50" charset="-128"/>
                <a:ea typeface="HG丸ｺﾞｼｯｸM-PRO" panose="020F0600000000000000" pitchFamily="50" charset="-128"/>
              </a:rPr>
              <a:t>re </a:t>
            </a:r>
            <a:r>
              <a:rPr lang="en-US" altLang="ja-JP" b="1" dirty="0">
                <a:latin typeface="HG丸ｺﾞｼｯｸM-PRO" panose="020F0600000000000000" pitchFamily="50" charset="-128"/>
                <a:ea typeface="HG丸ｺﾞｼｯｸM-PRO" panose="020F0600000000000000" pitchFamily="50" charset="-128"/>
              </a:rPr>
              <a:t>subjected to exponential transformation in units of cells in the result table.</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6</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422738143"/>
              </p:ext>
            </p:extLst>
          </p:nvPr>
        </p:nvGraphicFramePr>
        <p:xfrm>
          <a:off x="471867" y="1892816"/>
          <a:ext cx="11178662" cy="4845267"/>
        </p:xfrm>
        <a:graphic>
          <a:graphicData uri="http://schemas.openxmlformats.org/drawingml/2006/table">
            <a:tbl>
              <a:tblPr/>
              <a:tblGrid>
                <a:gridCol w="2065119"/>
                <a:gridCol w="1563537"/>
                <a:gridCol w="1121993"/>
                <a:gridCol w="1121993"/>
                <a:gridCol w="1121993"/>
                <a:gridCol w="1108236"/>
                <a:gridCol w="1108236"/>
                <a:gridCol w="1108236"/>
                <a:gridCol w="859319"/>
              </a:tblGrid>
              <a:tr h="219893">
                <a:tc rowSpan="2">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Number of </a:t>
                      </a:r>
                      <a:r>
                        <a:rPr lang="en-US" sz="1200" b="1" kern="1200" dirty="0" smtClean="0">
                          <a:solidFill>
                            <a:srgbClr val="000000"/>
                          </a:solidFill>
                          <a:effectLst/>
                          <a:latin typeface="HG丸ｺﾞｼｯｸM-PRO" panose="020F0600000000000000" pitchFamily="50" charset="-128"/>
                          <a:ea typeface="HG丸ｺﾞｼｯｸM-PRO" panose="020F0600000000000000" pitchFamily="50" charset="-128"/>
                        </a:rPr>
                        <a:t>Earners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Structure of </a:t>
                      </a:r>
                      <a:r>
                        <a:rPr lang="en-US" sz="1200" b="1" kern="1200" dirty="0" smtClean="0">
                          <a:solidFill>
                            <a:srgbClr val="000000"/>
                          </a:solidFill>
                          <a:effectLst/>
                          <a:latin typeface="HG丸ｺﾞｼｯｸM-PRO" panose="020F0600000000000000" pitchFamily="50" charset="-128"/>
                          <a:ea typeface="HG丸ｺﾞｼｯｸM-PRO" panose="020F0600000000000000" pitchFamily="50" charset="-128"/>
                        </a:rPr>
                        <a:t>Dwelling </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Frequency</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Living </a:t>
                      </a:r>
                      <a:r>
                        <a:rPr lang="en-US" sz="1200" b="1" kern="1200" dirty="0" smtClean="0">
                          <a:solidFill>
                            <a:srgbClr val="000000"/>
                          </a:solidFill>
                          <a:effectLst/>
                          <a:latin typeface="HG丸ｺﾞｼｯｸM-PRO" panose="020F0600000000000000" pitchFamily="50" charset="-128"/>
                          <a:ea typeface="HG丸ｺﾞｼｯｸM-PRO" panose="020F0600000000000000" pitchFamily="50" charset="-128"/>
                        </a:rPr>
                        <a:t>Expenditure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Food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655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SD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C.V.</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Mean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SD</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C.V.</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374">
                <a:tc rowSpan="5">
                  <a:txBody>
                    <a:bodyPr/>
                    <a:lstStyle/>
                    <a:p>
                      <a:pPr algn="ctr" fontAlgn="ctr">
                        <a:spcAft>
                          <a:spcPts val="0"/>
                        </a:spcAft>
                      </a:pPr>
                      <a:r>
                        <a:rPr lang="en-US" sz="1200" b="1" u="sng" kern="1200" dirty="0">
                          <a:solidFill>
                            <a:srgbClr val="000000"/>
                          </a:solidFill>
                          <a:effectLst/>
                          <a:latin typeface="HG丸ｺﾞｼｯｸM-PRO" panose="020F0600000000000000" pitchFamily="50" charset="-128"/>
                          <a:ea typeface="HG丸ｺﾞｼｯｸM-PRO" panose="020F0600000000000000" pitchFamily="50" charset="-128"/>
                        </a:rPr>
                        <a:t>One person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fontAlgn="b">
                        <a:spcAft>
                          <a:spcPts val="0"/>
                        </a:spcAft>
                      </a:pPr>
                      <a:r>
                        <a:rPr lang="en-GB" sz="1200" b="1" kern="1200" dirty="0">
                          <a:solidFill>
                            <a:srgbClr val="000000"/>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4,132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302,492.8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148,598.9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0.491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71,009.0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25,089.5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0.353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15037">
                <a:tc vMerge="1">
                  <a:txBody>
                    <a:bodyPr/>
                    <a:lstStyle/>
                    <a:p>
                      <a:endParaRPr kumimoji="1" lang="ja-JP" altLang="en-US"/>
                    </a:p>
                  </a:txBody>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Wooden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1,436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300,390.3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170,211.4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0.567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71,018.5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24,187.6</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0.341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71199">
                <a:tc vMerge="1">
                  <a:txBody>
                    <a:bodyPr/>
                    <a:lstStyle/>
                    <a:p>
                      <a:endParaRPr kumimoji="1" lang="ja-JP" altLang="en-US"/>
                    </a:p>
                  </a:txBody>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Wooden with fore roof</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501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298,961.0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125,682.9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0.420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73,507.3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24,947.7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0.339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471199">
                <a:tc vMerge="1">
                  <a:txBody>
                    <a:bodyPr/>
                    <a:lstStyle/>
                    <a:p>
                      <a:endParaRPr kumimoji="1" lang="ja-JP" altLang="en-US"/>
                    </a:p>
                  </a:txBody>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Ferro-concrete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1,624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306,947.4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131,895.0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0.430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69,873.1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25,844.2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0.370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88432">
                <a:tc vMerge="1">
                  <a:txBody>
                    <a:bodyPr/>
                    <a:lstStyle/>
                    <a:p>
                      <a:endParaRPr kumimoji="1" lang="ja-JP" altLang="en-US"/>
                    </a:p>
                  </a:txBody>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Unknown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571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298,209.7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153,651.1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0.515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72,024.1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25,125.1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0.349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89335">
                <a:tc rowSpan="6">
                  <a:txBody>
                    <a:bodyPr/>
                    <a:lstStyle/>
                    <a:p>
                      <a:pPr algn="ctr" fontAlgn="ctr">
                        <a:spcAft>
                          <a:spcPts val="0"/>
                        </a:spcAft>
                      </a:pPr>
                      <a:r>
                        <a:rPr lang="en-US" sz="1200" b="1" u="sng" kern="1200" dirty="0">
                          <a:solidFill>
                            <a:srgbClr val="000000"/>
                          </a:solidFill>
                          <a:effectLst/>
                          <a:latin typeface="HG丸ｺﾞｼｯｸM-PRO" panose="020F0600000000000000" pitchFamily="50" charset="-128"/>
                          <a:ea typeface="HG丸ｺﾞｼｯｸM-PRO" panose="020F0600000000000000" pitchFamily="50" charset="-128"/>
                        </a:rPr>
                        <a:t>Two persons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fontAlgn="b">
                        <a:spcAft>
                          <a:spcPts val="0"/>
                        </a:spcAft>
                      </a:pPr>
                      <a:r>
                        <a:rPr lang="en-GB" sz="1200" b="1" kern="1200" dirty="0">
                          <a:solidFill>
                            <a:srgbClr val="000000"/>
                          </a:solidFill>
                          <a:effectLst/>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4,201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346,195.7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215,911.7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0.624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78,209.1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25,288.1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0.323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15037">
                <a:tc vMerge="1">
                  <a:txBody>
                    <a:bodyPr/>
                    <a:lstStyle/>
                    <a:p>
                      <a:endParaRPr kumimoji="1" lang="ja-JP" altLang="en-US"/>
                    </a:p>
                  </a:txBody>
                  <a:tcPr/>
                </a:tc>
                <a:tc>
                  <a:txBody>
                    <a:bodyPr/>
                    <a:lstStyle/>
                    <a:p>
                      <a:pPr algn="ctr">
                        <a:spcAft>
                          <a:spcPts val="0"/>
                        </a:spcAft>
                      </a:pPr>
                      <a:r>
                        <a:rPr lang="en-US" sz="1200" b="1" dirty="0">
                          <a:effectLst/>
                          <a:latin typeface="HG丸ｺﾞｼｯｸM-PRO" panose="020F0600000000000000" pitchFamily="50" charset="-128"/>
                          <a:ea typeface="HG丸ｺﾞｼｯｸM-PRO" panose="020F0600000000000000" pitchFamily="50" charset="-128"/>
                        </a:rPr>
                        <a:t>Wooden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1,962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346,980.3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172,673.2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0.498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78,961.7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24,233.5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0.307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71199">
                <a:tc vMerge="1">
                  <a:txBody>
                    <a:bodyPr/>
                    <a:lstStyle/>
                    <a:p>
                      <a:endParaRPr kumimoji="1" lang="ja-JP" altLang="en-US"/>
                    </a:p>
                  </a:txBody>
                  <a:tcPr/>
                </a:tc>
                <a:tc>
                  <a:txBody>
                    <a:bodyPr/>
                    <a:lstStyle/>
                    <a:p>
                      <a:pPr algn="ctr">
                        <a:spcAft>
                          <a:spcPts val="0"/>
                        </a:spcAft>
                      </a:pPr>
                      <a:r>
                        <a:rPr lang="en-US" sz="1200" b="1" dirty="0">
                          <a:effectLst/>
                          <a:latin typeface="HG丸ｺﾞｼｯｸM-PRO" panose="020F0600000000000000" pitchFamily="50" charset="-128"/>
                          <a:ea typeface="HG丸ｺﾞｼｯｸM-PRO" panose="020F0600000000000000" pitchFamily="50" charset="-128"/>
                        </a:rPr>
                        <a:t>Wooden with fore roof</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558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356,021.5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160,579.8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0.451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81,039.4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24,628.2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0.304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471199">
                <a:tc vMerge="1">
                  <a:txBody>
                    <a:bodyPr/>
                    <a:lstStyle/>
                    <a:p>
                      <a:endParaRPr kumimoji="1" lang="ja-JP" altLang="en-US"/>
                    </a:p>
                  </a:txBody>
                  <a:tcPr/>
                </a:tc>
                <a:tc>
                  <a:txBody>
                    <a:bodyPr/>
                    <a:lstStyle/>
                    <a:p>
                      <a:pPr algn="ctr">
                        <a:spcAft>
                          <a:spcPts val="0"/>
                        </a:spcAft>
                      </a:pPr>
                      <a:r>
                        <a:rPr lang="en-US" sz="1200" b="1" dirty="0">
                          <a:effectLst/>
                          <a:latin typeface="HG丸ｺﾞｼｯｸM-PRO" panose="020F0600000000000000" pitchFamily="50" charset="-128"/>
                          <a:ea typeface="HG丸ｺﾞｼｯｸM-PRO" panose="020F0600000000000000" pitchFamily="50" charset="-128"/>
                        </a:rPr>
                        <a:t>Ferro-concrete</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1,120</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353,093.9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313,837.8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0.889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76,860.8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26,250.7</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0.342</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415037">
                <a:tc vMerge="1">
                  <a:txBody>
                    <a:bodyPr/>
                    <a:lstStyle/>
                    <a:p>
                      <a:endParaRPr kumimoji="1" lang="ja-JP" altLang="en-US"/>
                    </a:p>
                  </a:txBody>
                  <a:tcPr/>
                </a:tc>
                <a:tc>
                  <a:txBody>
                    <a:bodyPr/>
                    <a:lstStyle/>
                    <a:p>
                      <a:pPr algn="ctr">
                        <a:spcAft>
                          <a:spcPts val="0"/>
                        </a:spcAft>
                      </a:pPr>
                      <a:r>
                        <a:rPr lang="en-US" sz="1200" b="1" dirty="0">
                          <a:effectLst/>
                          <a:latin typeface="HG丸ｺﾞｼｯｸM-PRO" panose="020F0600000000000000" pitchFamily="50" charset="-128"/>
                          <a:ea typeface="HG丸ｺﾞｼｯｸM-PRO" panose="020F0600000000000000" pitchFamily="50" charset="-128"/>
                        </a:rPr>
                        <a:t>Others</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260,759.8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37,924.3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0.145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72,733.1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5,358.9</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a:noFill/>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0.074</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42740">
                <a:tc vMerge="1">
                  <a:txBody>
                    <a:bodyPr/>
                    <a:lstStyle/>
                    <a:p>
                      <a:endParaRPr kumimoji="1" lang="ja-JP" altLang="en-US"/>
                    </a:p>
                  </a:txBody>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Unknown</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558</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320,224.5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148,230.3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0.463</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kern="1200" dirty="0">
                          <a:solidFill>
                            <a:srgbClr val="000000"/>
                          </a:solidFill>
                          <a:effectLst/>
                          <a:latin typeface="HG丸ｺﾞｼｯｸM-PRO" panose="020F0600000000000000" pitchFamily="50" charset="-128"/>
                          <a:ea typeface="HG丸ｺﾞｼｯｸM-PRO" panose="020F0600000000000000" pitchFamily="50" charset="-128"/>
                        </a:rPr>
                        <a:t>75,468.5</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27,241.1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spcAft>
                          <a:spcPts val="0"/>
                        </a:spcAft>
                      </a:pPr>
                      <a:r>
                        <a:rPr lang="en-US" sz="1200" b="1" u="sng" kern="1200" dirty="0">
                          <a:solidFill>
                            <a:srgbClr val="FF0000"/>
                          </a:solidFill>
                          <a:effectLst/>
                          <a:latin typeface="HG丸ｺﾞｼｯｸM-PRO" panose="020F0600000000000000" pitchFamily="50" charset="-128"/>
                          <a:ea typeface="HG丸ｺﾞｼｯｸM-PRO" panose="020F0600000000000000" pitchFamily="50" charset="-128"/>
                        </a:rPr>
                        <a:t>0.361</a:t>
                      </a:r>
                      <a:endParaRPr lang="ja-JP" sz="1200" b="1" dirty="0">
                        <a:effectLst/>
                        <a:latin typeface="HG丸ｺﾞｼｯｸM-PRO" panose="020F0600000000000000" pitchFamily="50" charset="-128"/>
                        <a:ea typeface="HG丸ｺﾞｼｯｸM-PRO" panose="020F0600000000000000" pitchFamily="50" charset="-128"/>
                      </a:endParaRP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7" name="角丸四角形吹き出し 6"/>
          <p:cNvSpPr/>
          <p:nvPr/>
        </p:nvSpPr>
        <p:spPr>
          <a:xfrm>
            <a:off x="7383487" y="4924905"/>
            <a:ext cx="1463042" cy="548640"/>
          </a:xfrm>
          <a:prstGeom prst="wedgeRoundRectCallout">
            <a:avLst>
              <a:gd name="adj1" fmla="val -49366"/>
              <a:gd name="adj2" fmla="val 7880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rgbClr val="FF0000"/>
                </a:solidFill>
                <a:latin typeface="HG丸ｺﾞｼｯｸM-PRO" panose="020F0600000000000000" pitchFamily="50" charset="-128"/>
                <a:ea typeface="HG丸ｺﾞｼｯｸM-PRO" panose="020F0600000000000000" pitchFamily="50" charset="-128"/>
              </a:rPr>
              <a:t>Too large</a:t>
            </a:r>
            <a:endParaRPr kumimoji="1" lang="ja-JP" altLang="en-US"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76090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38896" y="104173"/>
            <a:ext cx="11968223" cy="3076910"/>
          </a:xfrm>
        </p:spPr>
        <p:txBody>
          <a:bodyPr>
            <a:noAutofit/>
          </a:bodyPr>
          <a:lstStyle/>
          <a:p>
            <a:pPr marL="0" indent="0">
              <a:buNone/>
            </a:pPr>
            <a:r>
              <a:rPr lang="en-US" altLang="ja-JP" b="1" dirty="0">
                <a:latin typeface="HG丸ｺﾞｼｯｸM-PRO" panose="020F0600000000000000" pitchFamily="50" charset="-128"/>
                <a:ea typeface="HG丸ｺﾞｼｯｸM-PRO" panose="020F0600000000000000" pitchFamily="50" charset="-128"/>
              </a:rPr>
              <a:t>(2) Correlation coefficients (numerical) between all variables a</a:t>
            </a:r>
            <a:r>
              <a:rPr lang="en-US" altLang="ja-JP" b="1" dirty="0" smtClean="0">
                <a:latin typeface="HG丸ｺﾞｼｯｸM-PRO" panose="020F0600000000000000" pitchFamily="50" charset="-128"/>
                <a:ea typeface="HG丸ｺﾞｼｯｸM-PRO" panose="020F0600000000000000" pitchFamily="50" charset="-128"/>
              </a:rPr>
              <a:t>re </a:t>
            </a:r>
            <a:r>
              <a:rPr lang="en-US" altLang="ja-JP" b="1" dirty="0">
                <a:latin typeface="HG丸ｺﾞｼｯｸM-PRO" panose="020F0600000000000000" pitchFamily="50" charset="-128"/>
                <a:ea typeface="HG丸ｺﾞｼｯｸM-PRO" panose="020F0600000000000000" pitchFamily="50" charset="-128"/>
              </a:rPr>
              <a:t>reproduced</a:t>
            </a:r>
            <a:r>
              <a:rPr lang="en-US" altLang="ja-JP" b="1" dirty="0" smtClean="0">
                <a:latin typeface="HG丸ｺﾞｼｯｸM-PRO" panose="020F0600000000000000" pitchFamily="50" charset="-128"/>
                <a:ea typeface="HG丸ｺﾞｼｯｸM-PRO" panose="020F0600000000000000" pitchFamily="50" charset="-128"/>
              </a:rPr>
              <a:t>.</a:t>
            </a:r>
          </a:p>
          <a:p>
            <a:pPr marL="0" indent="0">
              <a:buNone/>
            </a:pPr>
            <a:endParaRPr lang="en-US" altLang="ja-JP" sz="1400" b="1" dirty="0">
              <a:latin typeface="HG丸ｺﾞｼｯｸM-PRO" panose="020F0600000000000000" pitchFamily="50" charset="-128"/>
              <a:ea typeface="HG丸ｺﾞｼｯｸM-PRO" panose="020F0600000000000000" pitchFamily="50" charset="-128"/>
            </a:endParaRPr>
          </a:p>
          <a:p>
            <a:pPr marL="0" indent="0">
              <a:buNone/>
            </a:pPr>
            <a:r>
              <a:rPr lang="en-US" altLang="ja-JP" b="1" dirty="0" smtClean="0">
                <a:latin typeface="HG丸ｺﾞｼｯｸM-PRO" panose="020F0600000000000000" pitchFamily="50" charset="-128"/>
                <a:ea typeface="HG丸ｺﾞｼｯｸM-PRO" panose="020F0600000000000000" pitchFamily="50" charset="-128"/>
              </a:rPr>
              <a:t>In the below table, </a:t>
            </a:r>
            <a:r>
              <a:rPr lang="en-US" altLang="ja-JP" b="1" dirty="0">
                <a:latin typeface="HG丸ｺﾞｼｯｸM-PRO" panose="020F0600000000000000" pitchFamily="50" charset="-128"/>
                <a:ea typeface="HG丸ｺﾞｼｯｸM-PRO" panose="020F0600000000000000" pitchFamily="50" charset="-128"/>
              </a:rPr>
              <a:t>several correlation coefficients a</a:t>
            </a:r>
            <a:r>
              <a:rPr lang="en-US" altLang="ja-JP" b="1" dirty="0" smtClean="0">
                <a:latin typeface="HG丸ｺﾞｼｯｸM-PRO" panose="020F0600000000000000" pitchFamily="50" charset="-128"/>
                <a:ea typeface="HG丸ｺﾞｼｯｸM-PRO" panose="020F0600000000000000" pitchFamily="50" charset="-128"/>
              </a:rPr>
              <a:t>re </a:t>
            </a:r>
            <a:r>
              <a:rPr lang="en-US" altLang="ja-JP" b="1" dirty="0">
                <a:latin typeface="HG丸ｺﾞｼｯｸM-PRO" panose="020F0600000000000000" pitchFamily="50" charset="-128"/>
                <a:ea typeface="HG丸ｺﾞｼｯｸM-PRO" panose="020F0600000000000000" pitchFamily="50" charset="-128"/>
              </a:rPr>
              <a:t>too </a:t>
            </a:r>
            <a:r>
              <a:rPr lang="en-US" altLang="ja-JP" b="1" dirty="0" smtClean="0">
                <a:latin typeface="HG丸ｺﾞｼｯｸM-PRO" panose="020F0600000000000000" pitchFamily="50" charset="-128"/>
                <a:ea typeface="HG丸ｺﾞｼｯｸM-PRO" panose="020F0600000000000000" pitchFamily="50" charset="-128"/>
              </a:rPr>
              <a:t>small.</a:t>
            </a:r>
          </a:p>
          <a:p>
            <a:pPr marL="0" indent="0">
              <a:buNone/>
            </a:pPr>
            <a:r>
              <a:rPr lang="en-US" altLang="ja-JP" b="1" dirty="0" smtClean="0">
                <a:latin typeface="HG丸ｺﾞｼｯｸM-PRO" panose="020F0600000000000000" pitchFamily="50" charset="-128"/>
                <a:ea typeface="HG丸ｺﾞｼｯｸM-PRO" panose="020F0600000000000000" pitchFamily="50" charset="-128"/>
              </a:rPr>
              <a:t>The reason is that correlation </a:t>
            </a:r>
            <a:r>
              <a:rPr lang="en-US" altLang="ja-JP" b="1" dirty="0">
                <a:latin typeface="HG丸ｺﾞｼｯｸM-PRO" panose="020F0600000000000000" pitchFamily="50" charset="-128"/>
                <a:ea typeface="HG丸ｺﾞｼｯｸM-PRO" panose="020F0600000000000000" pitchFamily="50" charset="-128"/>
              </a:rPr>
              <a:t>coefficients between uncorrelated variables a</a:t>
            </a:r>
            <a:r>
              <a:rPr lang="en-US" altLang="ja-JP" b="1" dirty="0" smtClean="0">
                <a:latin typeface="HG丸ｺﾞｼｯｸM-PRO" panose="020F0600000000000000" pitchFamily="50" charset="-128"/>
                <a:ea typeface="HG丸ｺﾞｼｯｸM-PRO" panose="020F0600000000000000" pitchFamily="50" charset="-128"/>
              </a:rPr>
              <a:t>re </a:t>
            </a:r>
            <a:r>
              <a:rPr lang="en-US" altLang="ja-JP" b="1" dirty="0">
                <a:latin typeface="HG丸ｺﾞｼｯｸM-PRO" panose="020F0600000000000000" pitchFamily="50" charset="-128"/>
                <a:ea typeface="HG丸ｺﾞｼｯｸM-PRO" panose="020F0600000000000000" pitchFamily="50" charset="-128"/>
              </a:rPr>
              <a:t>also reproduced</a:t>
            </a:r>
            <a:r>
              <a:rPr lang="en-US" altLang="ja-JP" b="1" dirty="0" smtClean="0">
                <a:latin typeface="HG丸ｺﾞｼｯｸM-PRO" panose="020F0600000000000000" pitchFamily="50" charset="-128"/>
                <a:ea typeface="HG丸ｺﾞｼｯｸM-PRO" panose="020F0600000000000000" pitchFamily="50" charset="-128"/>
              </a:rPr>
              <a:t>.</a:t>
            </a:r>
            <a:endParaRPr lang="en-US" altLang="ja-JP"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7</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835125196"/>
              </p:ext>
            </p:extLst>
          </p:nvPr>
        </p:nvGraphicFramePr>
        <p:xfrm>
          <a:off x="315613" y="2837785"/>
          <a:ext cx="10834203" cy="3100028"/>
        </p:xfrm>
        <a:graphic>
          <a:graphicData uri="http://schemas.openxmlformats.org/drawingml/2006/table">
            <a:tbl>
              <a:tblPr firstRow="1" firstCol="1" bandRow="1">
                <a:tableStyleId>{5C22544A-7EE6-4342-B048-85BDC9FD1C3A}</a:tableStyleId>
              </a:tblPr>
              <a:tblGrid>
                <a:gridCol w="3598017"/>
                <a:gridCol w="3573409"/>
                <a:gridCol w="1931118"/>
                <a:gridCol w="1731659"/>
              </a:tblGrid>
              <a:tr h="775007">
                <a:tc>
                  <a:txBody>
                    <a:bodyPr/>
                    <a:lstStyle/>
                    <a:p>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en-US" sz="1800" b="1" kern="100" dirty="0">
                          <a:solidFill>
                            <a:sysClr val="windowText" lastClr="000000"/>
                          </a:solidFill>
                          <a:effectLst/>
                          <a:latin typeface="HG丸ｺﾞｼｯｸM-PRO" panose="020F0600000000000000" pitchFamily="50" charset="-128"/>
                          <a:ea typeface="HG丸ｺﾞｼｯｸM-PRO" panose="020F0600000000000000" pitchFamily="50" charset="-128"/>
                        </a:rPr>
                        <a:t>Living expenditure</a:t>
                      </a:r>
                      <a:endParaRPr lang="ja-JP" sz="1800" b="1" kern="100" dirty="0">
                        <a:solidFill>
                          <a:sysClr val="windowText" lastClr="00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en-US" sz="1800" b="1" kern="100" dirty="0">
                          <a:solidFill>
                            <a:sysClr val="windowText" lastClr="000000"/>
                          </a:solidFill>
                          <a:effectLst/>
                          <a:latin typeface="HG丸ｺﾞｼｯｸM-PRO" panose="020F0600000000000000" pitchFamily="50" charset="-128"/>
                          <a:ea typeface="HG丸ｺﾞｼｯｸM-PRO" panose="020F0600000000000000" pitchFamily="50" charset="-128"/>
                        </a:rPr>
                        <a:t>Food</a:t>
                      </a:r>
                      <a:endParaRPr lang="ja-JP" sz="1800" b="1" kern="100" dirty="0">
                        <a:solidFill>
                          <a:sysClr val="windowText" lastClr="00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en-US" sz="1800" b="1" kern="100" dirty="0">
                          <a:solidFill>
                            <a:sysClr val="windowText" lastClr="000000"/>
                          </a:solidFill>
                          <a:effectLst/>
                          <a:latin typeface="HG丸ｺﾞｼｯｸM-PRO" panose="020F0600000000000000" pitchFamily="50" charset="-128"/>
                          <a:ea typeface="HG丸ｺﾞｼｯｸM-PRO" panose="020F0600000000000000" pitchFamily="50" charset="-128"/>
                        </a:rPr>
                        <a:t>Housing</a:t>
                      </a:r>
                      <a:endParaRPr lang="ja-JP" sz="1800" b="1" kern="100" dirty="0">
                        <a:solidFill>
                          <a:sysClr val="windowText" lastClr="00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r>
              <a:tr h="775007">
                <a:tc>
                  <a:txBody>
                    <a:bodyPr/>
                    <a:lstStyle/>
                    <a:p>
                      <a:pPr algn="ctr">
                        <a:spcAft>
                          <a:spcPts val="0"/>
                        </a:spcAft>
                      </a:pPr>
                      <a:r>
                        <a:rPr lang="en-US" sz="1800" b="1" kern="100" dirty="0">
                          <a:solidFill>
                            <a:sysClr val="windowText" lastClr="000000"/>
                          </a:solidFill>
                          <a:effectLst/>
                          <a:latin typeface="HG丸ｺﾞｼｯｸM-PRO" panose="020F0600000000000000" pitchFamily="50" charset="-128"/>
                          <a:ea typeface="HG丸ｺﾞｼｯｸM-PRO" panose="020F0600000000000000" pitchFamily="50" charset="-128"/>
                        </a:rPr>
                        <a:t>Living expenditure</a:t>
                      </a:r>
                      <a:endParaRPr lang="ja-JP" sz="1800" b="1" kern="100" dirty="0">
                        <a:solidFill>
                          <a:sysClr val="windowText" lastClr="00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en-US" sz="1800" b="1" kern="100" dirty="0">
                          <a:effectLst/>
                          <a:latin typeface="HG丸ｺﾞｼｯｸM-PRO" panose="020F0600000000000000" pitchFamily="50" charset="-128"/>
                          <a:ea typeface="HG丸ｺﾞｼｯｸM-PRO" panose="020F0600000000000000" pitchFamily="50" charset="-128"/>
                        </a:rPr>
                        <a:t>1.00</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kern="100" dirty="0" smtClean="0">
                          <a:effectLst/>
                          <a:latin typeface="HG丸ｺﾞｼｯｸM-PRO" panose="020F0600000000000000" pitchFamily="50" charset="-128"/>
                          <a:ea typeface="HG丸ｺﾞｼｯｸM-PRO" panose="020F0600000000000000" pitchFamily="50" charset="-128"/>
                        </a:rPr>
                        <a:t>0.50</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spcAft>
                          <a:spcPts val="0"/>
                        </a:spcAft>
                      </a:pPr>
                      <a:r>
                        <a:rPr lang="en-US" sz="1800" b="1" u="sng" kern="100" dirty="0">
                          <a:solidFill>
                            <a:srgbClr val="FF0000"/>
                          </a:solidFill>
                          <a:effectLst/>
                          <a:latin typeface="HG丸ｺﾞｼｯｸM-PRO" panose="020F0600000000000000" pitchFamily="50" charset="-128"/>
                          <a:ea typeface="HG丸ｺﾞｼｯｸM-PRO" panose="020F0600000000000000" pitchFamily="50" charset="-128"/>
                        </a:rPr>
                        <a:t>0.28</a:t>
                      </a:r>
                      <a:endParaRPr lang="ja-JP" sz="1800" b="1" u="sng" kern="100" dirty="0">
                        <a:solidFill>
                          <a:srgbClr val="FF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r>
              <a:tr h="775007">
                <a:tc>
                  <a:txBody>
                    <a:bodyPr/>
                    <a:lstStyle/>
                    <a:p>
                      <a:pPr algn="ctr">
                        <a:spcAft>
                          <a:spcPts val="0"/>
                        </a:spcAft>
                      </a:pPr>
                      <a:r>
                        <a:rPr lang="en-US" sz="1800" b="1" kern="100" dirty="0">
                          <a:solidFill>
                            <a:sysClr val="windowText" lastClr="000000"/>
                          </a:solidFill>
                          <a:effectLst/>
                          <a:latin typeface="HG丸ｺﾞｼｯｸM-PRO" panose="020F0600000000000000" pitchFamily="50" charset="-128"/>
                          <a:ea typeface="HG丸ｺﾞｼｯｸM-PRO" panose="020F0600000000000000" pitchFamily="50" charset="-128"/>
                        </a:rPr>
                        <a:t>Food</a:t>
                      </a:r>
                      <a:endParaRPr lang="ja-JP" sz="1800" b="1" kern="100" dirty="0">
                        <a:solidFill>
                          <a:sysClr val="windowText" lastClr="00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en-US" sz="1800" b="1" kern="100" dirty="0">
                          <a:effectLst/>
                          <a:latin typeface="HG丸ｺﾞｼｯｸM-PRO" panose="020F0600000000000000" pitchFamily="50" charset="-128"/>
                          <a:ea typeface="HG丸ｺﾞｼｯｸM-PRO" panose="020F0600000000000000" pitchFamily="50" charset="-128"/>
                        </a:rPr>
                        <a:t>0.43</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en-US" sz="1800" b="1" kern="100" dirty="0">
                          <a:effectLst/>
                          <a:latin typeface="HG丸ｺﾞｼｯｸM-PRO" panose="020F0600000000000000" pitchFamily="50" charset="-128"/>
                          <a:ea typeface="HG丸ｺﾞｼｯｸM-PRO" panose="020F0600000000000000" pitchFamily="50" charset="-128"/>
                        </a:rPr>
                        <a:t>1.00</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800" b="1" u="sng" kern="100" dirty="0">
                          <a:solidFill>
                            <a:srgbClr val="FF0000"/>
                          </a:solidFill>
                          <a:effectLst/>
                          <a:latin typeface="HG丸ｺﾞｼｯｸM-PRO" panose="020F0600000000000000" pitchFamily="50" charset="-128"/>
                          <a:ea typeface="HG丸ｺﾞｼｯｸM-PRO" panose="020F0600000000000000" pitchFamily="50" charset="-128"/>
                        </a:rPr>
                        <a:t>-0.03</a:t>
                      </a:r>
                      <a:endParaRPr lang="ja-JP" sz="1800" b="1" u="sng" kern="100" dirty="0">
                        <a:solidFill>
                          <a:srgbClr val="FF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775007">
                <a:tc>
                  <a:txBody>
                    <a:bodyPr/>
                    <a:lstStyle/>
                    <a:p>
                      <a:pPr algn="ctr">
                        <a:spcAft>
                          <a:spcPts val="0"/>
                        </a:spcAft>
                      </a:pPr>
                      <a:r>
                        <a:rPr lang="en-US" sz="1800" b="1" kern="100" dirty="0">
                          <a:solidFill>
                            <a:sysClr val="windowText" lastClr="000000"/>
                          </a:solidFill>
                          <a:effectLst/>
                          <a:latin typeface="HG丸ｺﾞｼｯｸM-PRO" panose="020F0600000000000000" pitchFamily="50" charset="-128"/>
                          <a:ea typeface="HG丸ｺﾞｼｯｸM-PRO" panose="020F0600000000000000" pitchFamily="50" charset="-128"/>
                        </a:rPr>
                        <a:t>Housing</a:t>
                      </a:r>
                      <a:endParaRPr lang="ja-JP" sz="1800" b="1" kern="100" dirty="0">
                        <a:solidFill>
                          <a:sysClr val="windowText" lastClr="00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spcAft>
                          <a:spcPts val="0"/>
                        </a:spcAft>
                      </a:pPr>
                      <a:r>
                        <a:rPr lang="en-US" sz="1800" b="1" u="sng" kern="100" dirty="0">
                          <a:solidFill>
                            <a:srgbClr val="FF0000"/>
                          </a:solidFill>
                          <a:effectLst/>
                          <a:latin typeface="HG丸ｺﾞｼｯｸM-PRO" panose="020F0600000000000000" pitchFamily="50" charset="-128"/>
                          <a:ea typeface="HG丸ｺﾞｼｯｸM-PRO" panose="020F0600000000000000" pitchFamily="50" charset="-128"/>
                        </a:rPr>
                        <a:t>0.28</a:t>
                      </a:r>
                      <a:endParaRPr lang="ja-JP" sz="1800" b="1" u="sng" kern="100" dirty="0">
                        <a:solidFill>
                          <a:srgbClr val="FF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en-US" sz="1800" b="1" u="sng" kern="100" dirty="0">
                          <a:solidFill>
                            <a:srgbClr val="FF0000"/>
                          </a:solidFill>
                          <a:effectLst/>
                          <a:latin typeface="HG丸ｺﾞｼｯｸM-PRO" panose="020F0600000000000000" pitchFamily="50" charset="-128"/>
                          <a:ea typeface="HG丸ｺﾞｼｯｸM-PRO" panose="020F0600000000000000" pitchFamily="50" charset="-128"/>
                        </a:rPr>
                        <a:t>-0.06</a:t>
                      </a:r>
                      <a:endParaRPr lang="ja-JP" sz="1800" b="1" u="sng" kern="100" dirty="0">
                        <a:solidFill>
                          <a:srgbClr val="FF0000"/>
                        </a:solidFill>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en-US" sz="1800" b="1" kern="100" dirty="0">
                          <a:effectLst/>
                          <a:latin typeface="HG丸ｺﾞｼｯｸM-PRO" panose="020F0600000000000000" pitchFamily="50" charset="-128"/>
                          <a:ea typeface="HG丸ｺﾞｼｯｸM-PRO" panose="020F0600000000000000" pitchFamily="50" charset="-128"/>
                        </a:rPr>
                        <a:t>1.00</a:t>
                      </a:r>
                      <a:endParaRPr lang="ja-JP" sz="1800" b="1" kern="100" dirty="0">
                        <a:effectLst/>
                        <a:latin typeface="HG丸ｺﾞｼｯｸM-PRO" panose="020F0600000000000000" pitchFamily="50" charset="-128"/>
                        <a:ea typeface="HG丸ｺﾞｼｯｸM-PRO" panose="020F0600000000000000" pitchFamily="50" charset="-128"/>
                        <a:cs typeface="DaunPenh" panose="01010101010101010101" pitchFamily="2"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315613" y="6363543"/>
            <a:ext cx="8898590" cy="461665"/>
          </a:xfrm>
          <a:prstGeom prst="rect">
            <a:avLst/>
          </a:prstGeom>
        </p:spPr>
        <p:txBody>
          <a:bodyPr wrap="none">
            <a:spAutoFit/>
          </a:bodyPr>
          <a:lstStyle/>
          <a:p>
            <a:r>
              <a:rPr lang="en-US" altLang="ja-JP" sz="2400" b="1" dirty="0">
                <a:latin typeface="HG丸ｺﾞｼｯｸM-PRO" panose="020F0600000000000000" pitchFamily="50" charset="-128"/>
                <a:ea typeface="HG丸ｺﾞｼｯｸM-PRO" panose="020F0600000000000000" pitchFamily="50" charset="-128"/>
              </a:rPr>
              <a:t>Top </a:t>
            </a:r>
            <a:r>
              <a:rPr lang="en-US" altLang="ja-JP" sz="2400" b="1" dirty="0" smtClean="0">
                <a:latin typeface="HG丸ｺﾞｼｯｸM-PRO" panose="020F0600000000000000" pitchFamily="50" charset="-128"/>
                <a:ea typeface="HG丸ｺﾞｼｯｸM-PRO" panose="020F0600000000000000" pitchFamily="50" charset="-128"/>
              </a:rPr>
              <a:t>half: </a:t>
            </a:r>
            <a:r>
              <a:rPr lang="en-US" altLang="ja-JP" sz="2400" b="1" dirty="0">
                <a:latin typeface="HG丸ｺﾞｼｯｸM-PRO" panose="020F0600000000000000" pitchFamily="50" charset="-128"/>
                <a:ea typeface="HG丸ｺﾞｼｯｸM-PRO" panose="020F0600000000000000" pitchFamily="50" charset="-128"/>
              </a:rPr>
              <a:t>original data; bottom </a:t>
            </a:r>
            <a:r>
              <a:rPr lang="en-US" altLang="ja-JP" sz="2400" b="1" dirty="0" smtClean="0">
                <a:latin typeface="HG丸ｺﾞｼｯｸM-PRO" panose="020F0600000000000000" pitchFamily="50" charset="-128"/>
                <a:ea typeface="HG丸ｺﾞｼｯｸM-PRO" panose="020F0600000000000000" pitchFamily="50" charset="-128"/>
              </a:rPr>
              <a:t>half: synthetic </a:t>
            </a:r>
            <a:r>
              <a:rPr lang="en-US" altLang="ja-JP" sz="2400" b="1" dirty="0">
                <a:latin typeface="HG丸ｺﾞｼｯｸM-PRO" panose="020F0600000000000000" pitchFamily="50" charset="-128"/>
                <a:ea typeface="HG丸ｺﾞｼｯｸM-PRO" panose="020F0600000000000000" pitchFamily="50" charset="-128"/>
              </a:rPr>
              <a:t>microdata</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8" name="角丸四角形吹き出し 7"/>
          <p:cNvSpPr/>
          <p:nvPr/>
        </p:nvSpPr>
        <p:spPr>
          <a:xfrm>
            <a:off x="7304947" y="5939361"/>
            <a:ext cx="1739348" cy="489106"/>
          </a:xfrm>
          <a:prstGeom prst="wedgeRoundRectCallout">
            <a:avLst>
              <a:gd name="adj1" fmla="val 16087"/>
              <a:gd name="adj2" fmla="val -10534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latin typeface="HG丸ｺﾞｼｯｸM-PRO" panose="020F0600000000000000" pitchFamily="50" charset="-128"/>
                <a:ea typeface="HG丸ｺﾞｼｯｸM-PRO" panose="020F0600000000000000" pitchFamily="50" charset="-128"/>
              </a:rPr>
              <a:t>Too </a:t>
            </a:r>
            <a:r>
              <a:rPr lang="en-US" altLang="ja-JP" b="1" dirty="0">
                <a:solidFill>
                  <a:schemeClr val="tx1"/>
                </a:solidFill>
                <a:latin typeface="HG丸ｺﾞｼｯｸM-PRO" panose="020F0600000000000000" pitchFamily="50" charset="-128"/>
                <a:ea typeface="HG丸ｺﾞｼｯｸM-PRO" panose="020F0600000000000000" pitchFamily="50" charset="-128"/>
              </a:rPr>
              <a:t>small</a:t>
            </a:r>
          </a:p>
        </p:txBody>
      </p:sp>
    </p:spTree>
    <p:extLst>
      <p:ext uri="{BB962C8B-B14F-4D97-AF65-F5344CB8AC3E}">
        <p14:creationId xmlns:p14="http://schemas.microsoft.com/office/powerpoint/2010/main" val="2281305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0"/>
            <a:ext cx="12191999" cy="3007895"/>
          </a:xfrm>
        </p:spPr>
        <p:txBody>
          <a:bodyPr>
            <a:noAutofit/>
          </a:bodyPr>
          <a:lstStyle/>
          <a:p>
            <a:pPr marL="0" indent="0">
              <a:buNone/>
            </a:pPr>
            <a:r>
              <a:rPr lang="en-US" altLang="ja-JP" b="1" dirty="0">
                <a:latin typeface="HG丸ｺﾞｼｯｸM-PRO" panose="020F0600000000000000" pitchFamily="50" charset="-128"/>
                <a:ea typeface="HG丸ｺﾞｼｯｸM-PRO" panose="020F0600000000000000" pitchFamily="50" charset="-128"/>
              </a:rPr>
              <a:t>(3) Qualitative attributes of groups having a frequency (size) of 1 or 2 a</a:t>
            </a:r>
            <a:r>
              <a:rPr lang="en-US" altLang="ja-JP" b="1" dirty="0" smtClean="0">
                <a:latin typeface="HG丸ｺﾞｼｯｸM-PRO" panose="020F0600000000000000" pitchFamily="50" charset="-128"/>
                <a:ea typeface="HG丸ｺﾞｼｯｸM-PRO" panose="020F0600000000000000" pitchFamily="50" charset="-128"/>
              </a:rPr>
              <a:t>re </a:t>
            </a:r>
            <a:r>
              <a:rPr lang="en-US" altLang="ja-JP" b="1" dirty="0">
                <a:latin typeface="HG丸ｺﾞｼｯｸM-PRO" panose="020F0600000000000000" pitchFamily="50" charset="-128"/>
                <a:ea typeface="HG丸ｺﾞｼｯｸM-PRO" panose="020F0600000000000000" pitchFamily="50" charset="-128"/>
              </a:rPr>
              <a:t>transformed to "Unknown" (V) or deleted.</a:t>
            </a:r>
          </a:p>
          <a:p>
            <a:pPr marL="0" indent="0">
              <a:buNone/>
            </a:pPr>
            <a:r>
              <a:rPr lang="en-US" altLang="ja-JP" b="1" dirty="0">
                <a:latin typeface="HG丸ｺﾞｼｯｸM-PRO" panose="020F0600000000000000" pitchFamily="50" charset="-128"/>
                <a:ea typeface="HG丸ｺﾞｼｯｸM-PRO" panose="020F0600000000000000" pitchFamily="50" charset="-128"/>
              </a:rPr>
              <a:t>The information loss when using this method </a:t>
            </a:r>
            <a:r>
              <a:rPr lang="en-US" altLang="ja-JP" b="1" dirty="0" smtClean="0">
                <a:latin typeface="HG丸ｺﾞｼｯｸM-PRO" panose="020F0600000000000000" pitchFamily="50" charset="-128"/>
                <a:ea typeface="HG丸ｺﾞｼｯｸM-PRO" panose="020F0600000000000000" pitchFamily="50" charset="-128"/>
              </a:rPr>
              <a:t>is </a:t>
            </a:r>
            <a:r>
              <a:rPr lang="en-US" altLang="ja-JP" b="1" dirty="0">
                <a:latin typeface="HG丸ｺﾞｼｯｸM-PRO" panose="020F0600000000000000" pitchFamily="50" charset="-128"/>
                <a:ea typeface="HG丸ｺﾞｼｯｸM-PRO" panose="020F0600000000000000" pitchFamily="50" charset="-128"/>
              </a:rPr>
              <a:t>too large. </a:t>
            </a:r>
            <a:endParaRPr lang="en-US" altLang="ja-JP" b="1" dirty="0" smtClean="0">
              <a:latin typeface="HG丸ｺﾞｼｯｸM-PRO" panose="020F0600000000000000" pitchFamily="50" charset="-128"/>
              <a:ea typeface="HG丸ｺﾞｼｯｸM-PRO" panose="020F0600000000000000" pitchFamily="50" charset="-128"/>
            </a:endParaRPr>
          </a:p>
          <a:p>
            <a:pPr marL="0" indent="0">
              <a:buNone/>
            </a:pPr>
            <a:r>
              <a:rPr lang="en-US" altLang="ja-JP" b="1" dirty="0" smtClean="0">
                <a:latin typeface="HG丸ｺﾞｼｯｸM-PRO" panose="020F0600000000000000" pitchFamily="50" charset="-128"/>
                <a:ea typeface="HG丸ｺﾞｼｯｸM-PRO" panose="020F0600000000000000" pitchFamily="50" charset="-128"/>
              </a:rPr>
              <a:t>Furthermore</a:t>
            </a:r>
            <a:r>
              <a:rPr lang="en-US" altLang="ja-JP" b="1" dirty="0">
                <a:latin typeface="HG丸ｺﾞｼｯｸM-PRO" panose="020F0600000000000000" pitchFamily="50" charset="-128"/>
                <a:ea typeface="HG丸ｺﾞｼｯｸM-PRO" panose="020F0600000000000000" pitchFamily="50" charset="-128"/>
              </a:rPr>
              <a:t>, the variations within the groups </a:t>
            </a:r>
            <a:r>
              <a:rPr lang="en-US" altLang="ja-JP" b="1" dirty="0" smtClean="0">
                <a:latin typeface="HG丸ｺﾞｼｯｸM-PRO" panose="020F0600000000000000" pitchFamily="50" charset="-128"/>
                <a:ea typeface="HG丸ｺﾞｼｯｸM-PRO" panose="020F0600000000000000" pitchFamily="50" charset="-128"/>
              </a:rPr>
              <a:t>are </a:t>
            </a:r>
            <a:r>
              <a:rPr lang="en-US" altLang="ja-JP" b="1" dirty="0">
                <a:latin typeface="HG丸ｺﾞｼｯｸM-PRO" panose="020F0600000000000000" pitchFamily="50" charset="-128"/>
                <a:ea typeface="HG丸ｺﾞｼｯｸM-PRO" panose="020F0600000000000000" pitchFamily="50" charset="-128"/>
              </a:rPr>
              <a:t>too large to merge qualitative attributes between different groups.</a:t>
            </a:r>
            <a:r>
              <a:rPr lang="ja-JP" altLang="en-US" dirty="0">
                <a:latin typeface="HG丸ｺﾞｼｯｸM-PRO" panose="020F0600000000000000" pitchFamily="50" charset="-128"/>
                <a:ea typeface="HG丸ｺﾞｼｯｸM-PRO" panose="020F0600000000000000" pitchFamily="50" charset="-128"/>
              </a:rPr>
              <a:t>　</a:t>
            </a:r>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DEB53953-1D54-4646-8AAB-FE0B2B53F3D0}" type="slidenum">
              <a:rPr kumimoji="1" lang="ja-JP" altLang="en-US" sz="1400" b="1" smtClean="0">
                <a:solidFill>
                  <a:schemeClr val="tx1"/>
                </a:solidFill>
                <a:latin typeface="HG丸ｺﾞｼｯｸM-PRO" panose="020F0600000000000000" pitchFamily="50" charset="-128"/>
                <a:ea typeface="HG丸ｺﾞｼｯｸM-PRO" panose="020F0600000000000000" pitchFamily="50" charset="-128"/>
              </a:rPr>
              <a:t>8</a:t>
            </a:fld>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7" name="図 6"/>
          <p:cNvPicPr/>
          <p:nvPr/>
        </p:nvPicPr>
        <p:blipFill>
          <a:blip r:embed="rId2">
            <a:extLst>
              <a:ext uri="{28A0092B-C50C-407E-A947-70E740481C1C}">
                <a14:useLocalDpi xmlns:a14="http://schemas.microsoft.com/office/drawing/2010/main" val="0"/>
              </a:ext>
            </a:extLst>
          </a:blip>
          <a:srcRect/>
          <a:stretch>
            <a:fillRect/>
          </a:stretch>
        </p:blipFill>
        <p:spPr bwMode="auto">
          <a:xfrm>
            <a:off x="232123" y="2270027"/>
            <a:ext cx="11261538" cy="3173375"/>
          </a:xfrm>
          <a:prstGeom prst="rect">
            <a:avLst/>
          </a:prstGeom>
          <a:noFill/>
          <a:ln>
            <a:noFill/>
          </a:ln>
        </p:spPr>
      </p:pic>
      <p:sp>
        <p:nvSpPr>
          <p:cNvPr id="5" name="正方形/長方形 4"/>
          <p:cNvSpPr/>
          <p:nvPr/>
        </p:nvSpPr>
        <p:spPr>
          <a:xfrm>
            <a:off x="115747" y="5443403"/>
            <a:ext cx="11771453" cy="1400982"/>
          </a:xfrm>
          <a:prstGeom prst="rect">
            <a:avLst/>
          </a:prstGeom>
        </p:spPr>
        <p:txBody>
          <a:bodyPr wrap="square">
            <a:noAutofit/>
          </a:bodyPr>
          <a:lstStyle/>
          <a:p>
            <a:pPr>
              <a:spcAft>
                <a:spcPts val="0"/>
              </a:spcAft>
            </a:pPr>
            <a:r>
              <a:rPr lang="en-US" altLang="ja-JP" b="1" dirty="0" smtClean="0">
                <a:latin typeface="HG丸ｺﾞｼｯｸM-PRO" panose="020F0600000000000000" pitchFamily="50" charset="-128"/>
                <a:ea typeface="HG丸ｺﾞｼｯｸM-PRO" panose="020F0600000000000000" pitchFamily="50" charset="-128"/>
              </a:rPr>
              <a:t>Note: "</a:t>
            </a:r>
            <a:r>
              <a:rPr lang="en-US" altLang="ja-JP" b="1" dirty="0">
                <a:latin typeface="HG丸ｺﾞｼｯｸM-PRO" panose="020F0600000000000000" pitchFamily="50" charset="-128"/>
                <a:ea typeface="HG丸ｺﾞｼｯｸM-PRO" panose="020F0600000000000000" pitchFamily="50" charset="-128"/>
              </a:rPr>
              <a:t>V" stands for "unknown".</a:t>
            </a:r>
            <a:endParaRPr lang="ja-JP" altLang="ja-JP" b="1" dirty="0">
              <a:latin typeface="HG丸ｺﾞｼｯｸM-PRO" panose="020F0600000000000000" pitchFamily="50" charset="-128"/>
              <a:ea typeface="HG丸ｺﾞｼｯｸM-PRO" panose="020F0600000000000000" pitchFamily="50" charset="-128"/>
            </a:endParaRPr>
          </a:p>
          <a:p>
            <a:pPr>
              <a:spcAft>
                <a:spcPts val="0"/>
              </a:spcAft>
            </a:pPr>
            <a:r>
              <a:rPr lang="en-US" altLang="ja-JP" b="1" dirty="0" smtClean="0">
                <a:latin typeface="HG丸ｺﾞｼｯｸM-PRO" panose="020F0600000000000000" pitchFamily="50" charset="-128"/>
                <a:ea typeface="HG丸ｺﾞｼｯｸM-PRO" panose="020F0600000000000000" pitchFamily="50" charset="-128"/>
              </a:rPr>
              <a:t>Source: </a:t>
            </a:r>
            <a:r>
              <a:rPr lang="en-US" altLang="ja-JP" b="1" dirty="0">
                <a:latin typeface="HG丸ｺﾞｼｯｸM-PRO" panose="020F0600000000000000" pitchFamily="50" charset="-128"/>
                <a:ea typeface="HG丸ｺﾞｼｯｸM-PRO" panose="020F0600000000000000" pitchFamily="50" charset="-128"/>
              </a:rPr>
              <a:t>Makita et al. (2013).</a:t>
            </a:r>
            <a:endParaRPr lang="ja-JP" altLang="ja-JP" b="1" dirty="0">
              <a:latin typeface="HG丸ｺﾞｼｯｸM-PRO" panose="020F0600000000000000" pitchFamily="50" charset="-128"/>
              <a:ea typeface="HG丸ｺﾞｼｯｸM-PRO" panose="020F0600000000000000" pitchFamily="50" charset="-128"/>
            </a:endParaRPr>
          </a:p>
          <a:p>
            <a:pPr algn="just">
              <a:spcAft>
                <a:spcPts val="0"/>
              </a:spcAft>
            </a:pPr>
            <a:r>
              <a:rPr lang="en-US" altLang="ja-JP" b="1" dirty="0">
                <a:latin typeface="HG丸ｺﾞｼｯｸM-PRO" panose="020F0600000000000000" pitchFamily="50" charset="-128"/>
                <a:ea typeface="HG丸ｺﾞｼｯｸM-PRO" panose="020F0600000000000000" pitchFamily="50" charset="-128"/>
              </a:rPr>
              <a:t>Figure </a:t>
            </a:r>
            <a:r>
              <a:rPr lang="en-US" altLang="ja-JP" b="1" dirty="0" smtClean="0">
                <a:latin typeface="HG丸ｺﾞｼｯｸM-PRO" panose="020F0600000000000000" pitchFamily="50" charset="-128"/>
                <a:ea typeface="HG丸ｺﾞｼｯｸM-PRO" panose="020F0600000000000000" pitchFamily="50" charset="-128"/>
              </a:rPr>
              <a:t>1: </a:t>
            </a:r>
            <a:r>
              <a:rPr lang="en-US" altLang="ja-JP" b="1" dirty="0">
                <a:latin typeface="HG丸ｺﾞｼｯｸM-PRO" panose="020F0600000000000000" pitchFamily="50" charset="-128"/>
                <a:ea typeface="HG丸ｺﾞｼｯｸM-PRO" panose="020F0600000000000000" pitchFamily="50" charset="-128"/>
              </a:rPr>
              <a:t>Processing records with common values for qualitative attributes into groups with a minimum size of 3.</a:t>
            </a:r>
            <a:endParaRPr lang="ja-JP" altLang="ja-JP" b="1" dirty="0">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3141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590309"/>
          </a:xfrm>
        </p:spPr>
        <p:txBody>
          <a:bodyPr>
            <a:noAutofit/>
          </a:bodyPr>
          <a:lstStyle/>
          <a:p>
            <a:r>
              <a:rPr lang="en-US" altLang="ja-JP" sz="2800" b="1" dirty="0">
                <a:latin typeface="HG丸ｺﾞｼｯｸM-PRO" pitchFamily="50" charset="-128"/>
                <a:ea typeface="HG丸ｺﾞｼｯｸM-PRO" pitchFamily="50" charset="-128"/>
              </a:rPr>
              <a:t>Scatter plots of numerical examples for Anscombe's quartet</a:t>
            </a:r>
            <a:endParaRPr lang="ja-JP" altLang="en-US" sz="2800" b="1" dirty="0">
              <a:latin typeface="HG丸ｺﾞｼｯｸM-PRO" pitchFamily="50" charset="-128"/>
              <a:ea typeface="HG丸ｺﾞｼｯｸM-PRO" pitchFamily="50" charset="-128"/>
            </a:endParaRPr>
          </a:p>
        </p:txBody>
      </p:sp>
      <p:sp>
        <p:nvSpPr>
          <p:cNvPr id="4" name="スライド番号プレースホルダ 3"/>
          <p:cNvSpPr>
            <a:spLocks noGrp="1"/>
          </p:cNvSpPr>
          <p:nvPr>
            <p:ph type="sldNum" sz="quarter" idx="12"/>
          </p:nvPr>
        </p:nvSpPr>
        <p:spPr>
          <a:xfrm>
            <a:off x="9448800" y="6491830"/>
            <a:ext cx="2743200" cy="365125"/>
          </a:xfrm>
        </p:spPr>
        <p:txBody>
          <a:bodyPr/>
          <a:lstStyle/>
          <a:p>
            <a:fld id="{4CAD5D74-CA0D-452D-BF7F-A696FD3AEA56}" type="slidenum">
              <a:rPr lang="ja-JP" altLang="en-US" sz="1400" b="1">
                <a:solidFill>
                  <a:schemeClr val="tx1"/>
                </a:solidFill>
                <a:latin typeface="HG丸ｺﾞｼｯｸM-PRO" pitchFamily="50" charset="-128"/>
                <a:ea typeface="HG丸ｺﾞｼｯｸM-PRO" pitchFamily="50" charset="-128"/>
              </a:rPr>
              <a:pPr/>
              <a:t>9</a:t>
            </a:fld>
            <a:endParaRPr lang="ja-JP" altLang="en-US" sz="1400" b="1" dirty="0">
              <a:solidFill>
                <a:schemeClr val="tx1"/>
              </a:solidFill>
              <a:latin typeface="HG丸ｺﾞｼｯｸM-PRO" pitchFamily="50" charset="-128"/>
              <a:ea typeface="HG丸ｺﾞｼｯｸM-PRO" pitchFamily="50" charset="-128"/>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998" y="501402"/>
            <a:ext cx="9375493" cy="6355553"/>
          </a:xfrm>
          <a:prstGeom prst="rect">
            <a:avLst/>
          </a:prstGeom>
        </p:spPr>
      </p:pic>
    </p:spTree>
    <p:extLst>
      <p:ext uri="{BB962C8B-B14F-4D97-AF65-F5344CB8AC3E}">
        <p14:creationId xmlns:p14="http://schemas.microsoft.com/office/powerpoint/2010/main" val="1415886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eaLnBrk="0" fontAlgn="base" hangingPunct="0">
          <a:spcBef>
            <a:spcPct val="0"/>
          </a:spcBef>
          <a:spcAft>
            <a:spcPct val="0"/>
          </a:spcAft>
          <a:defRPr kumimoji="0" sz="2000" b="1"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5859</TotalTime>
  <Words>3413</Words>
  <Application>Microsoft Office PowerPoint</Application>
  <PresentationFormat>ワイド画面</PresentationFormat>
  <Paragraphs>1550</Paragraphs>
  <Slides>33</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33</vt:i4>
      </vt:variant>
    </vt:vector>
  </HeadingPairs>
  <TitlesOfParts>
    <vt:vector size="45" baseType="lpstr">
      <vt:lpstr>DaunPenh</vt:lpstr>
      <vt:lpstr>HG丸ｺﾞｼｯｸM-PRO</vt:lpstr>
      <vt:lpstr>ＭＳ Ｐゴシック</vt:lpstr>
      <vt:lpstr>Arial</vt:lpstr>
      <vt:lpstr>Calibri</vt:lpstr>
      <vt:lpstr>Calibri Light</vt:lpstr>
      <vt:lpstr>Cambria Math</vt:lpstr>
      <vt:lpstr>Times New Roman</vt:lpstr>
      <vt:lpstr>Wingdings</vt:lpstr>
      <vt:lpstr>Office テーマ</vt:lpstr>
      <vt:lpstr>2_Office テーマ</vt:lpstr>
      <vt:lpstr>1_Office ​​テーマ</vt:lpstr>
      <vt:lpstr>Creating Synthetic Microdata for  Higher Educational Use in Japan:   Reproduction of Distribution Type  based on the Descriptive Statistics</vt:lpstr>
      <vt:lpstr>Outline</vt:lpstr>
      <vt:lpstr>1. Synthetic Microdata in Japan</vt:lpstr>
      <vt:lpstr>Legal Framework</vt:lpstr>
      <vt:lpstr>Image of Frequency of Original and Synthetic Microdata</vt:lpstr>
      <vt:lpstr>2. Problems with Existing Synthetic Microdata</vt:lpstr>
      <vt:lpstr>PowerPoint プレゼンテーション</vt:lpstr>
      <vt:lpstr>PowerPoint プレゼンテーション</vt:lpstr>
      <vt:lpstr>Scatter plots of numerical examples for Anscombe's quartet</vt:lpstr>
      <vt:lpstr>PowerPoint プレゼンテーション</vt:lpstr>
      <vt:lpstr>PowerPoint プレゼンテーション</vt:lpstr>
      <vt:lpstr>Information </vt:lpstr>
      <vt:lpstr>3. Correcting Existing Synthetic Microdata</vt:lpstr>
      <vt:lpstr>Box-Cox Transformation</vt:lpstr>
      <vt:lpstr>4. Creating New Synthetic Microdata</vt:lpstr>
      <vt:lpstr>PowerPoint プレゼンテーション</vt:lpstr>
      <vt:lpstr>(2) Microdata created based on two Tabulation Tables (Basic Table and Details Table)</vt:lpstr>
      <vt:lpstr>(3) Microdata created based on Multivariate Normal Random Numbers and Exponential Transformation</vt:lpstr>
      <vt:lpstr>5. Sensitivity Rules for Academic Use File</vt:lpstr>
      <vt:lpstr>Combination when N=20 (trial)</vt:lpstr>
      <vt:lpstr>Number of combination by frequency</vt:lpstr>
      <vt:lpstr>unsafe combinations by p% rule ( freq. N=20)</vt:lpstr>
      <vt:lpstr>Maximum number of combinations grouping freq. N=20 combinations by each statistic</vt:lpstr>
      <vt:lpstr>Range of each statistic grouping by SD, Skewness and Kurtosis (freq. N=20)</vt:lpstr>
      <vt:lpstr>PowerPoint プレゼンテーション</vt:lpstr>
      <vt:lpstr>PowerPoint プレゼンテーション</vt:lpstr>
      <vt:lpstr>PowerPoint プレゼンテーション</vt:lpstr>
      <vt:lpstr>Example Result Table for Academic Use File</vt:lpstr>
      <vt:lpstr>7. Conclusions and Future Outlook</vt:lpstr>
      <vt:lpstr>References</vt:lpstr>
      <vt:lpstr>Thank you for your attention.</vt:lpstr>
      <vt:lpstr>Creating the Academic Use File</vt:lpstr>
      <vt:lpstr>PowerPoint プレゼンテーション</vt:lpstr>
    </vt:vector>
  </TitlesOfParts>
  <Company>統計センター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白川　清美</dc:creator>
  <cp:lastModifiedBy>micro</cp:lastModifiedBy>
  <cp:revision>318</cp:revision>
  <cp:lastPrinted>2016-03-25T12:47:10Z</cp:lastPrinted>
  <dcterms:created xsi:type="dcterms:W3CDTF">2015-02-16T02:10:38Z</dcterms:created>
  <dcterms:modified xsi:type="dcterms:W3CDTF">2016-03-26T07:16:13Z</dcterms:modified>
</cp:coreProperties>
</file>