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59" r:id="rId2"/>
    <p:sldId id="258" r:id="rId3"/>
    <p:sldId id="257" r:id="rId4"/>
    <p:sldId id="260" r:id="rId5"/>
    <p:sldId id="261" r:id="rId6"/>
    <p:sldId id="262" r:id="rId7"/>
    <p:sldId id="263" r:id="rId8"/>
    <p:sldId id="264" r:id="rId9"/>
    <p:sldId id="265" r:id="rId10"/>
    <p:sldId id="266" r:id="rId11"/>
    <p:sldId id="267" r:id="rId12"/>
    <p:sldId id="268" r:id="rId13"/>
    <p:sldId id="269" r:id="rId14"/>
    <p:sldId id="270" r:id="rId15"/>
    <p:sldId id="271" r:id="rId16"/>
    <p:sldId id="289" r:id="rId17"/>
    <p:sldId id="272" r:id="rId18"/>
    <p:sldId id="273" r:id="rId19"/>
    <p:sldId id="280" r:id="rId20"/>
    <p:sldId id="281" r:id="rId21"/>
    <p:sldId id="287" r:id="rId22"/>
    <p:sldId id="288" r:id="rId23"/>
    <p:sldId id="275" r:id="rId24"/>
    <p:sldId id="276" r:id="rId25"/>
    <p:sldId id="274" r:id="rId26"/>
    <p:sldId id="278" r:id="rId27"/>
    <p:sldId id="279" r:id="rId28"/>
    <p:sldId id="282" r:id="rId29"/>
    <p:sldId id="284" r:id="rId30"/>
    <p:sldId id="285" r:id="rId31"/>
    <p:sldId id="283" r:id="rId3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87" autoAdjust="0"/>
    <p:restoredTop sz="94660"/>
  </p:normalViewPr>
  <p:slideViewPr>
    <p:cSldViewPr>
      <p:cViewPr varScale="1">
        <p:scale>
          <a:sx n="50" d="100"/>
          <a:sy n="50" d="100"/>
        </p:scale>
        <p:origin x="-90" y="-57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2CE1B2E-798F-4539-9336-EE159A05B02B}" type="datetimeFigureOut">
              <a:rPr kumimoji="1" lang="ja-JP" altLang="en-US" smtClean="0"/>
              <a:pPr/>
              <a:t>2010/1/29</a:t>
            </a:fld>
            <a:endParaRPr kumimoji="1"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C8D475C-F86F-4E97-A61E-9785A82ED503}"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EE83C9-BEB2-4C04-97DF-6E44635C9146}" type="datetimeFigureOut">
              <a:rPr kumimoji="1" lang="ja-JP" altLang="en-US" smtClean="0"/>
              <a:pPr/>
              <a:t>2010/1/29</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D52193-C5F9-421E-BE31-F6653804E9D1}"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26FC1F32-E59D-4F06-9252-7550C38E9151}" type="slidenum">
              <a:rPr lang="en-US" altLang="ja-JP" smtClean="0"/>
              <a:pPr/>
              <a:t>1</a:t>
            </a:fld>
            <a:endParaRPr lang="en-US" altLang="ja-JP" smtClean="0"/>
          </a:p>
        </p:txBody>
      </p:sp>
      <p:sp>
        <p:nvSpPr>
          <p:cNvPr id="41987" name="Rectangle 2"/>
          <p:cNvSpPr>
            <a:spLocks noGrp="1" noRot="1" noChangeAspect="1" noChangeArrowheads="1" noTextEdit="1"/>
          </p:cNvSpPr>
          <p:nvPr>
            <p:ph type="sldImg"/>
          </p:nvPr>
        </p:nvSpPr>
        <p:spPr>
          <a:xfrm>
            <a:off x="1143000" y="685800"/>
            <a:ext cx="4572000" cy="3429000"/>
          </a:xfrm>
          <a:ln/>
        </p:spPr>
      </p:sp>
      <p:sp>
        <p:nvSpPr>
          <p:cNvPr id="41988"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DAE65A-58CF-49BB-AA34-85DEB19546B5}" type="slidenum">
              <a:rPr lang="en-US" altLang="ja-JP"/>
              <a:pPr/>
              <a:t>19</a:t>
            </a:fld>
            <a:endParaRPr lang="en-US" altLang="ja-JP"/>
          </a:p>
        </p:txBody>
      </p:sp>
      <p:sp>
        <p:nvSpPr>
          <p:cNvPr id="65538" name="Rectangle 2"/>
          <p:cNvSpPr>
            <a:spLocks noGrp="1" noRot="1" noChangeAspect="1" noChangeArrowheads="1" noTextEdit="1"/>
          </p:cNvSpPr>
          <p:nvPr>
            <p:ph type="sldImg"/>
          </p:nvPr>
        </p:nvSpPr>
        <p:spPr>
          <a:xfrm>
            <a:off x="1143000" y="685800"/>
            <a:ext cx="4572000" cy="3429000"/>
          </a:xfrm>
          <a:ln/>
        </p:spPr>
      </p:sp>
      <p:sp>
        <p:nvSpPr>
          <p:cNvPr id="6553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AA48AD-9A7B-4FD9-A2FD-D6A8D48F50AC}" type="slidenum">
              <a:rPr lang="en-US" altLang="ja-JP"/>
              <a:pPr/>
              <a:t>21</a:t>
            </a:fld>
            <a:endParaRPr lang="en-US" altLang="ja-JP"/>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1C8864A-E25F-4BAF-A70A-AD2B4FDFED64}" type="slidenum">
              <a:rPr lang="en-US" altLang="ja-JP"/>
              <a:pPr fontAlgn="base">
                <a:spcBef>
                  <a:spcPct val="0"/>
                </a:spcBef>
                <a:spcAft>
                  <a:spcPct val="0"/>
                </a:spcAft>
              </a:pPr>
              <a:t>22</a:t>
            </a:fld>
            <a:endParaRPr lang="en-US" altLang="ja-JP"/>
          </a:p>
        </p:txBody>
      </p:sp>
      <p:sp>
        <p:nvSpPr>
          <p:cNvPr id="40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10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71F11273-2142-444D-9BC2-9ABB353F7D5F}" type="datetimeFigureOut">
              <a:rPr kumimoji="1" lang="ja-JP" altLang="en-US" smtClean="0"/>
              <a:pPr/>
              <a:t>2010/1/29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04800B-1A3D-42F6-A3CC-FF0BBDC11208}"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1F11273-2142-444D-9BC2-9ABB353F7D5F}" type="datetimeFigureOut">
              <a:rPr kumimoji="1" lang="ja-JP" altLang="en-US" smtClean="0"/>
              <a:pPr/>
              <a:t>2010/1/29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04800B-1A3D-42F6-A3CC-FF0BBDC11208}"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1F11273-2142-444D-9BC2-9ABB353F7D5F}" type="datetimeFigureOut">
              <a:rPr kumimoji="1" lang="ja-JP" altLang="en-US" smtClean="0"/>
              <a:pPr/>
              <a:t>2010/1/29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04800B-1A3D-42F6-A3CC-FF0BBDC11208}"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1F11273-2142-444D-9BC2-9ABB353F7D5F}" type="datetimeFigureOut">
              <a:rPr kumimoji="1" lang="ja-JP" altLang="en-US" smtClean="0"/>
              <a:pPr/>
              <a:t>2010/1/29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04800B-1A3D-42F6-A3CC-FF0BBDC11208}"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71F11273-2142-444D-9BC2-9ABB353F7D5F}" type="datetimeFigureOut">
              <a:rPr kumimoji="1" lang="ja-JP" altLang="en-US" smtClean="0"/>
              <a:pPr/>
              <a:t>2010/1/29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04800B-1A3D-42F6-A3CC-FF0BBDC11208}"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71F11273-2142-444D-9BC2-9ABB353F7D5F}" type="datetimeFigureOut">
              <a:rPr kumimoji="1" lang="ja-JP" altLang="en-US" smtClean="0"/>
              <a:pPr/>
              <a:t>2010/1/29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04800B-1A3D-42F6-A3CC-FF0BBDC11208}"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71F11273-2142-444D-9BC2-9ABB353F7D5F}" type="datetimeFigureOut">
              <a:rPr kumimoji="1" lang="ja-JP" altLang="en-US" smtClean="0"/>
              <a:pPr/>
              <a:t>2010/1/29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F604800B-1A3D-42F6-A3CC-FF0BBDC11208}"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71F11273-2142-444D-9BC2-9ABB353F7D5F}" type="datetimeFigureOut">
              <a:rPr kumimoji="1" lang="ja-JP" altLang="en-US" smtClean="0"/>
              <a:pPr/>
              <a:t>2010/1/29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F604800B-1A3D-42F6-A3CC-FF0BBDC11208}"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1F11273-2142-444D-9BC2-9ABB353F7D5F}" type="datetimeFigureOut">
              <a:rPr kumimoji="1" lang="ja-JP" altLang="en-US" smtClean="0"/>
              <a:pPr/>
              <a:t>2010/1/29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F604800B-1A3D-42F6-A3CC-FF0BBDC11208}"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71F11273-2142-444D-9BC2-9ABB353F7D5F}" type="datetimeFigureOut">
              <a:rPr kumimoji="1" lang="ja-JP" altLang="en-US" smtClean="0"/>
              <a:pPr/>
              <a:t>2010/1/29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04800B-1A3D-42F6-A3CC-FF0BBDC11208}"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71F11273-2142-444D-9BC2-9ABB353F7D5F}" type="datetimeFigureOut">
              <a:rPr kumimoji="1" lang="ja-JP" altLang="en-US" smtClean="0"/>
              <a:pPr/>
              <a:t>2010/1/29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04800B-1A3D-42F6-A3CC-FF0BBDC11208}"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F11273-2142-444D-9BC2-9ABB353F7D5F}" type="datetimeFigureOut">
              <a:rPr kumimoji="1" lang="ja-JP" altLang="en-US" smtClean="0"/>
              <a:pPr/>
              <a:t>2010/1/29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04800B-1A3D-42F6-A3CC-FF0BBDC11208}"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5229225"/>
            <a:ext cx="9144000" cy="1628775"/>
          </a:xfrm>
          <a:prstGeom prst="rect">
            <a:avLst/>
          </a:prstGeom>
          <a:solidFill>
            <a:srgbClr val="006600"/>
          </a:solidFill>
          <a:ln w="9525">
            <a:solidFill>
              <a:schemeClr val="tx1"/>
            </a:solidFill>
            <a:miter lim="800000"/>
            <a:headEnd/>
            <a:tailEnd/>
          </a:ln>
        </p:spPr>
        <p:txBody>
          <a:bodyPr wrap="none" anchor="ctr"/>
          <a:lstStyle/>
          <a:p>
            <a:endParaRPr lang="ja-JP" altLang="en-US"/>
          </a:p>
        </p:txBody>
      </p:sp>
      <p:sp>
        <p:nvSpPr>
          <p:cNvPr id="3075" name="Rectangle 3"/>
          <p:cNvSpPr>
            <a:spLocks noChangeArrowheads="1"/>
          </p:cNvSpPr>
          <p:nvPr/>
        </p:nvSpPr>
        <p:spPr bwMode="auto">
          <a:xfrm>
            <a:off x="0" y="0"/>
            <a:ext cx="9144000" cy="2420938"/>
          </a:xfrm>
          <a:prstGeom prst="rect">
            <a:avLst/>
          </a:prstGeom>
          <a:solidFill>
            <a:srgbClr val="006600"/>
          </a:solidFill>
          <a:ln w="9525">
            <a:solidFill>
              <a:schemeClr val="tx1"/>
            </a:solidFill>
            <a:miter lim="800000"/>
            <a:headEnd/>
            <a:tailEnd/>
          </a:ln>
        </p:spPr>
        <p:txBody>
          <a:bodyPr wrap="none" anchor="ctr"/>
          <a:lstStyle/>
          <a:p>
            <a:pPr algn="ctr"/>
            <a:endParaRPr lang="ja-JP" altLang="ja-JP" sz="2800">
              <a:solidFill>
                <a:schemeClr val="bg1"/>
              </a:solidFill>
            </a:endParaRPr>
          </a:p>
        </p:txBody>
      </p:sp>
      <p:sp>
        <p:nvSpPr>
          <p:cNvPr id="88068" name="Rectangle 4"/>
          <p:cNvSpPr>
            <a:spLocks noChangeArrowheads="1"/>
          </p:cNvSpPr>
          <p:nvPr/>
        </p:nvSpPr>
        <p:spPr bwMode="auto">
          <a:xfrm>
            <a:off x="1500166" y="207535"/>
            <a:ext cx="6572296" cy="329321"/>
          </a:xfrm>
          <a:prstGeom prst="rect">
            <a:avLst/>
          </a:prstGeom>
          <a:noFill/>
          <a:ln w="9525">
            <a:noFill/>
            <a:miter lim="800000"/>
            <a:headEnd/>
            <a:tailEnd/>
          </a:ln>
        </p:spPr>
        <p:txBody>
          <a:bodyPr wrap="square" anchor="ctr">
            <a:spAutoFit/>
          </a:bodyPr>
          <a:lstStyle/>
          <a:p>
            <a:pPr algn="ctr"/>
            <a:r>
              <a:rPr lang="ja-JP" altLang="en-US" sz="1540" b="1" dirty="0" smtClean="0">
                <a:solidFill>
                  <a:schemeClr val="bg1"/>
                </a:solidFill>
              </a:rPr>
              <a:t>２０１０年１月</a:t>
            </a:r>
            <a:r>
              <a:rPr lang="en-US" altLang="ja-JP" sz="1540" b="1" dirty="0" smtClean="0">
                <a:solidFill>
                  <a:schemeClr val="bg1"/>
                </a:solidFill>
              </a:rPr>
              <a:t>30</a:t>
            </a:r>
            <a:r>
              <a:rPr lang="ja-JP" altLang="en-US" sz="1540" b="1" dirty="0" smtClean="0">
                <a:solidFill>
                  <a:schemeClr val="bg1"/>
                </a:solidFill>
              </a:rPr>
              <a:t>日　ロシア研究センター学内プロジェクト総括</a:t>
            </a:r>
            <a:r>
              <a:rPr lang="ja-JP" altLang="en-US" sz="1540" b="1" dirty="0">
                <a:solidFill>
                  <a:schemeClr val="bg1"/>
                </a:solidFill>
              </a:rPr>
              <a:t>ワークショップ</a:t>
            </a:r>
            <a:r>
              <a:rPr lang="en-US" altLang="ja-JP" sz="1540" b="1" dirty="0" smtClean="0">
                <a:solidFill>
                  <a:schemeClr val="bg1"/>
                </a:solidFill>
              </a:rPr>
              <a:t> </a:t>
            </a:r>
            <a:endParaRPr lang="ja-JP" altLang="en-US" sz="1540" b="1" dirty="0">
              <a:solidFill>
                <a:schemeClr val="bg1"/>
              </a:solidFill>
            </a:endParaRPr>
          </a:p>
        </p:txBody>
      </p:sp>
      <p:sp>
        <p:nvSpPr>
          <p:cNvPr id="88070" name="Rectangle 6"/>
          <p:cNvSpPr>
            <a:spLocks noChangeArrowheads="1"/>
          </p:cNvSpPr>
          <p:nvPr/>
        </p:nvSpPr>
        <p:spPr bwMode="auto">
          <a:xfrm>
            <a:off x="2928926" y="5429268"/>
            <a:ext cx="3357586" cy="492443"/>
          </a:xfrm>
          <a:prstGeom prst="rect">
            <a:avLst/>
          </a:prstGeom>
          <a:noFill/>
          <a:ln w="9525">
            <a:noFill/>
            <a:miter lim="800000"/>
            <a:headEnd/>
            <a:tailEnd/>
          </a:ln>
          <a:effectLst/>
        </p:spPr>
        <p:txBody>
          <a:bodyPr anchor="ctr">
            <a:spAutoFit/>
          </a:bodyPr>
          <a:lstStyle/>
          <a:p>
            <a:pPr algn="ctr">
              <a:defRPr/>
            </a:pPr>
            <a:r>
              <a:rPr lang="ja-JP" altLang="en-US" sz="26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a typeface="ＭＳ Ｐゴシック" pitchFamily="50" charset="-128"/>
              </a:rPr>
              <a:t>久保庭眞彰</a:t>
            </a:r>
            <a:endParaRPr lang="ja-JP" altLang="en-US" sz="26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a typeface="ＭＳ Ｐゴシック" pitchFamily="50" charset="-128"/>
            </a:endParaRPr>
          </a:p>
        </p:txBody>
      </p:sp>
      <p:sp>
        <p:nvSpPr>
          <p:cNvPr id="88071" name="Rectangle 7"/>
          <p:cNvSpPr>
            <a:spLocks noChangeArrowheads="1"/>
          </p:cNvSpPr>
          <p:nvPr/>
        </p:nvSpPr>
        <p:spPr bwMode="auto">
          <a:xfrm>
            <a:off x="1857356" y="6143646"/>
            <a:ext cx="6367307" cy="492443"/>
          </a:xfrm>
          <a:prstGeom prst="rect">
            <a:avLst/>
          </a:prstGeom>
          <a:noFill/>
          <a:ln w="9525">
            <a:noFill/>
            <a:miter lim="800000"/>
            <a:headEnd/>
            <a:tailEnd/>
          </a:ln>
          <a:effectLst/>
        </p:spPr>
        <p:txBody>
          <a:bodyPr wrap="square" anchor="ctr">
            <a:spAutoFit/>
          </a:bodyPr>
          <a:lstStyle/>
          <a:p>
            <a:pPr>
              <a:defRPr/>
            </a:pPr>
            <a:r>
              <a:rPr lang="ja-JP" altLang="en-US" sz="2600" b="1" spc="50" dirty="0" smtClean="0">
                <a:ln w="12700" cmpd="sng">
                  <a:solidFill>
                    <a:schemeClr val="accent6">
                      <a:satMod val="120000"/>
                      <a:shade val="80000"/>
                    </a:schemeClr>
                  </a:solidFill>
                  <a:prstDash val="solid"/>
                </a:ln>
                <a:solidFill>
                  <a:schemeClr val="bg1"/>
                </a:solidFill>
                <a:effectLst>
                  <a:glow rad="53100">
                    <a:schemeClr val="accent6">
                      <a:satMod val="180000"/>
                      <a:alpha val="30000"/>
                    </a:schemeClr>
                  </a:glow>
                </a:effectLst>
                <a:latin typeface="ＭＳ Ｐゴシック" pitchFamily="50" charset="-128"/>
                <a:ea typeface="ＭＳ Ｐゴシック" pitchFamily="50" charset="-128"/>
              </a:rPr>
              <a:t>一橋大学経済研究所ロシア研究センター</a:t>
            </a:r>
            <a:endParaRPr lang="ja-JP" altLang="en-US" sz="2600" b="1" dirty="0">
              <a:solidFill>
                <a:schemeClr val="bg1"/>
              </a:solidFill>
              <a:latin typeface="ＭＳ Ｐゴシック" pitchFamily="50" charset="-128"/>
              <a:ea typeface="ＭＳ Ｐゴシック" pitchFamily="50" charset="-128"/>
            </a:endParaRPr>
          </a:p>
        </p:txBody>
      </p:sp>
      <p:pic>
        <p:nvPicPr>
          <p:cNvPr id="3079" name="Picture 9" descr="Putin_%28cropped%29"/>
          <p:cNvPicPr>
            <a:picLocks noChangeAspect="1" noChangeArrowheads="1"/>
          </p:cNvPicPr>
          <p:nvPr/>
        </p:nvPicPr>
        <p:blipFill>
          <a:blip r:embed="rId3" cstate="print"/>
          <a:srcRect/>
          <a:stretch>
            <a:fillRect/>
          </a:stretch>
        </p:blipFill>
        <p:spPr bwMode="auto">
          <a:xfrm>
            <a:off x="2608263" y="2671763"/>
            <a:ext cx="1689100" cy="2270125"/>
          </a:xfrm>
          <a:prstGeom prst="rect">
            <a:avLst/>
          </a:prstGeom>
          <a:noFill/>
          <a:ln w="9525">
            <a:noFill/>
            <a:miter lim="800000"/>
            <a:headEnd/>
            <a:tailEnd/>
          </a:ln>
        </p:spPr>
      </p:pic>
      <p:pic>
        <p:nvPicPr>
          <p:cNvPr id="88074" name="Picture 10" descr="Medvedev_WEF_2007_cr"/>
          <p:cNvPicPr>
            <a:picLocks noChangeAspect="1" noChangeArrowheads="1"/>
          </p:cNvPicPr>
          <p:nvPr/>
        </p:nvPicPr>
        <p:blipFill>
          <a:blip r:embed="rId4" cstate="print"/>
          <a:srcRect/>
          <a:stretch>
            <a:fillRect/>
          </a:stretch>
        </p:blipFill>
        <p:spPr bwMode="auto">
          <a:xfrm>
            <a:off x="4660900" y="2563813"/>
            <a:ext cx="1577975" cy="2520950"/>
          </a:xfrm>
          <a:prstGeom prst="rect">
            <a:avLst/>
          </a:prstGeom>
          <a:noFill/>
          <a:ln w="9525">
            <a:noFill/>
            <a:miter lim="800000"/>
            <a:headEnd/>
            <a:tailEnd/>
          </a:ln>
        </p:spPr>
      </p:pic>
      <p:sp>
        <p:nvSpPr>
          <p:cNvPr id="88075" name="WordArt 11"/>
          <p:cNvSpPr>
            <a:spLocks noChangeArrowheads="1" noChangeShapeType="1" noTextEdit="1"/>
          </p:cNvSpPr>
          <p:nvPr/>
        </p:nvSpPr>
        <p:spPr bwMode="auto">
          <a:xfrm>
            <a:off x="71438" y="549275"/>
            <a:ext cx="9037637" cy="1919288"/>
          </a:xfrm>
          <a:prstGeom prst="rect">
            <a:avLst/>
          </a:prstGeom>
        </p:spPr>
        <p:txBody>
          <a:bodyPr wrap="none" fromWordArt="1">
            <a:prstTxWarp prst="textDeflate">
              <a:avLst>
                <a:gd name="adj" fmla="val 18750"/>
              </a:avLst>
            </a:prstTxWarp>
          </a:bodyPr>
          <a:lstStyle/>
          <a:p>
            <a:pPr algn="ctr">
              <a:defRPr/>
            </a:pPr>
            <a:r>
              <a:rPr lang="ja-JP" altLang="en-US" sz="4400" b="1" kern="10"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ＭＳ Ｐゴシック"/>
                <a:ea typeface="ＭＳ Ｐゴシック"/>
              </a:rPr>
              <a:t>ロシア経済の資源依存と多様化</a:t>
            </a:r>
            <a:r>
              <a:rPr lang="en-US" altLang="ja-JP" sz="4400" b="1" kern="10"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ＭＳ Ｐゴシック"/>
                <a:ea typeface="ＭＳ Ｐゴシック"/>
              </a:rPr>
              <a:t>:</a:t>
            </a:r>
            <a:endParaRPr lang="en-US" altLang="ja-JP" sz="4400" b="1" kern="10"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ＭＳ Ｐゴシック"/>
              <a:ea typeface="ＭＳ Ｐゴシック"/>
            </a:endParaRPr>
          </a:p>
          <a:p>
            <a:pPr algn="ctr">
              <a:defRPr/>
            </a:pPr>
            <a:r>
              <a:rPr lang="ja-JP" altLang="en-US" sz="4400" b="1" kern="10"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ＭＳ Ｐゴシック"/>
                <a:ea typeface="ＭＳ Ｐゴシック"/>
              </a:rPr>
              <a:t>再検討</a:t>
            </a:r>
            <a:endParaRPr lang="ja-JP" altLang="en-US" sz="4400" b="1" kern="10"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ＭＳ Ｐゴシック"/>
              <a:ea typeface="ＭＳ Ｐゴシック"/>
            </a:endParaRPr>
          </a:p>
          <a:p>
            <a:pPr algn="ctr">
              <a:defRPr/>
            </a:pPr>
            <a:endParaRPr lang="ja-JP" altLang="en-US" sz="4400" kern="10" dirty="0">
              <a:ln w="9525">
                <a:noFill/>
                <a:round/>
                <a:headEnd/>
                <a:tailEnd/>
              </a:ln>
              <a:solidFill>
                <a:srgbClr val="FF6600"/>
              </a:solidFill>
              <a:latin typeface="ＭＳ Ｐゴシック"/>
              <a:ea typeface="ＭＳ Ｐゴシック"/>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8068"/>
                                        </p:tgtEl>
                                        <p:attrNameLst>
                                          <p:attrName>style.visibility</p:attrName>
                                        </p:attrNameLst>
                                      </p:cBhvr>
                                      <p:to>
                                        <p:strVal val="visible"/>
                                      </p:to>
                                    </p:set>
                                    <p:anim calcmode="lin" valueType="num">
                                      <p:cBhvr additive="base">
                                        <p:cTn id="7" dur="1000" fill="hold"/>
                                        <p:tgtEl>
                                          <p:spTgt spid="88068"/>
                                        </p:tgtEl>
                                        <p:attrNameLst>
                                          <p:attrName>ppt_x</p:attrName>
                                        </p:attrNameLst>
                                      </p:cBhvr>
                                      <p:tavLst>
                                        <p:tav tm="0">
                                          <p:val>
                                            <p:strVal val="1+#ppt_w/2"/>
                                          </p:val>
                                        </p:tav>
                                        <p:tav tm="100000">
                                          <p:val>
                                            <p:strVal val="#ppt_x"/>
                                          </p:val>
                                        </p:tav>
                                      </p:tavLst>
                                    </p:anim>
                                    <p:anim calcmode="lin" valueType="num">
                                      <p:cBhvr additive="base">
                                        <p:cTn id="8" dur="1000" fill="hold"/>
                                        <p:tgtEl>
                                          <p:spTgt spid="88068"/>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4" fill="hold" nodeType="afterEffect">
                                  <p:stCondLst>
                                    <p:cond delay="0"/>
                                  </p:stCondLst>
                                  <p:childTnLst>
                                    <p:set>
                                      <p:cBhvr>
                                        <p:cTn id="11" dur="1" fill="hold">
                                          <p:stCondLst>
                                            <p:cond delay="0"/>
                                          </p:stCondLst>
                                        </p:cTn>
                                        <p:tgtEl>
                                          <p:spTgt spid="88070"/>
                                        </p:tgtEl>
                                        <p:attrNameLst>
                                          <p:attrName>style.visibility</p:attrName>
                                        </p:attrNameLst>
                                      </p:cBhvr>
                                      <p:to>
                                        <p:strVal val="visible"/>
                                      </p:to>
                                    </p:set>
                                    <p:anim calcmode="lin" valueType="num">
                                      <p:cBhvr additive="base">
                                        <p:cTn id="12" dur="1000" fill="hold"/>
                                        <p:tgtEl>
                                          <p:spTgt spid="88070"/>
                                        </p:tgtEl>
                                        <p:attrNameLst>
                                          <p:attrName>ppt_x</p:attrName>
                                        </p:attrNameLst>
                                      </p:cBhvr>
                                      <p:tavLst>
                                        <p:tav tm="0">
                                          <p:val>
                                            <p:strVal val="#ppt_x"/>
                                          </p:val>
                                        </p:tav>
                                        <p:tav tm="100000">
                                          <p:val>
                                            <p:strVal val="#ppt_x"/>
                                          </p:val>
                                        </p:tav>
                                      </p:tavLst>
                                    </p:anim>
                                    <p:anim calcmode="lin" valueType="num">
                                      <p:cBhvr additive="base">
                                        <p:cTn id="13" dur="1000" fill="hold"/>
                                        <p:tgtEl>
                                          <p:spTgt spid="88070"/>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88071"/>
                                        </p:tgtEl>
                                        <p:attrNameLst>
                                          <p:attrName>style.visibility</p:attrName>
                                        </p:attrNameLst>
                                      </p:cBhvr>
                                      <p:to>
                                        <p:strVal val="visible"/>
                                      </p:to>
                                    </p:set>
                                    <p:anim calcmode="lin" valueType="num">
                                      <p:cBhvr additive="base">
                                        <p:cTn id="16" dur="1000" fill="hold"/>
                                        <p:tgtEl>
                                          <p:spTgt spid="88071"/>
                                        </p:tgtEl>
                                        <p:attrNameLst>
                                          <p:attrName>ppt_x</p:attrName>
                                        </p:attrNameLst>
                                      </p:cBhvr>
                                      <p:tavLst>
                                        <p:tav tm="0">
                                          <p:val>
                                            <p:strVal val="#ppt_x"/>
                                          </p:val>
                                        </p:tav>
                                        <p:tav tm="100000">
                                          <p:val>
                                            <p:strVal val="#ppt_x"/>
                                          </p:val>
                                        </p:tav>
                                      </p:tavLst>
                                    </p:anim>
                                    <p:anim calcmode="lin" valueType="num">
                                      <p:cBhvr additive="base">
                                        <p:cTn id="17" dur="1000" fill="hold"/>
                                        <p:tgtEl>
                                          <p:spTgt spid="88071"/>
                                        </p:tgtEl>
                                        <p:attrNameLst>
                                          <p:attrName>ppt_y</p:attrName>
                                        </p:attrNameLst>
                                      </p:cBhvr>
                                      <p:tavLst>
                                        <p:tav tm="0">
                                          <p:val>
                                            <p:strVal val="1+#ppt_h/2"/>
                                          </p:val>
                                        </p:tav>
                                        <p:tav tm="100000">
                                          <p:val>
                                            <p:strVal val="#ppt_y"/>
                                          </p:val>
                                        </p:tav>
                                      </p:tavLst>
                                    </p:anim>
                                  </p:childTnLst>
                                </p:cTn>
                              </p:par>
                            </p:childTnLst>
                          </p:cTn>
                        </p:par>
                        <p:par>
                          <p:cTn id="18" fill="hold">
                            <p:stCondLst>
                              <p:cond delay="2000"/>
                            </p:stCondLst>
                            <p:childTnLst>
                              <p:par>
                                <p:cTn id="19" presetID="53" presetClass="entr" presetSubtype="0" fill="hold" nodeType="afterEffect">
                                  <p:stCondLst>
                                    <p:cond delay="0"/>
                                  </p:stCondLst>
                                  <p:childTnLst>
                                    <p:set>
                                      <p:cBhvr>
                                        <p:cTn id="20" dur="1" fill="hold">
                                          <p:stCondLst>
                                            <p:cond delay="0"/>
                                          </p:stCondLst>
                                        </p:cTn>
                                        <p:tgtEl>
                                          <p:spTgt spid="88075"/>
                                        </p:tgtEl>
                                        <p:attrNameLst>
                                          <p:attrName>style.visibility</p:attrName>
                                        </p:attrNameLst>
                                      </p:cBhvr>
                                      <p:to>
                                        <p:strVal val="visible"/>
                                      </p:to>
                                    </p:set>
                                    <p:anim calcmode="lin" valueType="num">
                                      <p:cBhvr>
                                        <p:cTn id="21" dur="2000" fill="hold"/>
                                        <p:tgtEl>
                                          <p:spTgt spid="88075"/>
                                        </p:tgtEl>
                                        <p:attrNameLst>
                                          <p:attrName>ppt_w</p:attrName>
                                        </p:attrNameLst>
                                      </p:cBhvr>
                                      <p:tavLst>
                                        <p:tav tm="0">
                                          <p:val>
                                            <p:fltVal val="0"/>
                                          </p:val>
                                        </p:tav>
                                        <p:tav tm="100000">
                                          <p:val>
                                            <p:strVal val="#ppt_w"/>
                                          </p:val>
                                        </p:tav>
                                      </p:tavLst>
                                    </p:anim>
                                    <p:anim calcmode="lin" valueType="num">
                                      <p:cBhvr>
                                        <p:cTn id="22" dur="2000" fill="hold"/>
                                        <p:tgtEl>
                                          <p:spTgt spid="88075"/>
                                        </p:tgtEl>
                                        <p:attrNameLst>
                                          <p:attrName>ppt_h</p:attrName>
                                        </p:attrNameLst>
                                      </p:cBhvr>
                                      <p:tavLst>
                                        <p:tav tm="0">
                                          <p:val>
                                            <p:fltVal val="0"/>
                                          </p:val>
                                        </p:tav>
                                        <p:tav tm="100000">
                                          <p:val>
                                            <p:strVal val="#ppt_h"/>
                                          </p:val>
                                        </p:tav>
                                      </p:tavLst>
                                    </p:anim>
                                    <p:animEffect transition="in" filter="fade">
                                      <p:cBhvr>
                                        <p:cTn id="23" dur="2000"/>
                                        <p:tgtEl>
                                          <p:spTgt spid="88075"/>
                                        </p:tgtEl>
                                      </p:cBhvr>
                                    </p:animEffect>
                                  </p:childTnLst>
                                </p:cTn>
                              </p:par>
                              <p:par>
                                <p:cTn id="24" presetID="31" presetClass="entr" presetSubtype="0" fill="hold" nodeType="withEffect">
                                  <p:stCondLst>
                                    <p:cond delay="0"/>
                                  </p:stCondLst>
                                  <p:iterate type="lt">
                                    <p:tmPct val="5000"/>
                                  </p:iterate>
                                  <p:childTnLst>
                                    <p:set>
                                      <p:cBhvr>
                                        <p:cTn id="25" dur="1" fill="hold">
                                          <p:stCondLst>
                                            <p:cond delay="0"/>
                                          </p:stCondLst>
                                        </p:cTn>
                                        <p:tgtEl>
                                          <p:spTgt spid="88074"/>
                                        </p:tgtEl>
                                        <p:attrNameLst>
                                          <p:attrName>style.visibility</p:attrName>
                                        </p:attrNameLst>
                                      </p:cBhvr>
                                      <p:to>
                                        <p:strVal val="visible"/>
                                      </p:to>
                                    </p:set>
                                    <p:anim calcmode="lin" valueType="num">
                                      <p:cBhvr>
                                        <p:cTn id="26" dur="2000" fill="hold"/>
                                        <p:tgtEl>
                                          <p:spTgt spid="88074"/>
                                        </p:tgtEl>
                                        <p:attrNameLst>
                                          <p:attrName>ppt_w</p:attrName>
                                        </p:attrNameLst>
                                      </p:cBhvr>
                                      <p:tavLst>
                                        <p:tav tm="0">
                                          <p:val>
                                            <p:fltVal val="0"/>
                                          </p:val>
                                        </p:tav>
                                        <p:tav tm="100000">
                                          <p:val>
                                            <p:strVal val="#ppt_w"/>
                                          </p:val>
                                        </p:tav>
                                      </p:tavLst>
                                    </p:anim>
                                    <p:anim calcmode="lin" valueType="num">
                                      <p:cBhvr>
                                        <p:cTn id="27" dur="2000" fill="hold"/>
                                        <p:tgtEl>
                                          <p:spTgt spid="88074"/>
                                        </p:tgtEl>
                                        <p:attrNameLst>
                                          <p:attrName>ppt_h</p:attrName>
                                        </p:attrNameLst>
                                      </p:cBhvr>
                                      <p:tavLst>
                                        <p:tav tm="0">
                                          <p:val>
                                            <p:fltVal val="0"/>
                                          </p:val>
                                        </p:tav>
                                        <p:tav tm="100000">
                                          <p:val>
                                            <p:strVal val="#ppt_h"/>
                                          </p:val>
                                        </p:tav>
                                      </p:tavLst>
                                    </p:anim>
                                    <p:anim calcmode="lin" valueType="num">
                                      <p:cBhvr>
                                        <p:cTn id="28" dur="2000" fill="hold"/>
                                        <p:tgtEl>
                                          <p:spTgt spid="88074"/>
                                        </p:tgtEl>
                                        <p:attrNameLst>
                                          <p:attrName>style.rotation</p:attrName>
                                        </p:attrNameLst>
                                      </p:cBhvr>
                                      <p:tavLst>
                                        <p:tav tm="0">
                                          <p:val>
                                            <p:fltVal val="90"/>
                                          </p:val>
                                        </p:tav>
                                        <p:tav tm="100000">
                                          <p:val>
                                            <p:fltVal val="0"/>
                                          </p:val>
                                        </p:tav>
                                      </p:tavLst>
                                    </p:anim>
                                    <p:animEffect transition="in" filter="fade">
                                      <p:cBhvr>
                                        <p:cTn id="29" dur="2000"/>
                                        <p:tgtEl>
                                          <p:spTgt spid="88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リーマンショックと多様化頓挫</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lang="ja-JP" altLang="ja-JP" b="1" dirty="0"/>
              <a:t>原油価格は</a:t>
            </a:r>
            <a:r>
              <a:rPr lang="en-US" altLang="ja-JP" b="1" dirty="0"/>
              <a:t>2003</a:t>
            </a:r>
            <a:r>
              <a:rPr lang="ja-JP" altLang="ja-JP" b="1" dirty="0"/>
              <a:t>年時点よりもはるかに高い水準に止まっていたにもかかわらず（経済発展省の長期予測の範囲内）、景況感に関して企業・家計の心理的期待は著しく悲観的であった。</a:t>
            </a:r>
          </a:p>
          <a:p>
            <a:r>
              <a:rPr lang="ja-JP" altLang="ja-JP" b="1" dirty="0"/>
              <a:t>これは、基本的にビジネス環境と、資源依存の経済基盤に関する不信の表れであるが、ロシア政府や国際機関（</a:t>
            </a:r>
            <a:r>
              <a:rPr lang="en-US" altLang="ja-JP" b="1" dirty="0"/>
              <a:t>IMF</a:t>
            </a:r>
            <a:r>
              <a:rPr lang="ja-JP" altLang="ja-JP" b="1" dirty="0"/>
              <a:t>等）のみならず多くの内外の専門研究者の予想を超えるマイナス成長を生み出した。</a:t>
            </a:r>
          </a:p>
          <a:p>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3200" b="1" dirty="0" smtClean="0"/>
              <a:t>2009</a:t>
            </a:r>
            <a:r>
              <a:rPr kumimoji="1" lang="ja-JP" altLang="en-US" sz="3200" b="1" dirty="0" smtClean="0"/>
              <a:t>年乗用車生産落ち込みは</a:t>
            </a:r>
            <a:r>
              <a:rPr kumimoji="1" lang="ja-JP" altLang="en-US" sz="3200" b="1" dirty="0" smtClean="0">
                <a:solidFill>
                  <a:srgbClr val="FF0000"/>
                </a:solidFill>
              </a:rPr>
              <a:t>歴史的ショック</a:t>
            </a:r>
            <a:endParaRPr kumimoji="1" lang="ja-JP" altLang="en-US" sz="3200" b="1" dirty="0">
              <a:solidFill>
                <a:srgbClr val="FF0000"/>
              </a:solidFill>
            </a:endParaRPr>
          </a:p>
        </p:txBody>
      </p:sp>
      <p:sp>
        <p:nvSpPr>
          <p:cNvPr id="3" name="コンテンツ プレースホルダ 2"/>
          <p:cNvSpPr>
            <a:spLocks noGrp="1"/>
          </p:cNvSpPr>
          <p:nvPr>
            <p:ph idx="1"/>
          </p:nvPr>
        </p:nvSpPr>
        <p:spPr/>
        <p:txBody>
          <a:bodyPr>
            <a:normAutofit fontScale="77500" lnSpcReduction="20000"/>
          </a:bodyPr>
          <a:lstStyle/>
          <a:p>
            <a:r>
              <a:rPr lang="en-US" altLang="ja-JP" b="1" dirty="0"/>
              <a:t>2009</a:t>
            </a:r>
            <a:r>
              <a:rPr lang="ja-JP" altLang="ja-JP" b="1" dirty="0"/>
              <a:t>年は約</a:t>
            </a:r>
            <a:r>
              <a:rPr lang="en-US" altLang="ja-JP" b="1" dirty="0"/>
              <a:t>60</a:t>
            </a:r>
            <a:r>
              <a:rPr lang="ja-JP" altLang="ja-JP" b="1" dirty="0"/>
              <a:t>万台と見込まれる（前年</a:t>
            </a:r>
            <a:r>
              <a:rPr lang="en-US" altLang="ja-JP" b="1" dirty="0"/>
              <a:t>150</a:t>
            </a:r>
            <a:r>
              <a:rPr lang="ja-JP" altLang="ja-JP" b="1" dirty="0"/>
              <a:t>万台から６割減）。ロシア域内外車生産も</a:t>
            </a:r>
            <a:r>
              <a:rPr lang="en-US" altLang="ja-JP" b="1" dirty="0"/>
              <a:t>2008</a:t>
            </a:r>
            <a:r>
              <a:rPr lang="ja-JP" altLang="ja-JP" b="1" dirty="0"/>
              <a:t>年の</a:t>
            </a:r>
            <a:r>
              <a:rPr lang="en-US" altLang="ja-JP" b="1" dirty="0"/>
              <a:t>59</a:t>
            </a:r>
            <a:r>
              <a:rPr lang="ja-JP" altLang="ja-JP" b="1" dirty="0"/>
              <a:t>万台の半分以下と予想される。国内生産（組立）台数はモータリゼーション初期の</a:t>
            </a:r>
            <a:r>
              <a:rPr lang="en-US" altLang="ja-JP" b="1" dirty="0"/>
              <a:t>1972</a:t>
            </a:r>
            <a:r>
              <a:rPr lang="ja-JP" altLang="ja-JP" b="1" dirty="0"/>
              <a:t>年水準であり、まさに歴史的ショックである</a:t>
            </a:r>
            <a:r>
              <a:rPr lang="ja-JP" altLang="ja-JP" b="1" dirty="0" smtClean="0"/>
              <a:t>。</a:t>
            </a:r>
            <a:endParaRPr lang="en-US" altLang="ja-JP" b="1" dirty="0" smtClean="0"/>
          </a:p>
          <a:p>
            <a:endParaRPr lang="ja-JP" altLang="ja-JP" b="1" dirty="0"/>
          </a:p>
          <a:p>
            <a:r>
              <a:rPr lang="ja-JP" altLang="ja-JP" b="1" dirty="0"/>
              <a:t>輸入車は、</a:t>
            </a:r>
            <a:r>
              <a:rPr lang="en-US" altLang="ja-JP" b="1" dirty="0"/>
              <a:t>2009</a:t>
            </a:r>
            <a:r>
              <a:rPr lang="ja-JP" altLang="ja-JP" b="1" dirty="0"/>
              <a:t>年には</a:t>
            </a:r>
            <a:r>
              <a:rPr lang="en-US" altLang="ja-JP" b="1" dirty="0"/>
              <a:t>53</a:t>
            </a:r>
            <a:r>
              <a:rPr lang="ja-JP" altLang="ja-JP" b="1" dirty="0"/>
              <a:t>万台程度（日本車は</a:t>
            </a:r>
            <a:r>
              <a:rPr lang="en-US" altLang="ja-JP" b="1" dirty="0"/>
              <a:t>17</a:t>
            </a:r>
            <a:r>
              <a:rPr lang="ja-JP" altLang="ja-JP" b="1" dirty="0"/>
              <a:t>万台程度）と予想される。これは</a:t>
            </a:r>
            <a:r>
              <a:rPr lang="en-US" altLang="ja-JP" b="1" dirty="0"/>
              <a:t>2008</a:t>
            </a:r>
            <a:r>
              <a:rPr lang="ja-JP" altLang="ja-JP" b="1" dirty="0"/>
              <a:t>年の２００万台の４分の１であるが、大ブーム前の</a:t>
            </a:r>
            <a:r>
              <a:rPr lang="en-US" altLang="ja-JP" b="1" dirty="0"/>
              <a:t>2004</a:t>
            </a:r>
            <a:r>
              <a:rPr lang="ja-JP" altLang="ja-JP" b="1" dirty="0"/>
              <a:t>年水準に止まっている</a:t>
            </a:r>
            <a:r>
              <a:rPr lang="ja-JP" altLang="ja-JP" b="1" dirty="0" smtClean="0"/>
              <a:t>。</a:t>
            </a:r>
            <a:endParaRPr lang="en-US" altLang="ja-JP" b="1" dirty="0" smtClean="0"/>
          </a:p>
          <a:p>
            <a:endParaRPr lang="ja-JP" altLang="ja-JP" b="1" dirty="0"/>
          </a:p>
          <a:p>
            <a:r>
              <a:rPr lang="ja-JP" altLang="ja-JP" b="1" dirty="0"/>
              <a:t>国内生産分は</a:t>
            </a:r>
            <a:r>
              <a:rPr lang="en-US" altLang="ja-JP" b="1" dirty="0"/>
              <a:t>2011</a:t>
            </a:r>
            <a:r>
              <a:rPr lang="ja-JP" altLang="ja-JP" b="1" dirty="0"/>
              <a:t>年以降に急速な回復をみると予想されるが、</a:t>
            </a:r>
            <a:r>
              <a:rPr lang="en-US" altLang="ja-JP" b="1" dirty="0"/>
              <a:t>2008</a:t>
            </a:r>
            <a:r>
              <a:rPr lang="ja-JP" altLang="ja-JP" b="1" dirty="0"/>
              <a:t>年水準への回帰には少なくとも</a:t>
            </a:r>
            <a:r>
              <a:rPr lang="en-US" altLang="ja-JP" b="1" dirty="0"/>
              <a:t>4</a:t>
            </a:r>
            <a:r>
              <a:rPr lang="ja-JP" altLang="ja-JP" b="1" dirty="0"/>
              <a:t>年以上は要するであろう。</a:t>
            </a:r>
            <a:r>
              <a:rPr lang="en-US" altLang="ja-JP" b="1" dirty="0"/>
              <a:t>BRIC</a:t>
            </a:r>
            <a:r>
              <a:rPr lang="ja-JP" altLang="ja-JP" b="1" dirty="0" err="1"/>
              <a:t>ｓ</a:t>
            </a:r>
            <a:r>
              <a:rPr lang="ja-JP" altLang="ja-JP" b="1" dirty="0"/>
              <a:t>の中で完全に１人だけ取り残された状況にある。</a:t>
            </a:r>
          </a:p>
          <a:p>
            <a:endParaRPr kumimoji="1" lang="ja-JP"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多様化の見通し</a:t>
            </a:r>
            <a:endParaRPr kumimoji="1" lang="ja-JP" altLang="en-US" dirty="0"/>
          </a:p>
        </p:txBody>
      </p:sp>
      <p:sp>
        <p:nvSpPr>
          <p:cNvPr id="3" name="コンテンツ プレースホルダ 2"/>
          <p:cNvSpPr>
            <a:spLocks noGrp="1"/>
          </p:cNvSpPr>
          <p:nvPr>
            <p:ph idx="1"/>
          </p:nvPr>
        </p:nvSpPr>
        <p:spPr/>
        <p:txBody>
          <a:bodyPr/>
          <a:lstStyle/>
          <a:p>
            <a:r>
              <a:rPr lang="ja-JP" altLang="ja-JP" b="1" dirty="0"/>
              <a:t>生産多様化を再び重要問題として提起</a:t>
            </a:r>
            <a:r>
              <a:rPr lang="ja-JP" altLang="ja-JP" b="1" dirty="0" smtClean="0"/>
              <a:t>できる</a:t>
            </a:r>
            <a:r>
              <a:rPr lang="ja-JP" altLang="en-US" b="1" dirty="0" smtClean="0"/>
              <a:t>かどうかは、</a:t>
            </a:r>
            <a:r>
              <a:rPr lang="ja-JP" altLang="ja-JP" b="1" dirty="0" smtClean="0"/>
              <a:t>乗用車</a:t>
            </a:r>
            <a:r>
              <a:rPr lang="ja-JP" altLang="ja-JP" b="1" dirty="0"/>
              <a:t>生産等の動向に大きく左右されるといえよう</a:t>
            </a:r>
            <a:r>
              <a:rPr lang="ja-JP" altLang="ja-JP" b="1" dirty="0" smtClean="0"/>
              <a:t>。</a:t>
            </a:r>
            <a:r>
              <a:rPr lang="ja-JP" altLang="en-US" b="1" dirty="0" smtClean="0"/>
              <a:t>潜在能力は十分高い。</a:t>
            </a:r>
            <a:endParaRPr lang="en-US" altLang="ja-JP" b="1" dirty="0" smtClean="0"/>
          </a:p>
          <a:p>
            <a:r>
              <a:rPr lang="ja-JP" altLang="ja-JP" b="1" dirty="0" smtClean="0"/>
              <a:t>しばらく</a:t>
            </a:r>
            <a:r>
              <a:rPr lang="ja-JP" altLang="ja-JP" b="1" dirty="0"/>
              <a:t>は、資源依存を有効に利用して、現在の小康状況を維持し、生産加速化の基盤を整備することが肝要（原油価格</a:t>
            </a:r>
            <a:r>
              <a:rPr lang="en-US" altLang="ja-JP" b="1" dirty="0"/>
              <a:t>60</a:t>
            </a:r>
            <a:r>
              <a:rPr lang="ja-JP" altLang="ja-JP" b="1" dirty="0"/>
              <a:t>ドル</a:t>
            </a:r>
            <a:r>
              <a:rPr lang="en-US" altLang="ja-JP" b="1" dirty="0"/>
              <a:t>/</a:t>
            </a:r>
            <a:r>
              <a:rPr lang="ja-JP" altLang="ja-JP" b="1" dirty="0"/>
              <a:t>バレル予想に</a:t>
            </a:r>
            <a:r>
              <a:rPr lang="ja-JP" altLang="ja-JP" b="1" dirty="0" smtClean="0"/>
              <a:t>依拠</a:t>
            </a:r>
            <a:r>
              <a:rPr lang="ja-JP" altLang="en-US" b="1" dirty="0" smtClean="0"/>
              <a:t>）。</a:t>
            </a:r>
            <a:endParaRPr lang="en-US" altLang="ja-JP" b="1" dirty="0" smtClean="0"/>
          </a:p>
          <a:p>
            <a:endParaRPr kumimoji="1" lang="ja-JP" altLang="en-US"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ja-JP" dirty="0"/>
              <a:t>資源（石油・ガス、鉱業）依存状況</a:t>
            </a:r>
            <a:br>
              <a:rPr lang="ja-JP" altLang="ja-JP" dirty="0"/>
            </a:br>
            <a:endParaRPr kumimoji="1" lang="ja-JP" altLang="en-US" dirty="0"/>
          </a:p>
        </p:txBody>
      </p:sp>
      <p:sp>
        <p:nvSpPr>
          <p:cNvPr id="3" name="コンテンツ プレースホルダ 2"/>
          <p:cNvSpPr>
            <a:spLocks noGrp="1"/>
          </p:cNvSpPr>
          <p:nvPr>
            <p:ph idx="1"/>
          </p:nvPr>
        </p:nvSpPr>
        <p:spPr/>
        <p:txBody>
          <a:bodyPr/>
          <a:lstStyle/>
          <a:p>
            <a:r>
              <a:rPr lang="ja-JP" altLang="ja-JP" b="1" dirty="0"/>
              <a:t>名目ベース</a:t>
            </a:r>
          </a:p>
          <a:p>
            <a:r>
              <a:rPr lang="ja-JP" altLang="ja-JP" b="1" dirty="0"/>
              <a:t>　石油・ガス輸出の輸出総額や</a:t>
            </a:r>
            <a:r>
              <a:rPr lang="en-US" altLang="ja-JP" b="1" dirty="0"/>
              <a:t>GDP</a:t>
            </a:r>
            <a:r>
              <a:rPr lang="ja-JP" altLang="ja-JP" b="1" dirty="0"/>
              <a:t>に占める比重をみると、ロシア経済が資源に大きく依存していることは明白である（輸出は</a:t>
            </a:r>
            <a:r>
              <a:rPr lang="en-US" altLang="ja-JP" b="1" dirty="0"/>
              <a:t>FOB</a:t>
            </a:r>
            <a:r>
              <a:rPr lang="ja-JP" altLang="ja-JP" b="1" dirty="0"/>
              <a:t>・購入者価格評価）。図１</a:t>
            </a:r>
            <a:r>
              <a:rPr lang="ja-JP" altLang="ja-JP" b="1" dirty="0" smtClean="0"/>
              <a:t>。</a:t>
            </a:r>
            <a:endParaRPr lang="en-US" altLang="ja-JP" b="1" dirty="0" smtClean="0"/>
          </a:p>
          <a:p>
            <a:pPr>
              <a:buNone/>
            </a:pPr>
            <a:endParaRPr lang="ja-JP" altLang="ja-JP" b="1" dirty="0"/>
          </a:p>
          <a:p>
            <a:r>
              <a:rPr lang="ja-JP" altLang="ja-JP" b="1" dirty="0"/>
              <a:t>　ただちに明確でないのは、</a:t>
            </a:r>
            <a:r>
              <a:rPr lang="en-US" altLang="ja-JP" b="1" dirty="0"/>
              <a:t>GDP</a:t>
            </a:r>
            <a:r>
              <a:rPr lang="ja-JP" altLang="ja-JP" b="1" dirty="0" smtClean="0"/>
              <a:t>比重。</a:t>
            </a:r>
            <a:endParaRPr lang="ja-JP" altLang="ja-JP" b="1" dirty="0"/>
          </a:p>
          <a:p>
            <a:endParaRPr kumimoji="1"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石油・ガス産業</a:t>
            </a:r>
            <a:r>
              <a:rPr lang="en-US" altLang="ja-JP" dirty="0" smtClean="0"/>
              <a:t>/</a:t>
            </a:r>
            <a:r>
              <a:rPr lang="ja-JP" altLang="en-US" dirty="0" smtClean="0"/>
              <a:t>鉱業の</a:t>
            </a:r>
            <a:r>
              <a:rPr lang="en-US" altLang="ja-JP" dirty="0" smtClean="0"/>
              <a:t>GDP</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r>
              <a:rPr lang="ja-JP" altLang="ja-JP" sz="3300" b="1" dirty="0"/>
              <a:t>石油・ガス産業や鉱業の付加価値・</a:t>
            </a:r>
            <a:r>
              <a:rPr lang="en-US" altLang="ja-JP" sz="3300" b="1" dirty="0"/>
              <a:t>GDP</a:t>
            </a:r>
            <a:r>
              <a:rPr lang="ja-JP" altLang="ja-JP" sz="3300" b="1" dirty="0"/>
              <a:t>の</a:t>
            </a:r>
            <a:r>
              <a:rPr lang="en-US" altLang="ja-JP" sz="3300" b="1" dirty="0"/>
              <a:t>GDP</a:t>
            </a:r>
            <a:r>
              <a:rPr lang="ja-JP" altLang="ja-JP" sz="3300" b="1" dirty="0"/>
              <a:t>（市場価格）に占める比重の公式統計を貿易活動等を考慮して、実態に即して組み替える作業が必要（経済発展省、財務省でも実施）。図２</a:t>
            </a:r>
          </a:p>
          <a:p>
            <a:r>
              <a:rPr lang="en-US" altLang="ja-JP" sz="3100" b="1" dirty="0" err="1"/>
              <a:t>Rosstat</a:t>
            </a:r>
            <a:r>
              <a:rPr lang="en-US" altLang="ja-JP" sz="3100" b="1" dirty="0"/>
              <a:t>-Kuboniwa-Tabata</a:t>
            </a:r>
            <a:r>
              <a:rPr lang="ja-JP" altLang="ja-JP" sz="3100" b="1" dirty="0"/>
              <a:t>石油・ガス部門</a:t>
            </a:r>
            <a:r>
              <a:rPr lang="en-US" altLang="ja-JP" sz="3100" b="1" dirty="0"/>
              <a:t>GDP</a:t>
            </a:r>
            <a:r>
              <a:rPr lang="ja-JP" altLang="ja-JP" sz="3100" b="1" dirty="0"/>
              <a:t>共同推計： </a:t>
            </a:r>
            <a:r>
              <a:rPr lang="en-US" altLang="ja-JP" sz="3100" b="1" dirty="0"/>
              <a:t>1995</a:t>
            </a:r>
            <a:r>
              <a:rPr lang="ja-JP" altLang="ja-JP" sz="3100" b="1" dirty="0"/>
              <a:t>～</a:t>
            </a:r>
            <a:r>
              <a:rPr lang="en-US" altLang="ja-JP" sz="3100" b="1" dirty="0"/>
              <a:t>2003</a:t>
            </a:r>
            <a:r>
              <a:rPr lang="ja-JP" altLang="ja-JP" sz="3100" b="1" dirty="0"/>
              <a:t>年、</a:t>
            </a:r>
          </a:p>
          <a:p>
            <a:r>
              <a:rPr lang="en-US" altLang="ja-JP" sz="3100" b="1" dirty="0"/>
              <a:t>Kuboniwa(2009)</a:t>
            </a:r>
            <a:r>
              <a:rPr lang="ja-JP" altLang="ja-JP" sz="3100" b="1" dirty="0"/>
              <a:t>　石油・ガス</a:t>
            </a:r>
            <a:r>
              <a:rPr lang="en-US" altLang="ja-JP" sz="3100" b="1" dirty="0"/>
              <a:t>GDP: 2004</a:t>
            </a:r>
            <a:r>
              <a:rPr lang="ja-JP" altLang="ja-JP" sz="3100" b="1" dirty="0"/>
              <a:t>～</a:t>
            </a:r>
            <a:r>
              <a:rPr lang="en-US" altLang="ja-JP" sz="3100" b="1" dirty="0"/>
              <a:t>2006</a:t>
            </a:r>
            <a:r>
              <a:rPr lang="ja-JP" altLang="ja-JP" sz="3100" b="1" dirty="0"/>
              <a:t>年、鉱業</a:t>
            </a:r>
            <a:r>
              <a:rPr lang="ja-JP" altLang="ja-JP" sz="3100" b="1" dirty="0" smtClean="0"/>
              <a:t>ＧＤＰ：</a:t>
            </a:r>
            <a:r>
              <a:rPr lang="en-US" altLang="ja-JP" sz="3100" b="1" dirty="0" smtClean="0"/>
              <a:t> </a:t>
            </a:r>
            <a:r>
              <a:rPr lang="en-US" altLang="ja-JP" sz="3100" b="1" dirty="0"/>
              <a:t>2004</a:t>
            </a:r>
            <a:r>
              <a:rPr lang="ja-JP" altLang="ja-JP" sz="3100" b="1" dirty="0"/>
              <a:t>～</a:t>
            </a:r>
            <a:r>
              <a:rPr lang="en-US" altLang="ja-JP" sz="3100" b="1" dirty="0"/>
              <a:t>2006</a:t>
            </a:r>
            <a:r>
              <a:rPr lang="ja-JP" altLang="ja-JP" sz="3100" b="1" dirty="0"/>
              <a:t>年</a:t>
            </a:r>
          </a:p>
          <a:p>
            <a:r>
              <a:rPr lang="en-US" altLang="ja-JP" sz="3100" b="1" dirty="0" err="1"/>
              <a:t>Gurvich</a:t>
            </a:r>
            <a:r>
              <a:rPr lang="en-US" altLang="ja-JP" sz="3100" b="1" dirty="0"/>
              <a:t>, </a:t>
            </a:r>
            <a:r>
              <a:rPr lang="en-US" altLang="ja-JP" sz="3100" b="1" dirty="0" err="1"/>
              <a:t>Vakulenko</a:t>
            </a:r>
            <a:r>
              <a:rPr lang="en-US" altLang="ja-JP" sz="3100" b="1" dirty="0"/>
              <a:t>, and </a:t>
            </a:r>
            <a:r>
              <a:rPr lang="en-US" altLang="ja-JP" sz="3100" b="1" dirty="0" err="1"/>
              <a:t>Krivenko</a:t>
            </a:r>
            <a:r>
              <a:rPr lang="en-US" altLang="ja-JP" sz="3100" b="1" dirty="0"/>
              <a:t> (2009) </a:t>
            </a:r>
            <a:r>
              <a:rPr lang="ja-JP" altLang="ja-JP" sz="3100" b="1" dirty="0"/>
              <a:t>石油・ガス部門</a:t>
            </a:r>
            <a:r>
              <a:rPr lang="en-US" altLang="ja-JP" sz="3100" b="1" dirty="0"/>
              <a:t>GDP</a:t>
            </a:r>
            <a:r>
              <a:rPr lang="ja-JP" altLang="ja-JP" sz="3100" b="1" dirty="0"/>
              <a:t>推計：</a:t>
            </a:r>
            <a:r>
              <a:rPr lang="en-US" altLang="ja-JP" sz="3100" b="1" dirty="0"/>
              <a:t> 1998</a:t>
            </a:r>
            <a:r>
              <a:rPr lang="ja-JP" altLang="ja-JP" sz="3100" b="1" dirty="0"/>
              <a:t>～</a:t>
            </a:r>
            <a:r>
              <a:rPr lang="en-US" altLang="ja-JP" sz="3100" b="1" dirty="0"/>
              <a:t>2007</a:t>
            </a:r>
            <a:r>
              <a:rPr lang="ja-JP" altLang="ja-JP" sz="3100" b="1" dirty="0"/>
              <a:t>年</a:t>
            </a:r>
          </a:p>
          <a:p>
            <a:r>
              <a:rPr lang="ja-JP" altLang="ja-JP" sz="3100" b="1" dirty="0"/>
              <a:t>経済発展省</a:t>
            </a:r>
            <a:r>
              <a:rPr lang="en-US" altLang="ja-JP" sz="3100" b="1" dirty="0"/>
              <a:t>(2009, Oct) </a:t>
            </a:r>
            <a:r>
              <a:rPr lang="ja-JP" altLang="ja-JP" sz="3100" b="1" dirty="0"/>
              <a:t>石油・ガス部門</a:t>
            </a:r>
            <a:r>
              <a:rPr lang="en-US" altLang="ja-JP" sz="3100" b="1" dirty="0"/>
              <a:t>GDP</a:t>
            </a:r>
            <a:r>
              <a:rPr lang="ja-JP" altLang="ja-JP" sz="3100" b="1" dirty="0"/>
              <a:t>推計</a:t>
            </a:r>
            <a:r>
              <a:rPr lang="en-US" altLang="ja-JP" sz="3100" b="1" dirty="0"/>
              <a:t>: 2008</a:t>
            </a:r>
            <a:r>
              <a:rPr lang="ja-JP" altLang="ja-JP" sz="3100" b="1" dirty="0"/>
              <a:t>年</a:t>
            </a:r>
          </a:p>
          <a:p>
            <a:endParaRPr kumimoji="1" lang="ja-JP"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部門分類変更</a:t>
            </a:r>
            <a:endParaRPr kumimoji="1" lang="ja-JP" altLang="en-US" dirty="0"/>
          </a:p>
        </p:txBody>
      </p:sp>
      <p:sp>
        <p:nvSpPr>
          <p:cNvPr id="3" name="コンテンツ プレースホルダ 2"/>
          <p:cNvSpPr>
            <a:spLocks noGrp="1"/>
          </p:cNvSpPr>
          <p:nvPr>
            <p:ph idx="1"/>
          </p:nvPr>
        </p:nvSpPr>
        <p:spPr/>
        <p:txBody>
          <a:bodyPr/>
          <a:lstStyle/>
          <a:p>
            <a:r>
              <a:rPr lang="en-US" altLang="ja-JP" b="1" dirty="0"/>
              <a:t>2003/2004</a:t>
            </a:r>
            <a:r>
              <a:rPr lang="ja-JP" altLang="ja-JP" b="1" dirty="0"/>
              <a:t>から部門分類を国際標準に変更。</a:t>
            </a:r>
          </a:p>
          <a:p>
            <a:pPr>
              <a:buNone/>
            </a:pPr>
            <a:r>
              <a:rPr lang="en-US" altLang="ja-JP" b="1" dirty="0"/>
              <a:t> </a:t>
            </a:r>
            <a:endParaRPr lang="ja-JP" altLang="ja-JP" b="1" dirty="0"/>
          </a:p>
          <a:p>
            <a:r>
              <a:rPr lang="ja-JP" altLang="ja-JP" b="1" dirty="0"/>
              <a:t>原油→鉱業</a:t>
            </a:r>
          </a:p>
          <a:p>
            <a:r>
              <a:rPr lang="ja-JP" altLang="ja-JP" b="1" dirty="0"/>
              <a:t>精油→製造業</a:t>
            </a:r>
          </a:p>
          <a:p>
            <a:r>
              <a:rPr lang="ja-JP" altLang="ja-JP" b="1" dirty="0"/>
              <a:t>ガス→鉱業</a:t>
            </a:r>
          </a:p>
          <a:p>
            <a:endParaRPr kumimoji="1" lang="ja-JP"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実質ベース</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b="1" dirty="0" smtClean="0"/>
              <a:t>石油・ガス</a:t>
            </a:r>
            <a:r>
              <a:rPr kumimoji="1" lang="en-US" altLang="ja-JP" b="1" dirty="0" smtClean="0"/>
              <a:t>/</a:t>
            </a:r>
            <a:r>
              <a:rPr kumimoji="1" lang="ja-JP" altLang="en-US" b="1" dirty="0" smtClean="0"/>
              <a:t>鉱業の生産・輸出は、好況期ロシアの</a:t>
            </a:r>
            <a:r>
              <a:rPr kumimoji="1" lang="en-US" altLang="ja-JP" b="1" dirty="0" smtClean="0"/>
              <a:t>GDP</a:t>
            </a:r>
            <a:r>
              <a:rPr kumimoji="1" lang="ja-JP" altLang="en-US" b="1" dirty="0" smtClean="0"/>
              <a:t>（</a:t>
            </a:r>
            <a:r>
              <a:rPr kumimoji="1" lang="en-US" altLang="ja-JP" b="1" dirty="0" smtClean="0"/>
              <a:t>GDE)</a:t>
            </a:r>
            <a:r>
              <a:rPr kumimoji="1" lang="ja-JP" altLang="en-US" b="1" dirty="0" smtClean="0"/>
              <a:t>成長への貢献は直接的には僅少。</a:t>
            </a:r>
            <a:endParaRPr kumimoji="1" lang="en-US" altLang="ja-JP" b="1" dirty="0" smtClean="0"/>
          </a:p>
          <a:p>
            <a:r>
              <a:rPr lang="ja-JP" altLang="en-US" b="1" dirty="0" smtClean="0"/>
              <a:t>この意味では、ロシア経済は資源依存ではなかった。</a:t>
            </a:r>
            <a:endParaRPr lang="en-US" altLang="ja-JP" b="1" dirty="0" smtClean="0"/>
          </a:p>
          <a:p>
            <a:r>
              <a:rPr kumimoji="1" lang="ja-JP" altLang="en-US" b="1" dirty="0" smtClean="0"/>
              <a:t>輸出税分（所得要素）の成長への貢献は相対的に大きかった。</a:t>
            </a:r>
            <a:endParaRPr kumimoji="1" lang="en-US" altLang="ja-JP" b="1" dirty="0" smtClean="0"/>
          </a:p>
          <a:p>
            <a:r>
              <a:rPr lang="ja-JP" altLang="en-US" b="1" dirty="0"/>
              <a:t>交易</a:t>
            </a:r>
            <a:r>
              <a:rPr lang="ja-JP" altLang="en-US" b="1" dirty="0" smtClean="0"/>
              <a:t>条件効果を取り入れたハイブリッド方式では、石油・ガス</a:t>
            </a:r>
            <a:r>
              <a:rPr lang="en-US" altLang="ja-JP" b="1" dirty="0" smtClean="0"/>
              <a:t>/</a:t>
            </a:r>
            <a:r>
              <a:rPr lang="ja-JP" altLang="en-US" b="1" dirty="0" smtClean="0"/>
              <a:t>鉱業の成長寄与は巨大。</a:t>
            </a:r>
            <a:endParaRPr kumimoji="1" lang="ja-JP" altLang="en-US"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978413" y="642918"/>
            <a:ext cx="7665553" cy="5500726"/>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714348" y="500043"/>
            <a:ext cx="8001056" cy="5715040"/>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ED04233A-30AD-4DB8-A13F-D8A379E892A8}" type="slidenum">
              <a:rPr lang="en-US" altLang="ja-JP"/>
              <a:pPr/>
              <a:t>19</a:t>
            </a:fld>
            <a:endParaRPr lang="en-US" altLang="ja-JP"/>
          </a:p>
        </p:txBody>
      </p:sp>
      <p:pic>
        <p:nvPicPr>
          <p:cNvPr id="4100" name="Picture 4"/>
          <p:cNvPicPr>
            <a:picLocks noChangeAspect="1" noChangeArrowheads="1"/>
          </p:cNvPicPr>
          <p:nvPr/>
        </p:nvPicPr>
        <p:blipFill>
          <a:blip r:embed="rId3" cstate="print"/>
          <a:srcRect/>
          <a:stretch>
            <a:fillRect/>
          </a:stretch>
        </p:blipFill>
        <p:spPr bwMode="auto">
          <a:xfrm>
            <a:off x="395288" y="1017588"/>
            <a:ext cx="8353425" cy="5580062"/>
          </a:xfrm>
          <a:prstGeom prst="rect">
            <a:avLst/>
          </a:prstGeom>
          <a:solidFill>
            <a:srgbClr val="FFFFFF"/>
          </a:solidFill>
          <a:ln w="9525">
            <a:solidFill>
              <a:srgbClr val="000000"/>
            </a:solid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ja-JP" dirty="0"/>
              <a:t>資源依存と資源の罠</a:t>
            </a:r>
            <a:br>
              <a:rPr lang="ja-JP" altLang="ja-JP" dirty="0"/>
            </a:br>
            <a:endParaRPr kumimoji="1" lang="ja-JP" altLang="en-US" dirty="0"/>
          </a:p>
        </p:txBody>
      </p:sp>
      <p:sp>
        <p:nvSpPr>
          <p:cNvPr id="3" name="コンテンツ プレースホルダ 2"/>
          <p:cNvSpPr>
            <a:spLocks noGrp="1"/>
          </p:cNvSpPr>
          <p:nvPr>
            <p:ph idx="1"/>
          </p:nvPr>
        </p:nvSpPr>
        <p:spPr/>
        <p:txBody>
          <a:bodyPr>
            <a:normAutofit/>
          </a:bodyPr>
          <a:lstStyle/>
          <a:p>
            <a:r>
              <a:rPr lang="ja-JP" altLang="ja-JP" b="1" dirty="0"/>
              <a:t>資源賦与経済では</a:t>
            </a:r>
            <a:r>
              <a:rPr lang="en-US" altLang="ja-JP" b="1" dirty="0"/>
              <a:t>X</a:t>
            </a:r>
            <a:r>
              <a:rPr lang="ja-JP" altLang="ja-JP" b="1" dirty="0"/>
              <a:t>が生じ、そのため長期成長低下を招く。</a:t>
            </a:r>
            <a:r>
              <a:rPr lang="en-US" altLang="ja-JP" b="1" dirty="0"/>
              <a:t>X</a:t>
            </a:r>
            <a:r>
              <a:rPr lang="ja-JP" altLang="ja-JP" b="1" dirty="0"/>
              <a:t>はオランダ病、制度問題</a:t>
            </a:r>
            <a:r>
              <a:rPr lang="en-US" altLang="ja-JP" b="1" dirty="0" smtClean="0"/>
              <a:t>etc.</a:t>
            </a:r>
          </a:p>
          <a:p>
            <a:pPr>
              <a:buNone/>
            </a:pPr>
            <a:endParaRPr lang="ja-JP" altLang="ja-JP" b="1" dirty="0"/>
          </a:p>
          <a:p>
            <a:r>
              <a:rPr lang="ja-JP" altLang="ja-JP" b="1" dirty="0"/>
              <a:t>１人当たり</a:t>
            </a:r>
            <a:r>
              <a:rPr lang="en-US" altLang="ja-JP" b="1" dirty="0" smtClean="0"/>
              <a:t>GDP(</a:t>
            </a:r>
            <a:r>
              <a:rPr lang="en-US" altLang="ja-JP" b="1" dirty="0" err="1" smtClean="0"/>
              <a:t>ppp</a:t>
            </a:r>
            <a:r>
              <a:rPr lang="en-US" altLang="ja-JP" b="1" dirty="0"/>
              <a:t>)</a:t>
            </a:r>
            <a:r>
              <a:rPr lang="ja-JP" altLang="ja-JP" b="1" dirty="0"/>
              <a:t>を基準にとると計量的には必ずしもそうはいえない。</a:t>
            </a:r>
            <a:r>
              <a:rPr lang="ja-JP" altLang="ja-JP" sz="2230" b="1" dirty="0"/>
              <a:t>（</a:t>
            </a:r>
            <a:r>
              <a:rPr lang="en-US" altLang="ja-JP" sz="2230" b="1" dirty="0"/>
              <a:t>Michael </a:t>
            </a:r>
            <a:r>
              <a:rPr lang="en-US" altLang="ja-JP" sz="2230" b="1" dirty="0" err="1"/>
              <a:t>Alexeev</a:t>
            </a:r>
            <a:r>
              <a:rPr lang="en-US" altLang="ja-JP" sz="2230" b="1" dirty="0"/>
              <a:t> and Robert </a:t>
            </a:r>
            <a:r>
              <a:rPr lang="en-US" altLang="ja-JP" sz="2230" b="1" dirty="0" smtClean="0"/>
              <a:t>Conrad</a:t>
            </a:r>
            <a:r>
              <a:rPr lang="ja-JP" altLang="en-US" sz="2230" b="1" dirty="0" smtClean="0"/>
              <a:t>　</a:t>
            </a:r>
            <a:r>
              <a:rPr lang="en-US" altLang="ja-JP" sz="2230" b="1" dirty="0" smtClean="0"/>
              <a:t>(</a:t>
            </a:r>
            <a:r>
              <a:rPr lang="en-US" altLang="ja-JP" sz="2230" b="1" dirty="0"/>
              <a:t>2009), “The </a:t>
            </a:r>
            <a:r>
              <a:rPr lang="en-US" altLang="ja-JP" sz="2230" b="1" dirty="0" smtClean="0"/>
              <a:t>Elusive </a:t>
            </a:r>
            <a:r>
              <a:rPr lang="en-US" altLang="ja-JP" sz="2230" b="1" dirty="0"/>
              <a:t>Curse of Oil,” </a:t>
            </a:r>
            <a:r>
              <a:rPr lang="en-US" altLang="ja-JP" sz="2230" b="1" i="1" dirty="0"/>
              <a:t>The Review of Economics and Statistics, </a:t>
            </a:r>
            <a:r>
              <a:rPr lang="en-US" altLang="ja-JP" sz="2230" b="1" dirty="0"/>
              <a:t>91(3): 586–598.</a:t>
            </a:r>
            <a:r>
              <a:rPr lang="ja-JP" altLang="ja-JP" sz="2230" b="1" dirty="0"/>
              <a:t>）</a:t>
            </a:r>
          </a:p>
          <a:p>
            <a:pPr>
              <a:buNone/>
            </a:pPr>
            <a:endParaRPr kumimoji="1" lang="ja-JP"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Grp="1" noChangeAspect="1" noChangeArrowheads="1"/>
          </p:cNvPicPr>
          <p:nvPr>
            <p:ph idx="1"/>
          </p:nvPr>
        </p:nvPicPr>
        <p:blipFill>
          <a:blip r:embed="rId2" cstate="print"/>
          <a:srcRect/>
          <a:stretch>
            <a:fillRect/>
          </a:stretch>
        </p:blipFill>
        <p:spPr bwMode="auto">
          <a:xfrm>
            <a:off x="642910" y="0"/>
            <a:ext cx="7786742" cy="6858000"/>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p:cNvPicPr preferRelativeResize="0">
            <a:picLocks noChangeAspect="1" noChangeArrowheads="1"/>
          </p:cNvPicPr>
          <p:nvPr/>
        </p:nvPicPr>
        <p:blipFill>
          <a:blip r:embed="rId3" cstate="print"/>
          <a:srcRect/>
          <a:stretch>
            <a:fillRect/>
          </a:stretch>
        </p:blipFill>
        <p:spPr bwMode="auto">
          <a:xfrm>
            <a:off x="0" y="234950"/>
            <a:ext cx="8805863" cy="6623050"/>
          </a:xfrm>
          <a:prstGeom prst="rect">
            <a:avLst/>
          </a:prstGeom>
          <a:noFill/>
          <a:ln w="9525">
            <a:noFill/>
            <a:miter lim="800000"/>
            <a:headEnd/>
            <a:tailEnd/>
          </a:ln>
          <a:effectLst/>
        </p:spPr>
      </p:pic>
      <p:sp>
        <p:nvSpPr>
          <p:cNvPr id="2054" name="Text Box 6"/>
          <p:cNvSpPr txBox="1">
            <a:spLocks noChangeArrowheads="1"/>
          </p:cNvSpPr>
          <p:nvPr/>
        </p:nvSpPr>
        <p:spPr bwMode="auto">
          <a:xfrm>
            <a:off x="1619250" y="333375"/>
            <a:ext cx="5832475" cy="854075"/>
          </a:xfrm>
          <a:prstGeom prst="rect">
            <a:avLst/>
          </a:prstGeom>
          <a:noFill/>
          <a:ln w="9525">
            <a:noFill/>
            <a:miter lim="800000"/>
            <a:headEnd/>
            <a:tailEnd/>
          </a:ln>
          <a:effectLst/>
        </p:spPr>
        <p:txBody>
          <a:bodyPr>
            <a:spAutoFit/>
          </a:bodyPr>
          <a:lstStyle/>
          <a:p>
            <a:pPr algn="ctr">
              <a:spcBef>
                <a:spcPct val="50000"/>
              </a:spcBef>
            </a:pPr>
            <a:r>
              <a:rPr lang="en-US" altLang="ja-JP" sz="2000" b="1">
                <a:latin typeface="Times New Roman" pitchFamily="18" charset="0"/>
              </a:rPr>
              <a:t>Fig.S1  Skyline-Chart for Russia, 2006</a:t>
            </a:r>
          </a:p>
          <a:p>
            <a:pPr algn="ctr">
              <a:spcBef>
                <a:spcPct val="50000"/>
              </a:spcBef>
            </a:pPr>
            <a:r>
              <a:rPr lang="en-US" altLang="ja-JP" sz="2000" b="1">
                <a:latin typeface="Times New Roman" pitchFamily="18" charset="0"/>
              </a:rPr>
              <a:t>Prior to Modification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5"/>
          <p:cNvPicPr preferRelativeResize="0">
            <a:picLocks noChangeAspect="1" noChangeArrowheads="1"/>
          </p:cNvPicPr>
          <p:nvPr/>
        </p:nvPicPr>
        <p:blipFill>
          <a:blip r:embed="rId3" cstate="print"/>
          <a:srcRect/>
          <a:stretch>
            <a:fillRect/>
          </a:stretch>
        </p:blipFill>
        <p:spPr bwMode="auto">
          <a:xfrm>
            <a:off x="0" y="0"/>
            <a:ext cx="8294688" cy="6858000"/>
          </a:xfrm>
          <a:prstGeom prst="rect">
            <a:avLst/>
          </a:prstGeom>
          <a:noFill/>
          <a:ln w="9525">
            <a:noFill/>
            <a:miter lim="800000"/>
            <a:headEnd/>
            <a:tailEnd/>
          </a:ln>
        </p:spPr>
      </p:pic>
      <p:sp>
        <p:nvSpPr>
          <p:cNvPr id="2051" name="Text Box 6"/>
          <p:cNvSpPr txBox="1">
            <a:spLocks noChangeArrowheads="1"/>
          </p:cNvSpPr>
          <p:nvPr/>
        </p:nvSpPr>
        <p:spPr bwMode="auto">
          <a:xfrm>
            <a:off x="2339975" y="0"/>
            <a:ext cx="4321175" cy="641350"/>
          </a:xfrm>
          <a:prstGeom prst="rect">
            <a:avLst/>
          </a:prstGeom>
          <a:noFill/>
          <a:ln w="9525">
            <a:noFill/>
            <a:miter lim="800000"/>
            <a:headEnd/>
            <a:tailEnd/>
          </a:ln>
        </p:spPr>
        <p:txBody>
          <a:bodyPr>
            <a:spAutoFit/>
          </a:bodyPr>
          <a:lstStyle/>
          <a:p>
            <a:r>
              <a:rPr lang="en-US" altLang="ja-JP" b="1" dirty="0" smtClean="0">
                <a:latin typeface="Calibri" pitchFamily="34" charset="0"/>
              </a:rPr>
              <a:t>Fig.S2  </a:t>
            </a:r>
            <a:r>
              <a:rPr lang="en-US" altLang="ja-JP" b="1" dirty="0">
                <a:latin typeface="Calibri" pitchFamily="34" charset="0"/>
              </a:rPr>
              <a:t>Skyline-Chart for Russia, 2006</a:t>
            </a:r>
          </a:p>
          <a:p>
            <a:pPr algn="ctr"/>
            <a:r>
              <a:rPr lang="en-US" altLang="ja-JP" b="1" dirty="0">
                <a:latin typeface="Calibri" pitchFamily="34" charset="0"/>
              </a:rPr>
              <a:t>After  Modification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cstate="print"/>
          <a:srcRect/>
          <a:stretch>
            <a:fillRect/>
          </a:stretch>
        </p:blipFill>
        <p:spPr bwMode="auto">
          <a:xfrm>
            <a:off x="857250" y="2071688"/>
            <a:ext cx="7072313" cy="3786187"/>
          </a:xfrm>
          <a:prstGeom prst="rect">
            <a:avLst/>
          </a:prstGeom>
          <a:noFill/>
          <a:ln w="9525">
            <a:noFill/>
            <a:miter lim="800000"/>
            <a:headEnd/>
            <a:tailEnd/>
          </a:ln>
        </p:spPr>
      </p:pic>
      <p:sp>
        <p:nvSpPr>
          <p:cNvPr id="16387" name="テキスト ボックス 2"/>
          <p:cNvSpPr txBox="1">
            <a:spLocks noChangeArrowheads="1"/>
          </p:cNvSpPr>
          <p:nvPr/>
        </p:nvSpPr>
        <p:spPr bwMode="auto">
          <a:xfrm>
            <a:off x="1500188" y="500063"/>
            <a:ext cx="6072187" cy="523875"/>
          </a:xfrm>
          <a:prstGeom prst="rect">
            <a:avLst/>
          </a:prstGeom>
          <a:noFill/>
          <a:ln w="9525">
            <a:noFill/>
            <a:miter lim="800000"/>
            <a:headEnd/>
            <a:tailEnd/>
          </a:ln>
        </p:spPr>
        <p:txBody>
          <a:bodyPr>
            <a:spAutoFit/>
          </a:bodyPr>
          <a:lstStyle/>
          <a:p>
            <a:r>
              <a:rPr lang="ja-JP" altLang="en-US" sz="2800" b="1">
                <a:latin typeface="ＭＳ 明朝" pitchFamily="17" charset="-128"/>
                <a:ea typeface="ＭＳ 明朝" pitchFamily="17" charset="-128"/>
              </a:rPr>
              <a:t>内外（逆）価格差</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ChangeAspect="1" noChangeArrowheads="1"/>
          </p:cNvPicPr>
          <p:nvPr/>
        </p:nvPicPr>
        <p:blipFill>
          <a:blip r:embed="rId2" cstate="print"/>
          <a:srcRect/>
          <a:stretch>
            <a:fillRect/>
          </a:stretch>
        </p:blipFill>
        <p:spPr bwMode="auto">
          <a:xfrm>
            <a:off x="1000125" y="1428750"/>
            <a:ext cx="7429500" cy="4357688"/>
          </a:xfrm>
          <a:prstGeom prst="rect">
            <a:avLst/>
          </a:prstGeom>
          <a:noFill/>
          <a:ln w="9525">
            <a:noFill/>
            <a:miter lim="800000"/>
            <a:headEnd/>
            <a:tailEnd/>
          </a:ln>
        </p:spPr>
      </p:pic>
      <p:sp>
        <p:nvSpPr>
          <p:cNvPr id="15363" name="テキスト ボックス 2"/>
          <p:cNvSpPr txBox="1">
            <a:spLocks noChangeArrowheads="1"/>
          </p:cNvSpPr>
          <p:nvPr/>
        </p:nvSpPr>
        <p:spPr bwMode="auto">
          <a:xfrm>
            <a:off x="1500188" y="500063"/>
            <a:ext cx="6072187" cy="523875"/>
          </a:xfrm>
          <a:prstGeom prst="rect">
            <a:avLst/>
          </a:prstGeom>
          <a:noFill/>
          <a:ln w="9525">
            <a:noFill/>
            <a:miter lim="800000"/>
            <a:headEnd/>
            <a:tailEnd/>
          </a:ln>
        </p:spPr>
        <p:txBody>
          <a:bodyPr>
            <a:spAutoFit/>
          </a:bodyPr>
          <a:lstStyle/>
          <a:p>
            <a:r>
              <a:rPr lang="ja-JP" altLang="en-US" sz="2800" b="1">
                <a:latin typeface="ＭＳ 明朝" pitchFamily="17" charset="-128"/>
                <a:ea typeface="ＭＳ 明朝" pitchFamily="17" charset="-128"/>
              </a:rPr>
              <a:t>内外（逆）価格差</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srcRect/>
          <a:stretch>
            <a:fillRect/>
          </a:stretch>
        </p:blipFill>
        <p:spPr bwMode="auto">
          <a:xfrm>
            <a:off x="1036638" y="714375"/>
            <a:ext cx="7107237" cy="5572125"/>
          </a:xfrm>
          <a:prstGeom prst="rect">
            <a:avLst/>
          </a:prstGeom>
          <a:noFill/>
          <a:ln w="9525">
            <a:noFill/>
            <a:miter lim="800000"/>
            <a:headEnd/>
            <a:tailEnd/>
          </a:ln>
        </p:spPr>
      </p:pic>
      <p:sp>
        <p:nvSpPr>
          <p:cNvPr id="3" name="テキスト ボックス 2"/>
          <p:cNvSpPr txBox="1"/>
          <p:nvPr/>
        </p:nvSpPr>
        <p:spPr>
          <a:xfrm>
            <a:off x="1071538" y="6429396"/>
            <a:ext cx="6643734" cy="369332"/>
          </a:xfrm>
          <a:prstGeom prst="rect">
            <a:avLst/>
          </a:prstGeom>
          <a:noFill/>
        </p:spPr>
        <p:txBody>
          <a:bodyPr wrap="square" rtlCol="0">
            <a:spAutoFit/>
          </a:bodyPr>
          <a:lstStyle/>
          <a:p>
            <a:r>
              <a:rPr lang="ja-JP" altLang="en-US" dirty="0" smtClean="0"/>
              <a:t>経済発展省、中期予測、</a:t>
            </a:r>
            <a:r>
              <a:rPr lang="en-US" altLang="ja-JP" dirty="0" smtClean="0"/>
              <a:t>2009</a:t>
            </a:r>
            <a:r>
              <a:rPr lang="ja-JP" altLang="en-US" dirty="0" smtClean="0"/>
              <a:t>年１０月。</a:t>
            </a:r>
            <a:endParaRPr kumimoji="1" lang="ja-JP"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285720" y="357166"/>
            <a:ext cx="8501122" cy="6215105"/>
          </a:xfrm>
          <a:prstGeom prst="rect">
            <a:avLst/>
          </a:prstGeom>
          <a:noFill/>
          <a:ln w="9525">
            <a:noFill/>
            <a:miter lim="800000"/>
            <a:headEnd/>
            <a:tailEnd/>
          </a:ln>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p:cNvPicPr>
            <a:picLocks noChangeAspect="1" noChangeArrowheads="1"/>
          </p:cNvPicPr>
          <p:nvPr/>
        </p:nvPicPr>
        <p:blipFill>
          <a:blip r:embed="rId2" cstate="print"/>
          <a:srcRect/>
          <a:stretch>
            <a:fillRect/>
          </a:stretch>
        </p:blipFill>
        <p:spPr bwMode="auto">
          <a:xfrm>
            <a:off x="1000100" y="357166"/>
            <a:ext cx="6786609" cy="5867422"/>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3"/>
          <p:cNvPicPr>
            <a:picLocks noChangeAspect="1" noChangeArrowheads="1"/>
          </p:cNvPicPr>
          <p:nvPr/>
        </p:nvPicPr>
        <p:blipFill>
          <a:blip r:embed="rId2" cstate="print"/>
          <a:srcRect/>
          <a:stretch>
            <a:fillRect/>
          </a:stretch>
        </p:blipFill>
        <p:spPr bwMode="auto">
          <a:xfrm>
            <a:off x="357158" y="357166"/>
            <a:ext cx="8576014" cy="6500834"/>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3"/>
          <p:cNvPicPr>
            <a:picLocks noChangeAspect="1" noChangeArrowheads="1"/>
          </p:cNvPicPr>
          <p:nvPr/>
        </p:nvPicPr>
        <p:blipFill>
          <a:blip r:embed="rId2" cstate="print"/>
          <a:srcRect/>
          <a:stretch>
            <a:fillRect/>
          </a:stretch>
        </p:blipFill>
        <p:spPr bwMode="auto">
          <a:xfrm>
            <a:off x="500034" y="285728"/>
            <a:ext cx="8358246" cy="6357982"/>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本報告の主題</a:t>
            </a:r>
            <a:endParaRPr kumimoji="1" lang="ja-JP" altLang="en-US" dirty="0"/>
          </a:p>
        </p:txBody>
      </p:sp>
      <p:sp>
        <p:nvSpPr>
          <p:cNvPr id="3" name="コンテンツ プレースホルダ 2"/>
          <p:cNvSpPr>
            <a:spLocks noGrp="1"/>
          </p:cNvSpPr>
          <p:nvPr>
            <p:ph idx="1"/>
          </p:nvPr>
        </p:nvSpPr>
        <p:spPr/>
        <p:txBody>
          <a:bodyPr/>
          <a:lstStyle/>
          <a:p>
            <a:r>
              <a:rPr lang="ja-JP" altLang="ja-JP" b="1" dirty="0"/>
              <a:t>本報告は、資源</a:t>
            </a:r>
            <a:r>
              <a:rPr lang="ja-JP" altLang="ja-JP" b="1" dirty="0" smtClean="0"/>
              <a:t>依存</a:t>
            </a:r>
            <a:r>
              <a:rPr lang="ja-JP" altLang="en-US" b="1" dirty="0" smtClean="0"/>
              <a:t>と多様化</a:t>
            </a:r>
            <a:r>
              <a:rPr lang="ja-JP" altLang="ja-JP" b="1" dirty="0" smtClean="0"/>
              <a:t>の</a:t>
            </a:r>
            <a:r>
              <a:rPr lang="ja-JP" altLang="ja-JP" b="1" dirty="0"/>
              <a:t>状況について統計的に確認できることと、未確認事項を明確にすることを主なテーマとする</a:t>
            </a:r>
            <a:r>
              <a:rPr lang="ja-JP" altLang="ja-JP" b="1" dirty="0" smtClean="0"/>
              <a:t>。</a:t>
            </a:r>
            <a:endParaRPr lang="en-US" altLang="ja-JP" b="1" dirty="0" smtClean="0"/>
          </a:p>
          <a:p>
            <a:r>
              <a:rPr lang="ja-JP" altLang="en-US" b="1" dirty="0" smtClean="0"/>
              <a:t>多様化について概観を与える。</a:t>
            </a:r>
            <a:endParaRPr lang="en-US" altLang="ja-JP" b="1" dirty="0" smtClean="0"/>
          </a:p>
          <a:p>
            <a:r>
              <a:rPr lang="ja-JP" altLang="en-US" b="1" dirty="0" smtClean="0"/>
              <a:t>リーマンショックからの</a:t>
            </a:r>
            <a:r>
              <a:rPr lang="ja-JP" altLang="ja-JP" b="1" dirty="0" smtClean="0"/>
              <a:t>「</a:t>
            </a:r>
            <a:r>
              <a:rPr lang="ja-JP" altLang="ja-JP" b="1" dirty="0"/>
              <a:t>出口」でさえ</a:t>
            </a:r>
            <a:r>
              <a:rPr lang="ja-JP" altLang="ja-JP" b="1" dirty="0" smtClean="0"/>
              <a:t>まだ</a:t>
            </a:r>
            <a:r>
              <a:rPr lang="ja-JP" altLang="en-US" b="1" dirty="0" smtClean="0"/>
              <a:t>確認できていない</a:t>
            </a:r>
            <a:r>
              <a:rPr lang="ja-JP" altLang="ja-JP" b="1" dirty="0" smtClean="0"/>
              <a:t>ので、基礎</a:t>
            </a:r>
            <a:r>
              <a:rPr lang="ja-JP" altLang="ja-JP" b="1" dirty="0"/>
              <a:t>作業に止まる。</a:t>
            </a:r>
          </a:p>
          <a:p>
            <a:endParaRPr kumimoji="1" lang="ja-JP"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cstate="print"/>
          <a:srcRect/>
          <a:stretch>
            <a:fillRect/>
          </a:stretch>
        </p:blipFill>
        <p:spPr bwMode="auto">
          <a:xfrm>
            <a:off x="500034" y="571480"/>
            <a:ext cx="7429551" cy="5429288"/>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Picture 3"/>
          <p:cNvPicPr>
            <a:picLocks noChangeAspect="1" noChangeArrowheads="1"/>
          </p:cNvPicPr>
          <p:nvPr/>
        </p:nvPicPr>
        <p:blipFill>
          <a:blip r:embed="rId2" cstate="print"/>
          <a:srcRect/>
          <a:stretch>
            <a:fillRect/>
          </a:stretch>
        </p:blipFill>
        <p:spPr bwMode="auto">
          <a:xfrm>
            <a:off x="357158" y="357166"/>
            <a:ext cx="8286808" cy="6500834"/>
          </a:xfrm>
          <a:prstGeom prst="rect">
            <a:avLst/>
          </a:prstGeom>
          <a:noFill/>
          <a:ln w="9525">
            <a:noFill/>
            <a:miter lim="800000"/>
            <a:headEnd/>
            <a:tailEnd/>
          </a:ln>
          <a:effectLst/>
        </p:spPr>
      </p:pic>
      <p:sp>
        <p:nvSpPr>
          <p:cNvPr id="5" name="テキスト ボックス 4"/>
          <p:cNvSpPr txBox="1"/>
          <p:nvPr/>
        </p:nvSpPr>
        <p:spPr>
          <a:xfrm>
            <a:off x="2214546" y="6215082"/>
            <a:ext cx="3929090" cy="369332"/>
          </a:xfrm>
          <a:prstGeom prst="rect">
            <a:avLst/>
          </a:prstGeom>
          <a:noFill/>
        </p:spPr>
        <p:txBody>
          <a:bodyPr wrap="square" rtlCol="0">
            <a:spAutoFit/>
          </a:bodyPr>
          <a:lstStyle/>
          <a:p>
            <a:r>
              <a:rPr kumimoji="1" lang="ja-JP" altLang="en-US" b="1" dirty="0" smtClean="0"/>
              <a:t>ハイブリッド方式による成長把握</a:t>
            </a:r>
            <a:endParaRPr kumimoji="1" lang="ja-JP" alt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多様化：概観</a:t>
            </a:r>
            <a:endParaRPr kumimoji="1" lang="ja-JP" altLang="en-US" dirty="0"/>
          </a:p>
        </p:txBody>
      </p:sp>
      <p:sp>
        <p:nvSpPr>
          <p:cNvPr id="3" name="コンテンツ プレースホルダ 2"/>
          <p:cNvSpPr>
            <a:spLocks noGrp="1"/>
          </p:cNvSpPr>
          <p:nvPr>
            <p:ph idx="1"/>
          </p:nvPr>
        </p:nvSpPr>
        <p:spPr/>
        <p:txBody>
          <a:bodyPr/>
          <a:lstStyle/>
          <a:p>
            <a:r>
              <a:rPr lang="ja-JP" altLang="ja-JP" b="1" dirty="0"/>
              <a:t>製造業、特に機械工業の開発・再建・成長は、ロシアはもとよりカザフスタンやサウジアラビア（自動車生産誘致）でも提起されている。</a:t>
            </a:r>
          </a:p>
          <a:p>
            <a:r>
              <a:rPr lang="ja-JP" altLang="ja-JP" b="1" dirty="0"/>
              <a:t>均衡成長によるリスク分散を通じた安定成長の模索である。</a:t>
            </a:r>
          </a:p>
          <a:p>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ソ連の多様化と経路依存性</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ja-JP" sz="3000" b="1" dirty="0">
                <a:latin typeface="Times New Roman" pitchFamily="18" charset="0"/>
                <a:cs typeface="Times New Roman" pitchFamily="18" charset="0"/>
              </a:rPr>
              <a:t>ソ連は資源賦与国と</a:t>
            </a:r>
            <a:r>
              <a:rPr lang="ja-JP" altLang="ja-JP" sz="3000" b="1" dirty="0" smtClean="0">
                <a:latin typeface="Times New Roman" pitchFamily="18" charset="0"/>
                <a:cs typeface="Times New Roman" pitchFamily="18" charset="0"/>
              </a:rPr>
              <a:t>して</a:t>
            </a:r>
            <a:r>
              <a:rPr lang="ja-JP" altLang="en-US" sz="3000" b="1" dirty="0" smtClean="0">
                <a:latin typeface="Times New Roman" pitchFamily="18" charset="0"/>
                <a:cs typeface="Times New Roman" pitchFamily="18" charset="0"/>
              </a:rPr>
              <a:t>、「赤い石油」の活用により、</a:t>
            </a:r>
            <a:r>
              <a:rPr lang="ja-JP" altLang="ja-JP" sz="3000" b="1" dirty="0" smtClean="0">
                <a:latin typeface="Times New Roman" pitchFamily="18" charset="0"/>
                <a:cs typeface="Times New Roman" pitchFamily="18" charset="0"/>
              </a:rPr>
              <a:t>未曾有</a:t>
            </a:r>
            <a:r>
              <a:rPr lang="ja-JP" altLang="ja-JP" sz="3000" b="1" dirty="0">
                <a:latin typeface="Times New Roman" pitchFamily="18" charset="0"/>
                <a:cs typeface="Times New Roman" pitchFamily="18" charset="0"/>
              </a:rPr>
              <a:t>の製造業発展（耐久消費財を含む）を示した例外であった。アウタルキー経済構築による経済安保</a:t>
            </a:r>
            <a:r>
              <a:rPr lang="ja-JP" altLang="ja-JP" sz="3000" b="1" dirty="0" smtClean="0">
                <a:latin typeface="Times New Roman" pitchFamily="18" charset="0"/>
                <a:cs typeface="Times New Roman" pitchFamily="18" charset="0"/>
              </a:rPr>
              <a:t>。</a:t>
            </a:r>
            <a:endParaRPr lang="en-US" altLang="ja-JP" sz="3000" b="1" dirty="0" smtClean="0">
              <a:latin typeface="Times New Roman" pitchFamily="18" charset="0"/>
              <a:cs typeface="Times New Roman" pitchFamily="18" charset="0"/>
            </a:endParaRPr>
          </a:p>
          <a:p>
            <a:pPr>
              <a:buNone/>
            </a:pPr>
            <a:endParaRPr lang="ja-JP" altLang="ja-JP" sz="3000" b="1" dirty="0">
              <a:latin typeface="Times New Roman" pitchFamily="18" charset="0"/>
              <a:cs typeface="Times New Roman" pitchFamily="18" charset="0"/>
            </a:endParaRPr>
          </a:p>
          <a:p>
            <a:r>
              <a:rPr lang="ja-JP" altLang="ja-JP" sz="3000" b="1" dirty="0">
                <a:latin typeface="Times New Roman" pitchFamily="18" charset="0"/>
                <a:cs typeface="Times New Roman" pitchFamily="18" charset="0"/>
              </a:rPr>
              <a:t>しかし、ギガントマニア（裾野の囲い込み）、</a:t>
            </a:r>
            <a:r>
              <a:rPr lang="en-US" altLang="ja-JP" sz="3000" b="1" dirty="0">
                <a:latin typeface="Times New Roman" pitchFamily="18" charset="0"/>
                <a:cs typeface="Times New Roman" pitchFamily="18" charset="0"/>
              </a:rPr>
              <a:t>70</a:t>
            </a:r>
            <a:r>
              <a:rPr lang="ja-JP" altLang="ja-JP" sz="3000" b="1" dirty="0">
                <a:latin typeface="Times New Roman" pitchFamily="18" charset="0"/>
                <a:cs typeface="Times New Roman" pitchFamily="18" charset="0"/>
              </a:rPr>
              <a:t>年代石油危機からの隔離（省エネ誘因なし）、伝統的軍事生産傾斜、品質・消費者選好無視は、</a:t>
            </a:r>
            <a:r>
              <a:rPr lang="en-US" altLang="ja-JP" sz="3000" b="1" dirty="0">
                <a:latin typeface="Times New Roman" pitchFamily="18" charset="0"/>
                <a:cs typeface="Times New Roman" pitchFamily="18" charset="0"/>
              </a:rPr>
              <a:t>80</a:t>
            </a:r>
            <a:r>
              <a:rPr lang="ja-JP" altLang="ja-JP" sz="3000" b="1" dirty="0">
                <a:latin typeface="Times New Roman" pitchFamily="18" charset="0"/>
                <a:cs typeface="Times New Roman" pitchFamily="18" charset="0"/>
              </a:rPr>
              <a:t>年代以降の</a:t>
            </a:r>
            <a:r>
              <a:rPr lang="en-US" altLang="ja-JP" sz="3000" b="1" dirty="0">
                <a:latin typeface="Times New Roman" pitchFamily="18" charset="0"/>
                <a:cs typeface="Times New Roman" pitchFamily="18" charset="0"/>
              </a:rPr>
              <a:t>ME</a:t>
            </a:r>
            <a:r>
              <a:rPr lang="ja-JP" altLang="ja-JP" sz="3000" b="1" dirty="0">
                <a:latin typeface="Times New Roman" pitchFamily="18" charset="0"/>
                <a:cs typeface="Times New Roman" pitchFamily="18" charset="0"/>
              </a:rPr>
              <a:t>技術革新から取り残される要因となり、現在に至るも経路依存性として経済発展の阻害要因となっている。</a:t>
            </a:r>
          </a:p>
          <a:p>
            <a:endParaRPr kumimoji="1"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１９９９～</a:t>
            </a:r>
            <a:r>
              <a:rPr kumimoji="1" lang="en-US" altLang="ja-JP" dirty="0" smtClean="0"/>
              <a:t>2008</a:t>
            </a:r>
            <a:r>
              <a:rPr kumimoji="1" lang="ja-JP" altLang="en-US" dirty="0" smtClean="0"/>
              <a:t>年持続的成長</a:t>
            </a:r>
            <a:endParaRPr kumimoji="1" lang="ja-JP" altLang="en-US" dirty="0"/>
          </a:p>
        </p:txBody>
      </p:sp>
      <p:sp>
        <p:nvSpPr>
          <p:cNvPr id="3" name="コンテンツ プレースホルダ 2"/>
          <p:cNvSpPr>
            <a:spLocks noGrp="1"/>
          </p:cNvSpPr>
          <p:nvPr>
            <p:ph idx="1"/>
          </p:nvPr>
        </p:nvSpPr>
        <p:spPr/>
        <p:txBody>
          <a:bodyPr>
            <a:normAutofit fontScale="40000" lnSpcReduction="20000"/>
          </a:bodyPr>
          <a:lstStyle/>
          <a:p>
            <a:r>
              <a:rPr lang="en-US" altLang="ja-JP" sz="5900" b="1" dirty="0">
                <a:latin typeface="ＭＳ 明朝" pitchFamily="17" charset="-128"/>
                <a:ea typeface="ＭＳ 明朝" pitchFamily="17" charset="-128"/>
              </a:rPr>
              <a:t>1999-2008</a:t>
            </a:r>
            <a:r>
              <a:rPr lang="ja-JP" altLang="ja-JP" sz="5900" b="1" dirty="0">
                <a:latin typeface="ＭＳ 明朝" pitchFamily="17" charset="-128"/>
                <a:ea typeface="ＭＳ 明朝" pitchFamily="17" charset="-128"/>
              </a:rPr>
              <a:t>年（</a:t>
            </a:r>
            <a:r>
              <a:rPr lang="en-US" altLang="ja-JP" sz="5900" b="1" dirty="0">
                <a:latin typeface="ＭＳ 明朝" pitchFamily="17" charset="-128"/>
                <a:ea typeface="ＭＳ 明朝" pitchFamily="17" charset="-128"/>
              </a:rPr>
              <a:t>Q3</a:t>
            </a:r>
            <a:r>
              <a:rPr lang="ja-JP" altLang="ja-JP" sz="5900" b="1" dirty="0">
                <a:latin typeface="ＭＳ 明朝" pitchFamily="17" charset="-128"/>
                <a:ea typeface="ＭＳ 明朝" pitchFamily="17" charset="-128"/>
              </a:rPr>
              <a:t>）の持続的経済成長は、賦与資源の価格高騰の恩恵によるところが大きいが、所得上昇の中で、製造業その他の改善も一定の進展を示した</a:t>
            </a:r>
            <a:r>
              <a:rPr lang="ja-JP" altLang="ja-JP" sz="5900" b="1" dirty="0" smtClean="0">
                <a:latin typeface="ＭＳ 明朝" pitchFamily="17" charset="-128"/>
                <a:ea typeface="ＭＳ 明朝" pitchFamily="17" charset="-128"/>
              </a:rPr>
              <a:t>。</a:t>
            </a:r>
            <a:endParaRPr lang="en-US" altLang="ja-JP" sz="5900" b="1" dirty="0" smtClean="0">
              <a:latin typeface="ＭＳ 明朝" pitchFamily="17" charset="-128"/>
              <a:ea typeface="ＭＳ 明朝" pitchFamily="17" charset="-128"/>
            </a:endParaRPr>
          </a:p>
          <a:p>
            <a:endParaRPr lang="ja-JP" altLang="ja-JP" sz="5900" dirty="0">
              <a:latin typeface="ＭＳ 明朝" pitchFamily="17" charset="-128"/>
              <a:ea typeface="ＭＳ 明朝" pitchFamily="17" charset="-128"/>
            </a:endParaRPr>
          </a:p>
          <a:p>
            <a:r>
              <a:rPr lang="ja-JP" altLang="ja-JP" sz="5900" b="1" dirty="0">
                <a:latin typeface="ＭＳ 明朝" pitchFamily="17" charset="-128"/>
                <a:ea typeface="ＭＳ 明朝" pitchFamily="17" charset="-128"/>
              </a:rPr>
              <a:t>予算制約ハード化のもとでの経営改善、外資参入、外国産中間財・設備輸入、外国デザイン・パテント移入がこうした製造業改善に大きな影響を与えたと考えられる</a:t>
            </a:r>
            <a:r>
              <a:rPr lang="ja-JP" altLang="ja-JP" sz="5900" b="1" dirty="0" smtClean="0">
                <a:latin typeface="ＭＳ 明朝" pitchFamily="17" charset="-128"/>
                <a:ea typeface="ＭＳ 明朝" pitchFamily="17" charset="-128"/>
              </a:rPr>
              <a:t>。</a:t>
            </a:r>
            <a:endParaRPr lang="en-US" altLang="ja-JP" sz="5900" b="1" dirty="0" smtClean="0">
              <a:latin typeface="ＭＳ 明朝" pitchFamily="17" charset="-128"/>
              <a:ea typeface="ＭＳ 明朝" pitchFamily="17" charset="-128"/>
            </a:endParaRPr>
          </a:p>
          <a:p>
            <a:endParaRPr lang="ja-JP" altLang="ja-JP" sz="5900" dirty="0">
              <a:latin typeface="ＭＳ 明朝" pitchFamily="17" charset="-128"/>
              <a:ea typeface="ＭＳ 明朝" pitchFamily="17" charset="-128"/>
            </a:endParaRPr>
          </a:p>
          <a:p>
            <a:r>
              <a:rPr lang="ja-JP" altLang="ja-JP" sz="5900" b="1" dirty="0">
                <a:latin typeface="ＭＳ 明朝" pitchFamily="17" charset="-128"/>
                <a:ea typeface="ＭＳ 明朝" pitchFamily="17" charset="-128"/>
              </a:rPr>
              <a:t>実際、</a:t>
            </a:r>
            <a:r>
              <a:rPr lang="en-US" altLang="ja-JP" sz="5900" b="1" dirty="0">
                <a:latin typeface="ＭＳ 明朝" pitchFamily="17" charset="-128"/>
                <a:ea typeface="ＭＳ 明朝" pitchFamily="17" charset="-128"/>
              </a:rPr>
              <a:t>2000</a:t>
            </a:r>
            <a:r>
              <a:rPr lang="ja-JP" altLang="ja-JP" sz="5900" b="1" dirty="0">
                <a:latin typeface="ＭＳ 明朝" pitchFamily="17" charset="-128"/>
                <a:ea typeface="ＭＳ 明朝" pitchFamily="17" charset="-128"/>
              </a:rPr>
              <a:t>～</a:t>
            </a:r>
            <a:r>
              <a:rPr lang="en-US" altLang="ja-JP" sz="5900" b="1" dirty="0">
                <a:latin typeface="ＭＳ 明朝" pitchFamily="17" charset="-128"/>
                <a:ea typeface="ＭＳ 明朝" pitchFamily="17" charset="-128"/>
              </a:rPr>
              <a:t>2008</a:t>
            </a:r>
            <a:r>
              <a:rPr lang="ja-JP" altLang="ja-JP" sz="5900" b="1" dirty="0">
                <a:latin typeface="ＭＳ 明朝" pitchFamily="17" charset="-128"/>
                <a:ea typeface="ＭＳ 明朝" pitchFamily="17" charset="-128"/>
              </a:rPr>
              <a:t>年の</a:t>
            </a:r>
            <a:r>
              <a:rPr lang="en-US" altLang="ja-JP" sz="5900" b="1" dirty="0">
                <a:latin typeface="ＭＳ 明朝" pitchFamily="17" charset="-128"/>
                <a:ea typeface="ＭＳ 明朝" pitchFamily="17" charset="-128"/>
              </a:rPr>
              <a:t>GDP</a:t>
            </a:r>
            <a:r>
              <a:rPr lang="ja-JP" altLang="ja-JP" sz="5900" b="1" dirty="0">
                <a:latin typeface="ＭＳ 明朝" pitchFamily="17" charset="-128"/>
                <a:ea typeface="ＭＳ 明朝" pitchFamily="17" charset="-128"/>
              </a:rPr>
              <a:t>成長は</a:t>
            </a:r>
            <a:r>
              <a:rPr lang="ja-JP" altLang="ja-JP" sz="5900" b="1" dirty="0">
                <a:solidFill>
                  <a:srgbClr val="FF0000"/>
                </a:solidFill>
                <a:latin typeface="ＭＳ 明朝" pitchFamily="17" charset="-128"/>
                <a:ea typeface="ＭＳ 明朝" pitchFamily="17" charset="-128"/>
              </a:rPr>
              <a:t>国産品内需成長</a:t>
            </a:r>
            <a:r>
              <a:rPr lang="ja-JP" altLang="ja-JP" sz="5900" b="1" dirty="0">
                <a:latin typeface="ＭＳ 明朝" pitchFamily="17" charset="-128"/>
                <a:ea typeface="ＭＳ 明朝" pitchFamily="17" charset="-128"/>
              </a:rPr>
              <a:t>の寄与に大きく負って</a:t>
            </a:r>
            <a:r>
              <a:rPr lang="ja-JP" altLang="ja-JP" sz="5900" b="1" dirty="0" smtClean="0">
                <a:latin typeface="ＭＳ 明朝" pitchFamily="17" charset="-128"/>
                <a:ea typeface="ＭＳ 明朝" pitchFamily="17" charset="-128"/>
              </a:rPr>
              <a:t>いた</a:t>
            </a:r>
            <a:r>
              <a:rPr lang="ja-JP" altLang="en-US" sz="5900" b="1" dirty="0" smtClean="0">
                <a:latin typeface="ＭＳ 明朝" pitchFamily="17" charset="-128"/>
                <a:ea typeface="ＭＳ 明朝" pitchFamily="17" charset="-128"/>
              </a:rPr>
              <a:t>。</a:t>
            </a:r>
            <a:endParaRPr lang="en-US" altLang="ja-JP" sz="5900" b="1" dirty="0" smtClean="0">
              <a:latin typeface="ＭＳ 明朝" pitchFamily="17" charset="-128"/>
              <a:ea typeface="ＭＳ 明朝" pitchFamily="17" charset="-128"/>
            </a:endParaRPr>
          </a:p>
          <a:p>
            <a:r>
              <a:rPr lang="ja-JP" altLang="ja-JP" sz="5900" b="1" dirty="0" smtClean="0">
                <a:latin typeface="ＭＳ 明朝" pitchFamily="17" charset="-128"/>
                <a:ea typeface="ＭＳ 明朝" pitchFamily="17" charset="-128"/>
              </a:rPr>
              <a:t>また</a:t>
            </a:r>
            <a:r>
              <a:rPr lang="ja-JP" altLang="ja-JP" sz="5900" b="1" dirty="0">
                <a:solidFill>
                  <a:srgbClr val="FF0000"/>
                </a:solidFill>
                <a:latin typeface="ＭＳ 明朝" pitchFamily="17" charset="-128"/>
                <a:ea typeface="ＭＳ 明朝" pitchFamily="17" charset="-128"/>
              </a:rPr>
              <a:t>労働生産性、総要素生産性（</a:t>
            </a:r>
            <a:r>
              <a:rPr lang="en-US" altLang="ja-JP" sz="5900" b="1" dirty="0">
                <a:solidFill>
                  <a:srgbClr val="FF0000"/>
                </a:solidFill>
                <a:latin typeface="ＭＳ 明朝" pitchFamily="17" charset="-128"/>
                <a:ea typeface="ＭＳ 明朝" pitchFamily="17" charset="-128"/>
              </a:rPr>
              <a:t>TFP</a:t>
            </a:r>
            <a:r>
              <a:rPr lang="ja-JP" altLang="ja-JP" sz="5900" b="1" dirty="0">
                <a:solidFill>
                  <a:srgbClr val="FF0000"/>
                </a:solidFill>
                <a:latin typeface="ＭＳ 明朝" pitchFamily="17" charset="-128"/>
                <a:ea typeface="ＭＳ 明朝" pitchFamily="17" charset="-128"/>
              </a:rPr>
              <a:t>）成長の寄与</a:t>
            </a:r>
            <a:r>
              <a:rPr lang="ja-JP" altLang="ja-JP" sz="5900" b="1" dirty="0">
                <a:latin typeface="ＭＳ 明朝" pitchFamily="17" charset="-128"/>
                <a:ea typeface="ＭＳ 明朝" pitchFamily="17" charset="-128"/>
              </a:rPr>
              <a:t>も大きかった。特に、製造業・機械工業においてこの傾向は著しかったといえよう。</a:t>
            </a:r>
            <a:endParaRPr lang="ja-JP" altLang="ja-JP" sz="5900" dirty="0">
              <a:latin typeface="ＭＳ 明朝" pitchFamily="17" charset="-128"/>
              <a:ea typeface="ＭＳ 明朝" pitchFamily="17" charset="-128"/>
            </a:endParaRPr>
          </a:p>
          <a:p>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ルーブル高と輸入急増</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ja-JP" b="1" dirty="0"/>
              <a:t>資源国際価格高騰は、財政収入や外貨準備の大幅改善をもたらしたが、ルーブル高による輸入（特に消費財、そして中間財、設備）の急増に直結し、</a:t>
            </a:r>
            <a:r>
              <a:rPr lang="en-US" altLang="ja-JP" b="1" dirty="0"/>
              <a:t>GDP</a:t>
            </a:r>
            <a:r>
              <a:rPr lang="ja-JP" altLang="ja-JP" b="1" dirty="0"/>
              <a:t>成長への大きな阻害要因と</a:t>
            </a:r>
            <a:r>
              <a:rPr lang="ja-JP" altLang="ja-JP" b="1" dirty="0" smtClean="0"/>
              <a:t>なった</a:t>
            </a:r>
            <a:r>
              <a:rPr lang="ja-JP" altLang="en-US" b="1" dirty="0" smtClean="0"/>
              <a:t>。</a:t>
            </a:r>
            <a:endParaRPr lang="en-US" altLang="ja-JP" b="1" dirty="0" smtClean="0"/>
          </a:p>
          <a:p>
            <a:r>
              <a:rPr lang="ja-JP" altLang="en-US" b="1" dirty="0" smtClean="0"/>
              <a:t>潜在可能成長率</a:t>
            </a:r>
            <a:r>
              <a:rPr lang="en-US" altLang="ja-JP" b="1" dirty="0" smtClean="0"/>
              <a:t>10</a:t>
            </a:r>
            <a:r>
              <a:rPr lang="ja-JP" altLang="en-US" b="1" dirty="0" smtClean="0"/>
              <a:t>％以上→実際成長率７％。</a:t>
            </a:r>
            <a:endParaRPr lang="en-US" altLang="ja-JP" b="1" dirty="0" smtClean="0"/>
          </a:p>
          <a:p>
            <a:r>
              <a:rPr lang="ja-JP" altLang="ja-JP" b="1" dirty="0" smtClean="0"/>
              <a:t>輸入</a:t>
            </a:r>
            <a:r>
              <a:rPr lang="ja-JP" altLang="ja-JP" b="1" dirty="0"/>
              <a:t>中間財・設備は品質改善、生産能力拡大により間接的には生産増に貢献。また輸入財も消費者の厚生増大に</a:t>
            </a:r>
            <a:r>
              <a:rPr lang="ja-JP" altLang="ja-JP" b="1" dirty="0" smtClean="0"/>
              <a:t>貢献。</a:t>
            </a:r>
            <a:endParaRPr lang="ja-JP" altLang="ja-JP" b="1" dirty="0"/>
          </a:p>
          <a:p>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輸入代替と輸入急増の同時進行</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ja-JP" b="1" dirty="0"/>
              <a:t>外資参入もあり、輸入代替も進行したが、輸入増はその進展をはるかに上回る水準で生起した</a:t>
            </a:r>
            <a:r>
              <a:rPr lang="ja-JP" altLang="ja-JP" b="1" dirty="0" smtClean="0"/>
              <a:t>。</a:t>
            </a:r>
            <a:r>
              <a:rPr lang="ja-JP" altLang="en-US" b="1" dirty="0" smtClean="0"/>
              <a:t>国産品</a:t>
            </a:r>
            <a:r>
              <a:rPr lang="ja-JP" altLang="ja-JP" b="1" dirty="0" smtClean="0"/>
              <a:t>品種選択幅</a:t>
            </a:r>
            <a:r>
              <a:rPr lang="ja-JP" altLang="ja-JP" b="1" dirty="0"/>
              <a:t>は狭小。</a:t>
            </a:r>
          </a:p>
          <a:p>
            <a:r>
              <a:rPr lang="en-US" altLang="ja-JP" b="1" dirty="0"/>
              <a:t>2008</a:t>
            </a:r>
            <a:r>
              <a:rPr lang="ja-JP" altLang="ja-JP" b="1" dirty="0"/>
              <a:t>年上半期の原油価格の異常な高騰によるバブル期に特にその傾向が全般的に著しかったわけではないが、乗用車輸入は、</a:t>
            </a:r>
            <a:r>
              <a:rPr lang="en-US" altLang="ja-JP" b="1" dirty="0"/>
              <a:t>2006</a:t>
            </a:r>
            <a:r>
              <a:rPr lang="ja-JP" altLang="ja-JP" b="1" dirty="0"/>
              <a:t>～</a:t>
            </a:r>
            <a:r>
              <a:rPr lang="en-US" altLang="ja-JP" b="1" dirty="0"/>
              <a:t>2008</a:t>
            </a:r>
            <a:r>
              <a:rPr lang="ja-JP" altLang="ja-JP" b="1" dirty="0"/>
              <a:t>年に急増した</a:t>
            </a:r>
            <a:r>
              <a:rPr lang="ja-JP" altLang="ja-JP" b="1" dirty="0" smtClean="0"/>
              <a:t>。</a:t>
            </a:r>
            <a:endParaRPr lang="en-US" altLang="ja-JP" b="1" dirty="0" smtClean="0"/>
          </a:p>
          <a:p>
            <a:pPr>
              <a:buNone/>
            </a:pPr>
            <a:r>
              <a:rPr lang="ja-JP" altLang="en-US" sz="2600" b="1" dirty="0" smtClean="0"/>
              <a:t>　　ルーブル安は輸入代替促進要因であるが、国産中間財・設備調達に難がある場合は、阻害要因。</a:t>
            </a:r>
            <a:endParaRPr lang="en-US" altLang="ja-JP" sz="2600" b="1" dirty="0" smtClean="0"/>
          </a:p>
          <a:p>
            <a:pPr>
              <a:buNone/>
            </a:pPr>
            <a:r>
              <a:rPr lang="ja-JP" altLang="en-US" sz="2600" b="1" dirty="0"/>
              <a:t>　</a:t>
            </a:r>
            <a:r>
              <a:rPr lang="ja-JP" altLang="en-US" sz="2600" b="1" dirty="0" smtClean="0"/>
              <a:t>　競争力強化・近代化の促進が求められている。</a:t>
            </a:r>
            <a:endParaRPr lang="ja-JP" altLang="ja-JP" sz="2600" b="1" dirty="0"/>
          </a:p>
          <a:p>
            <a:endParaRPr kumimoji="1" lang="ja-JP"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リーマンショックによる多様化頓挫</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b="1" dirty="0"/>
              <a:t>2008</a:t>
            </a:r>
            <a:r>
              <a:rPr lang="ja-JP" altLang="ja-JP" b="1" dirty="0"/>
              <a:t>年９月のリーマンショックは、予想を遙かに超える</a:t>
            </a:r>
            <a:r>
              <a:rPr lang="en-US" altLang="ja-JP" b="1" dirty="0"/>
              <a:t>2009</a:t>
            </a:r>
            <a:r>
              <a:rPr lang="ja-JP" altLang="ja-JP" b="1" dirty="0"/>
              <a:t>年の成長減をもたらした。</a:t>
            </a:r>
          </a:p>
          <a:p>
            <a:r>
              <a:rPr lang="ja-JP" altLang="ja-JP" b="1" dirty="0"/>
              <a:t>オイルバブルもすでに収束しつつあったが、外国資金流出は瞬時かつ大量に発生し、ロシア経済の足下を揺るがした。また、国民や企業も大幅なルーブル安が進行する前に一斉にルーブルからドルへの通貨代替を急激に進めるなど、心理的不安が大きく、需要は大幅に冷え込んだ</a:t>
            </a:r>
            <a:r>
              <a:rPr lang="ja-JP" altLang="ja-JP" b="1" dirty="0" smtClean="0"/>
              <a:t>。</a:t>
            </a:r>
            <a:endParaRPr lang="en-US" altLang="ja-JP" b="1" dirty="0" smtClean="0"/>
          </a:p>
          <a:p>
            <a:r>
              <a:rPr lang="ja-JP" altLang="ja-JP" b="1" dirty="0" smtClean="0"/>
              <a:t>企業</a:t>
            </a:r>
            <a:r>
              <a:rPr lang="ja-JP" altLang="ja-JP" b="1" dirty="0"/>
              <a:t>も大幅な生産減（在庫増加の減少）に踏切り、製造業をはじめとして急激な成長減を示した</a:t>
            </a:r>
            <a:r>
              <a:rPr lang="ja-JP" altLang="ja-JP" b="1" dirty="0" smtClean="0"/>
              <a:t>。</a:t>
            </a:r>
            <a:endParaRPr lang="en-US" altLang="ja-JP" b="1" dirty="0" smtClean="0"/>
          </a:p>
          <a:p>
            <a:pPr>
              <a:buNone/>
            </a:pPr>
            <a:endParaRPr lang="en-US" altLang="ja-JP" b="1" dirty="0"/>
          </a:p>
          <a:p>
            <a:endParaRPr lang="ja-JP" altLang="ja-JP" b="1" dirty="0"/>
          </a:p>
          <a:p>
            <a:endParaRPr kumimoji="1" lang="ja-JP" altLang="en-US"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276</TotalTime>
  <Words>1293</Words>
  <Application>Microsoft Office PowerPoint</Application>
  <PresentationFormat>画面に合わせる (4:3)</PresentationFormat>
  <Paragraphs>88</Paragraphs>
  <Slides>31</Slides>
  <Notes>4</Notes>
  <HiddenSlides>0</HiddenSlides>
  <MMClips>0</MMClips>
  <ScaleCrop>false</ScaleCrop>
  <HeadingPairs>
    <vt:vector size="4" baseType="variant">
      <vt:variant>
        <vt:lpstr>テーマ</vt:lpstr>
      </vt:variant>
      <vt:variant>
        <vt:i4>1</vt:i4>
      </vt:variant>
      <vt:variant>
        <vt:lpstr>スライド タイトル</vt:lpstr>
      </vt:variant>
      <vt:variant>
        <vt:i4>31</vt:i4>
      </vt:variant>
    </vt:vector>
  </HeadingPairs>
  <TitlesOfParts>
    <vt:vector size="32" baseType="lpstr">
      <vt:lpstr>Office テーマ</vt:lpstr>
      <vt:lpstr>スライド 1</vt:lpstr>
      <vt:lpstr>資源依存と資源の罠 </vt:lpstr>
      <vt:lpstr>本報告の主題</vt:lpstr>
      <vt:lpstr>多様化：概観</vt:lpstr>
      <vt:lpstr>ソ連の多様化と経路依存性</vt:lpstr>
      <vt:lpstr>１９９９～2008年持続的成長</vt:lpstr>
      <vt:lpstr>ルーブル高と輸入急増</vt:lpstr>
      <vt:lpstr>輸入代替と輸入急増の同時進行</vt:lpstr>
      <vt:lpstr>リーマンショックによる多様化頓挫</vt:lpstr>
      <vt:lpstr>リーマンショックと多様化頓挫</vt:lpstr>
      <vt:lpstr>2009年乗用車生産落ち込みは歴史的ショック</vt:lpstr>
      <vt:lpstr>多様化の見通し</vt:lpstr>
      <vt:lpstr>資源（石油・ガス、鉱業）依存状況 </vt:lpstr>
      <vt:lpstr>石油・ガス産業/鉱業のGDP</vt:lpstr>
      <vt:lpstr>部門分類変更</vt:lpstr>
      <vt:lpstr>実質ベース</vt:lpstr>
      <vt:lpstr>スライド 17</vt:lpstr>
      <vt:lpstr>スライド 18</vt:lpstr>
      <vt:lpstr>スライド 19</vt:lpstr>
      <vt:lpstr>スライド 20</vt:lpstr>
      <vt:lpstr>スライド 21</vt:lpstr>
      <vt:lpstr>スライド 22</vt:lpstr>
      <vt:lpstr>スライド 23</vt:lpstr>
      <vt:lpstr>スライド 24</vt:lpstr>
      <vt:lpstr>スライド 25</vt:lpstr>
      <vt:lpstr>スライド 26</vt:lpstr>
      <vt:lpstr>スライド 27</vt:lpstr>
      <vt:lpstr>スライド 28</vt:lpstr>
      <vt:lpstr>スライド 29</vt:lpstr>
      <vt:lpstr>スライド 30</vt:lpstr>
      <vt:lpstr>スライド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kuboniwa</dc:creator>
  <cp:lastModifiedBy>kuboniwa</cp:lastModifiedBy>
  <cp:revision>30</cp:revision>
  <dcterms:created xsi:type="dcterms:W3CDTF">2010-01-28T21:37:21Z</dcterms:created>
  <dcterms:modified xsi:type="dcterms:W3CDTF">2010-01-29T02:40:17Z</dcterms:modified>
</cp:coreProperties>
</file>