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rawings/drawing1.xml" ContentType="application/vnd.openxmlformats-officedocument.drawingml.chartshap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4"/>
  </p:handoutMasterIdLst>
  <p:sldIdLst>
    <p:sldId id="256" r:id="rId2"/>
    <p:sldId id="258" r:id="rId3"/>
    <p:sldId id="259" r:id="rId4"/>
    <p:sldId id="260" r:id="rId5"/>
    <p:sldId id="261" r:id="rId6"/>
    <p:sldId id="262" r:id="rId7"/>
    <p:sldId id="286" r:id="rId8"/>
    <p:sldId id="287" r:id="rId9"/>
    <p:sldId id="264" r:id="rId10"/>
    <p:sldId id="288" r:id="rId11"/>
    <p:sldId id="289" r:id="rId12"/>
    <p:sldId id="268" r:id="rId13"/>
    <p:sldId id="270" r:id="rId14"/>
    <p:sldId id="272" r:id="rId15"/>
    <p:sldId id="274" r:id="rId16"/>
    <p:sldId id="275" r:id="rId17"/>
    <p:sldId id="284" r:id="rId18"/>
    <p:sldId id="273" r:id="rId19"/>
    <p:sldId id="276" r:id="rId20"/>
    <p:sldId id="277" r:id="rId21"/>
    <p:sldId id="290" r:id="rId22"/>
    <p:sldId id="281" r:id="rId23"/>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66FF33"/>
    <a:srgbClr val="0000FF"/>
    <a:srgbClr val="FF6600"/>
    <a:srgbClr val="0066CC"/>
    <a:srgbClr val="FF3300"/>
  </p:clrMru>
</p:presentationPr>
</file>

<file path=ppt/tableStyles.xml><?xml version="1.0" encoding="utf-8"?>
<a:tblStyleLst xmlns:a="http://schemas.openxmlformats.org/drawingml/2006/main" def="{5C22544A-7EE6-4342-B048-85BDC9FD1C3A}">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83" autoAdjust="0"/>
    <p:restoredTop sz="94660"/>
  </p:normalViewPr>
  <p:slideViewPr>
    <p:cSldViewPr>
      <p:cViewPr varScale="1">
        <p:scale>
          <a:sx n="95" d="100"/>
          <a:sy n="95" d="100"/>
        </p:scale>
        <p:origin x="-108" y="-23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G:\&#12525;&#12471;&#12450;&#12398;&#65315;&#65319;\7%20&#25919;&#24220;&#20195;&#34920;&#21462;&#32224;&#24441;&#12392;&#20225;&#26989;&#34892;&#21205;\&#25919;&#24220;&#20195;&#34920;&#21462;&#32224;&#24441;&#12392;&#20225;&#26989;&#34892;&#21205;(&#22259;&#34920;)(v1.1).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G:\&#12525;&#12471;&#12450;&#12398;&#65315;&#65319;\7%20&#25919;&#24220;&#20195;&#34920;&#21462;&#32224;&#24441;&#12392;&#20225;&#26989;&#34892;&#21205;\&#25919;&#24220;&#20195;&#34920;&#21462;&#32224;&#24441;&#12392;&#20225;&#26989;&#34892;&#21205;(&#22259;&#34920;)(v1.1).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ja-JP"/>
  <c:chart>
    <c:title>
      <c:tx>
        <c:rich>
          <a:bodyPr/>
          <a:lstStyle/>
          <a:p>
            <a:pPr>
              <a:defRPr/>
            </a:pPr>
            <a:r>
              <a:rPr lang="ja-JP"/>
              <a:t>法典準拠指標</a:t>
            </a:r>
            <a:r>
              <a:rPr lang="en-US"/>
              <a:t>Ⅰ</a:t>
            </a:r>
            <a:r>
              <a:rPr lang="ja-JP"/>
              <a:t>の度数分布</a:t>
            </a:r>
            <a:r>
              <a:rPr lang="en-US"/>
              <a:t>(N=522)</a:t>
            </a:r>
          </a:p>
        </c:rich>
      </c:tx>
      <c:layout>
        <c:manualLayout>
          <c:xMode val="edge"/>
          <c:yMode val="edge"/>
          <c:x val="0.10517165418375315"/>
          <c:y val="1.4415518204228641E-2"/>
        </c:manualLayout>
      </c:layout>
      <c:spPr>
        <a:noFill/>
        <a:ln w="25400">
          <a:noFill/>
        </a:ln>
      </c:spPr>
    </c:title>
    <c:plotArea>
      <c:layout>
        <c:manualLayout>
          <c:layoutTarget val="inner"/>
          <c:xMode val="edge"/>
          <c:yMode val="edge"/>
          <c:x val="0.10819897923726761"/>
          <c:y val="7.4113862425178922E-2"/>
          <c:w val="0.77813172331470404"/>
          <c:h val="0.8292848653950331"/>
        </c:manualLayout>
      </c:layout>
      <c:barChart>
        <c:barDir val="col"/>
        <c:grouping val="clustered"/>
        <c:ser>
          <c:idx val="0"/>
          <c:order val="0"/>
          <c:tx>
            <c:strRef>
              <c:f>図元データ!$A$24:$B$24</c:f>
              <c:strCache>
                <c:ptCount val="1"/>
                <c:pt idx="0">
                  <c:v>相対度数 非派遣企業</c:v>
                </c:pt>
              </c:strCache>
            </c:strRef>
          </c:tx>
          <c:spPr>
            <a:solidFill>
              <a:srgbClr val="FFC000"/>
            </a:solidFill>
          </c:spPr>
          <c:cat>
            <c:numRef>
              <c:f>図元データ!$C$23:$M$23</c:f>
              <c:numCache>
                <c:formatCode>General</c:formatCode>
                <c:ptCount val="11"/>
                <c:pt idx="0">
                  <c:v>0</c:v>
                </c:pt>
                <c:pt idx="1">
                  <c:v>1</c:v>
                </c:pt>
                <c:pt idx="2">
                  <c:v>2</c:v>
                </c:pt>
                <c:pt idx="3">
                  <c:v>3</c:v>
                </c:pt>
                <c:pt idx="4">
                  <c:v>4</c:v>
                </c:pt>
                <c:pt idx="5">
                  <c:v>5</c:v>
                </c:pt>
                <c:pt idx="6">
                  <c:v>6</c:v>
                </c:pt>
                <c:pt idx="7">
                  <c:v>7</c:v>
                </c:pt>
                <c:pt idx="8">
                  <c:v>8</c:v>
                </c:pt>
                <c:pt idx="9">
                  <c:v>9</c:v>
                </c:pt>
                <c:pt idx="10">
                  <c:v>10</c:v>
                </c:pt>
              </c:numCache>
            </c:numRef>
          </c:cat>
          <c:val>
            <c:numRef>
              <c:f>図元データ!$C$24:$M$24</c:f>
              <c:numCache>
                <c:formatCode>0.00</c:formatCode>
                <c:ptCount val="11"/>
                <c:pt idx="0">
                  <c:v>2.7253668763102812E-2</c:v>
                </c:pt>
                <c:pt idx="1">
                  <c:v>7.5471698113207711E-2</c:v>
                </c:pt>
                <c:pt idx="2">
                  <c:v>0.11111111111111127</c:v>
                </c:pt>
                <c:pt idx="3">
                  <c:v>0.18238993710691856</c:v>
                </c:pt>
                <c:pt idx="4">
                  <c:v>0.13626834381551398</c:v>
                </c:pt>
                <c:pt idx="5">
                  <c:v>0.15303983228511561</c:v>
                </c:pt>
                <c:pt idx="6">
                  <c:v>0.12997903563941299</c:v>
                </c:pt>
                <c:pt idx="7">
                  <c:v>8.17610062893082E-2</c:v>
                </c:pt>
                <c:pt idx="8">
                  <c:v>5.8700209643605984E-2</c:v>
                </c:pt>
                <c:pt idx="9">
                  <c:v>3.3542976939203356E-2</c:v>
                </c:pt>
                <c:pt idx="10">
                  <c:v>1.0482180293501096E-2</c:v>
                </c:pt>
              </c:numCache>
            </c:numRef>
          </c:val>
        </c:ser>
        <c:ser>
          <c:idx val="1"/>
          <c:order val="1"/>
          <c:tx>
            <c:strRef>
              <c:f>図元データ!$A$25:$B$25</c:f>
              <c:strCache>
                <c:ptCount val="1"/>
                <c:pt idx="0">
                  <c:v>相対度数 派遣企業</c:v>
                </c:pt>
              </c:strCache>
            </c:strRef>
          </c:tx>
          <c:spPr>
            <a:solidFill>
              <a:srgbClr val="C00000"/>
            </a:solidFill>
          </c:spPr>
          <c:cat>
            <c:numRef>
              <c:f>図元データ!$C$23:$M$23</c:f>
              <c:numCache>
                <c:formatCode>General</c:formatCode>
                <c:ptCount val="11"/>
                <c:pt idx="0">
                  <c:v>0</c:v>
                </c:pt>
                <c:pt idx="1">
                  <c:v>1</c:v>
                </c:pt>
                <c:pt idx="2">
                  <c:v>2</c:v>
                </c:pt>
                <c:pt idx="3">
                  <c:v>3</c:v>
                </c:pt>
                <c:pt idx="4">
                  <c:v>4</c:v>
                </c:pt>
                <c:pt idx="5">
                  <c:v>5</c:v>
                </c:pt>
                <c:pt idx="6">
                  <c:v>6</c:v>
                </c:pt>
                <c:pt idx="7">
                  <c:v>7</c:v>
                </c:pt>
                <c:pt idx="8">
                  <c:v>8</c:v>
                </c:pt>
                <c:pt idx="9">
                  <c:v>9</c:v>
                </c:pt>
                <c:pt idx="10">
                  <c:v>10</c:v>
                </c:pt>
              </c:numCache>
            </c:numRef>
          </c:cat>
          <c:val>
            <c:numRef>
              <c:f>図元データ!$C$25:$M$25</c:f>
              <c:numCache>
                <c:formatCode>0.00</c:formatCode>
                <c:ptCount val="11"/>
                <c:pt idx="0">
                  <c:v>0</c:v>
                </c:pt>
                <c:pt idx="1">
                  <c:v>0</c:v>
                </c:pt>
                <c:pt idx="2">
                  <c:v>2.2222222222222286E-2</c:v>
                </c:pt>
                <c:pt idx="3">
                  <c:v>0.15555555555555556</c:v>
                </c:pt>
                <c:pt idx="4">
                  <c:v>0.17777777777777778</c:v>
                </c:pt>
                <c:pt idx="5">
                  <c:v>6.6666666666666693E-2</c:v>
                </c:pt>
                <c:pt idx="6">
                  <c:v>0.11111111111111127</c:v>
                </c:pt>
                <c:pt idx="7">
                  <c:v>0.22222222222222268</c:v>
                </c:pt>
                <c:pt idx="8">
                  <c:v>0.17777777777777778</c:v>
                </c:pt>
                <c:pt idx="9">
                  <c:v>2.2222222222222286E-2</c:v>
                </c:pt>
                <c:pt idx="10">
                  <c:v>4.4444444444444564E-2</c:v>
                </c:pt>
              </c:numCache>
            </c:numRef>
          </c:val>
        </c:ser>
        <c:axId val="187592704"/>
        <c:axId val="187594624"/>
      </c:barChart>
      <c:lineChart>
        <c:grouping val="standard"/>
        <c:ser>
          <c:idx val="2"/>
          <c:order val="2"/>
          <c:tx>
            <c:strRef>
              <c:f>図元データ!$A$26:$B$26</c:f>
              <c:strCache>
                <c:ptCount val="1"/>
                <c:pt idx="0">
                  <c:v>累積相対度数 非派遣企業</c:v>
                </c:pt>
              </c:strCache>
            </c:strRef>
          </c:tx>
          <c:spPr>
            <a:ln w="38100">
              <a:solidFill>
                <a:srgbClr val="66FF33"/>
              </a:solidFill>
            </a:ln>
          </c:spPr>
          <c:marker>
            <c:symbol val="none"/>
          </c:marker>
          <c:cat>
            <c:numRef>
              <c:f>図元データ!$C$23:$M$23</c:f>
              <c:numCache>
                <c:formatCode>General</c:formatCode>
                <c:ptCount val="11"/>
                <c:pt idx="0">
                  <c:v>0</c:v>
                </c:pt>
                <c:pt idx="1">
                  <c:v>1</c:v>
                </c:pt>
                <c:pt idx="2">
                  <c:v>2</c:v>
                </c:pt>
                <c:pt idx="3">
                  <c:v>3</c:v>
                </c:pt>
                <c:pt idx="4">
                  <c:v>4</c:v>
                </c:pt>
                <c:pt idx="5">
                  <c:v>5</c:v>
                </c:pt>
                <c:pt idx="6">
                  <c:v>6</c:v>
                </c:pt>
                <c:pt idx="7">
                  <c:v>7</c:v>
                </c:pt>
                <c:pt idx="8">
                  <c:v>8</c:v>
                </c:pt>
                <c:pt idx="9">
                  <c:v>9</c:v>
                </c:pt>
                <c:pt idx="10">
                  <c:v>10</c:v>
                </c:pt>
              </c:numCache>
            </c:numRef>
          </c:cat>
          <c:val>
            <c:numRef>
              <c:f>図元データ!$C$26:$M$26</c:f>
              <c:numCache>
                <c:formatCode>0.00</c:formatCode>
                <c:ptCount val="11"/>
                <c:pt idx="0">
                  <c:v>2.7253668763102812E-2</c:v>
                </c:pt>
                <c:pt idx="1">
                  <c:v>0.10272536687631054</c:v>
                </c:pt>
                <c:pt idx="2">
                  <c:v>0.21383647798742203</c:v>
                </c:pt>
                <c:pt idx="3">
                  <c:v>0.39622641509434092</c:v>
                </c:pt>
                <c:pt idx="4">
                  <c:v>0.53249475890985332</c:v>
                </c:pt>
                <c:pt idx="5">
                  <c:v>0.68553459119496851</c:v>
                </c:pt>
                <c:pt idx="6">
                  <c:v>0.81551362683438167</c:v>
                </c:pt>
                <c:pt idx="7">
                  <c:v>0.8972746331236926</c:v>
                </c:pt>
                <c:pt idx="8">
                  <c:v>0.95597484276729572</c:v>
                </c:pt>
                <c:pt idx="9">
                  <c:v>0.98951781970649788</c:v>
                </c:pt>
                <c:pt idx="10">
                  <c:v>1.0000000000000002</c:v>
                </c:pt>
              </c:numCache>
            </c:numRef>
          </c:val>
        </c:ser>
        <c:ser>
          <c:idx val="3"/>
          <c:order val="3"/>
          <c:tx>
            <c:strRef>
              <c:f>図元データ!$A$27:$B$27</c:f>
              <c:strCache>
                <c:ptCount val="1"/>
                <c:pt idx="0">
                  <c:v>累積相対度数 派遣企業</c:v>
                </c:pt>
              </c:strCache>
            </c:strRef>
          </c:tx>
          <c:spPr>
            <a:ln w="38100">
              <a:solidFill>
                <a:srgbClr val="00B050"/>
              </a:solidFill>
            </a:ln>
          </c:spPr>
          <c:marker>
            <c:symbol val="none"/>
          </c:marker>
          <c:cat>
            <c:numRef>
              <c:f>図元データ!$C$23:$M$23</c:f>
              <c:numCache>
                <c:formatCode>General</c:formatCode>
                <c:ptCount val="11"/>
                <c:pt idx="0">
                  <c:v>0</c:v>
                </c:pt>
                <c:pt idx="1">
                  <c:v>1</c:v>
                </c:pt>
                <c:pt idx="2">
                  <c:v>2</c:v>
                </c:pt>
                <c:pt idx="3">
                  <c:v>3</c:v>
                </c:pt>
                <c:pt idx="4">
                  <c:v>4</c:v>
                </c:pt>
                <c:pt idx="5">
                  <c:v>5</c:v>
                </c:pt>
                <c:pt idx="6">
                  <c:v>6</c:v>
                </c:pt>
                <c:pt idx="7">
                  <c:v>7</c:v>
                </c:pt>
                <c:pt idx="8">
                  <c:v>8</c:v>
                </c:pt>
                <c:pt idx="9">
                  <c:v>9</c:v>
                </c:pt>
                <c:pt idx="10">
                  <c:v>10</c:v>
                </c:pt>
              </c:numCache>
            </c:numRef>
          </c:cat>
          <c:val>
            <c:numRef>
              <c:f>図元データ!$C$27:$M$27</c:f>
              <c:numCache>
                <c:formatCode>0.00</c:formatCode>
                <c:ptCount val="11"/>
                <c:pt idx="0">
                  <c:v>0</c:v>
                </c:pt>
                <c:pt idx="1">
                  <c:v>0</c:v>
                </c:pt>
                <c:pt idx="2">
                  <c:v>2.2222222222222286E-2</c:v>
                </c:pt>
                <c:pt idx="3">
                  <c:v>0.17777777777777778</c:v>
                </c:pt>
                <c:pt idx="4">
                  <c:v>0.35555555555555557</c:v>
                </c:pt>
                <c:pt idx="5">
                  <c:v>0.42222222222222283</c:v>
                </c:pt>
                <c:pt idx="6">
                  <c:v>0.53333333333333333</c:v>
                </c:pt>
                <c:pt idx="7">
                  <c:v>0.75555555555555565</c:v>
                </c:pt>
                <c:pt idx="8">
                  <c:v>0.93333333333333335</c:v>
                </c:pt>
                <c:pt idx="9">
                  <c:v>0.9555555555555556</c:v>
                </c:pt>
                <c:pt idx="10">
                  <c:v>1</c:v>
                </c:pt>
              </c:numCache>
            </c:numRef>
          </c:val>
        </c:ser>
        <c:marker val="1"/>
        <c:axId val="187596800"/>
        <c:axId val="187598336"/>
      </c:lineChart>
      <c:catAx>
        <c:axId val="187592704"/>
        <c:scaling>
          <c:orientation val="minMax"/>
        </c:scaling>
        <c:axPos val="b"/>
        <c:title>
          <c:tx>
            <c:rich>
              <a:bodyPr/>
              <a:lstStyle/>
              <a:p>
                <a:pPr>
                  <a:defRPr/>
                </a:pPr>
                <a:r>
                  <a:rPr lang="ja-JP"/>
                  <a:t>階級下限値</a:t>
                </a:r>
              </a:p>
            </c:rich>
          </c:tx>
          <c:layout/>
          <c:spPr>
            <a:noFill/>
            <a:ln w="25400">
              <a:noFill/>
            </a:ln>
          </c:spPr>
        </c:title>
        <c:numFmt formatCode="General" sourceLinked="1"/>
        <c:majorTickMark val="none"/>
        <c:tickLblPos val="nextTo"/>
        <c:crossAx val="187594624"/>
        <c:crosses val="autoZero"/>
        <c:auto val="1"/>
        <c:lblAlgn val="ctr"/>
        <c:lblOffset val="100"/>
      </c:catAx>
      <c:valAx>
        <c:axId val="187594624"/>
        <c:scaling>
          <c:orientation val="minMax"/>
        </c:scaling>
        <c:axPos val="l"/>
        <c:majorGridlines/>
        <c:title>
          <c:tx>
            <c:rich>
              <a:bodyPr rot="0" vert="eaVert"/>
              <a:lstStyle/>
              <a:p>
                <a:pPr>
                  <a:defRPr/>
                </a:pPr>
                <a:r>
                  <a:rPr lang="ja-JP"/>
                  <a:t>相対度数</a:t>
                </a:r>
              </a:p>
            </c:rich>
          </c:tx>
          <c:layout/>
          <c:spPr>
            <a:noFill/>
            <a:ln w="25400">
              <a:noFill/>
            </a:ln>
          </c:spPr>
        </c:title>
        <c:numFmt formatCode="0.00" sourceLinked="1"/>
        <c:tickLblPos val="nextTo"/>
        <c:crossAx val="187592704"/>
        <c:crosses val="autoZero"/>
        <c:crossBetween val="between"/>
      </c:valAx>
      <c:catAx>
        <c:axId val="187596800"/>
        <c:scaling>
          <c:orientation val="minMax"/>
        </c:scaling>
        <c:delete val="1"/>
        <c:axPos val="b"/>
        <c:numFmt formatCode="General" sourceLinked="1"/>
        <c:tickLblPos val="none"/>
        <c:crossAx val="187598336"/>
        <c:crosses val="autoZero"/>
        <c:auto val="1"/>
        <c:lblAlgn val="ctr"/>
        <c:lblOffset val="100"/>
      </c:catAx>
      <c:valAx>
        <c:axId val="187598336"/>
        <c:scaling>
          <c:orientation val="minMax"/>
          <c:max val="1"/>
        </c:scaling>
        <c:axPos val="r"/>
        <c:numFmt formatCode="0.00" sourceLinked="1"/>
        <c:tickLblPos val="nextTo"/>
        <c:crossAx val="187596800"/>
        <c:crosses val="max"/>
        <c:crossBetween val="between"/>
        <c:majorUnit val="0.2"/>
      </c:valAx>
    </c:plotArea>
    <c:legend>
      <c:legendPos val="r"/>
      <c:layout>
        <c:manualLayout>
          <c:xMode val="edge"/>
          <c:yMode val="edge"/>
          <c:x val="0.13867504620474019"/>
          <c:y val="9.1836734693877556E-2"/>
          <c:w val="0.33436087823382843"/>
          <c:h val="0.18163286732015638"/>
        </c:manualLayout>
      </c:layout>
      <c:spPr>
        <a:solidFill>
          <a:schemeClr val="bg1"/>
        </a:solidFill>
      </c:spPr>
    </c:legend>
    <c:plotVisOnly val="1"/>
    <c:dispBlanksAs val="gap"/>
  </c:chart>
  <c:spPr>
    <a:ln>
      <a:noFill/>
    </a:ln>
  </c:spPr>
  <c:txPr>
    <a:bodyPr/>
    <a:lstStyle/>
    <a:p>
      <a:pPr>
        <a:defRPr>
          <a:latin typeface="ＭＳ Ｐゴシック" pitchFamily="50" charset="-128"/>
          <a:ea typeface="ＭＳ Ｐゴシック" pitchFamily="50" charset="-128"/>
        </a:defRPr>
      </a:pPr>
      <a:endParaRPr lang="ja-JP"/>
    </a:p>
  </c:txPr>
  <c:externalData r:id="rId1"/>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ja-JP"/>
  <c:chart>
    <c:title>
      <c:tx>
        <c:rich>
          <a:bodyPr/>
          <a:lstStyle/>
          <a:p>
            <a:pPr>
              <a:defRPr/>
            </a:pPr>
            <a:r>
              <a:rPr lang="ja-JP" dirty="0"/>
              <a:t>政治交換指標</a:t>
            </a:r>
            <a:r>
              <a:rPr lang="en-US" dirty="0" smtClean="0"/>
              <a:t>Ⅰ</a:t>
            </a:r>
            <a:r>
              <a:rPr lang="ja-JP" altLang="en-US" dirty="0" smtClean="0"/>
              <a:t>の度数分布</a:t>
            </a:r>
            <a:r>
              <a:rPr lang="en-US" dirty="0" smtClean="0"/>
              <a:t>(N=664</a:t>
            </a:r>
            <a:r>
              <a:rPr lang="en-US" dirty="0"/>
              <a:t>)</a:t>
            </a:r>
            <a:endParaRPr lang="ja-JP" dirty="0"/>
          </a:p>
        </c:rich>
      </c:tx>
      <c:layout>
        <c:manualLayout>
          <c:xMode val="edge"/>
          <c:yMode val="edge"/>
          <c:x val="9.8496958797478731E-2"/>
          <c:y val="9.3056712420614748E-3"/>
        </c:manualLayout>
      </c:layout>
      <c:spPr>
        <a:noFill/>
        <a:ln w="25400">
          <a:noFill/>
        </a:ln>
      </c:spPr>
    </c:title>
    <c:plotArea>
      <c:layout>
        <c:manualLayout>
          <c:layoutTarget val="inner"/>
          <c:xMode val="edge"/>
          <c:yMode val="edge"/>
          <c:x val="0.10595541017623519"/>
          <c:y val="7.8785658362070909E-2"/>
          <c:w val="0.77994046627002434"/>
          <c:h val="0.82065881215975689"/>
        </c:manualLayout>
      </c:layout>
      <c:barChart>
        <c:barDir val="col"/>
        <c:grouping val="clustered"/>
        <c:ser>
          <c:idx val="0"/>
          <c:order val="0"/>
          <c:tx>
            <c:strRef>
              <c:f>図元データ!$A$52:$B$52</c:f>
              <c:strCache>
                <c:ptCount val="1"/>
                <c:pt idx="0">
                  <c:v>相対度数 非派遣企業</c:v>
                </c:pt>
              </c:strCache>
            </c:strRef>
          </c:tx>
          <c:spPr>
            <a:solidFill>
              <a:srgbClr val="92D050"/>
            </a:solidFill>
          </c:spPr>
          <c:cat>
            <c:numRef>
              <c:f>図元データ!$C$51:$K$51</c:f>
              <c:numCache>
                <c:formatCode>General</c:formatCode>
                <c:ptCount val="9"/>
                <c:pt idx="0">
                  <c:v>0</c:v>
                </c:pt>
                <c:pt idx="1">
                  <c:v>1</c:v>
                </c:pt>
                <c:pt idx="2">
                  <c:v>2</c:v>
                </c:pt>
                <c:pt idx="3">
                  <c:v>3</c:v>
                </c:pt>
                <c:pt idx="4">
                  <c:v>4</c:v>
                </c:pt>
                <c:pt idx="5">
                  <c:v>5</c:v>
                </c:pt>
                <c:pt idx="6">
                  <c:v>6</c:v>
                </c:pt>
                <c:pt idx="7">
                  <c:v>7</c:v>
                </c:pt>
                <c:pt idx="8">
                  <c:v>8</c:v>
                </c:pt>
              </c:numCache>
            </c:numRef>
          </c:cat>
          <c:val>
            <c:numRef>
              <c:f>図元データ!$C$52:$K$52</c:f>
              <c:numCache>
                <c:formatCode>0.00</c:formatCode>
                <c:ptCount val="9"/>
                <c:pt idx="0">
                  <c:v>0.12520593080724918</c:v>
                </c:pt>
                <c:pt idx="1">
                  <c:v>0.2454695222405272</c:v>
                </c:pt>
                <c:pt idx="2">
                  <c:v>0.25205930807248766</c:v>
                </c:pt>
                <c:pt idx="3">
                  <c:v>0.16803953871499194</c:v>
                </c:pt>
                <c:pt idx="4">
                  <c:v>0.11202635914332784</c:v>
                </c:pt>
                <c:pt idx="5">
                  <c:v>5.1070840197693465E-2</c:v>
                </c:pt>
                <c:pt idx="6">
                  <c:v>3.130148270181219E-2</c:v>
                </c:pt>
                <c:pt idx="7">
                  <c:v>9.8846787479406947E-3</c:v>
                </c:pt>
                <c:pt idx="8">
                  <c:v>4.9423393739703534E-3</c:v>
                </c:pt>
              </c:numCache>
            </c:numRef>
          </c:val>
        </c:ser>
        <c:ser>
          <c:idx val="1"/>
          <c:order val="1"/>
          <c:tx>
            <c:strRef>
              <c:f>図元データ!$A$53:$B$53</c:f>
              <c:strCache>
                <c:ptCount val="1"/>
                <c:pt idx="0">
                  <c:v>相対度数 派遣企業</c:v>
                </c:pt>
              </c:strCache>
            </c:strRef>
          </c:tx>
          <c:spPr>
            <a:solidFill>
              <a:srgbClr val="FFC000"/>
            </a:solidFill>
          </c:spPr>
          <c:cat>
            <c:numRef>
              <c:f>図元データ!$C$51:$K$51</c:f>
              <c:numCache>
                <c:formatCode>General</c:formatCode>
                <c:ptCount val="9"/>
                <c:pt idx="0">
                  <c:v>0</c:v>
                </c:pt>
                <c:pt idx="1">
                  <c:v>1</c:v>
                </c:pt>
                <c:pt idx="2">
                  <c:v>2</c:v>
                </c:pt>
                <c:pt idx="3">
                  <c:v>3</c:v>
                </c:pt>
                <c:pt idx="4">
                  <c:v>4</c:v>
                </c:pt>
                <c:pt idx="5">
                  <c:v>5</c:v>
                </c:pt>
                <c:pt idx="6">
                  <c:v>6</c:v>
                </c:pt>
                <c:pt idx="7">
                  <c:v>7</c:v>
                </c:pt>
                <c:pt idx="8">
                  <c:v>8</c:v>
                </c:pt>
              </c:numCache>
            </c:numRef>
          </c:cat>
          <c:val>
            <c:numRef>
              <c:f>図元データ!$C$53:$K$53</c:f>
              <c:numCache>
                <c:formatCode>0.00</c:formatCode>
                <c:ptCount val="9"/>
                <c:pt idx="0">
                  <c:v>3.5087719298245612E-2</c:v>
                </c:pt>
                <c:pt idx="1">
                  <c:v>0.12280701754385964</c:v>
                </c:pt>
                <c:pt idx="2">
                  <c:v>0.14035087719298245</c:v>
                </c:pt>
                <c:pt idx="3">
                  <c:v>0.2807017543859649</c:v>
                </c:pt>
                <c:pt idx="4">
                  <c:v>0.17543859649122875</c:v>
                </c:pt>
                <c:pt idx="5">
                  <c:v>0.12280701754385964</c:v>
                </c:pt>
                <c:pt idx="6">
                  <c:v>7.0175438596491224E-2</c:v>
                </c:pt>
                <c:pt idx="7">
                  <c:v>3.5087719298245612E-2</c:v>
                </c:pt>
                <c:pt idx="8">
                  <c:v>1.7543859649122875E-2</c:v>
                </c:pt>
              </c:numCache>
            </c:numRef>
          </c:val>
        </c:ser>
        <c:axId val="187626624"/>
        <c:axId val="187628544"/>
      </c:barChart>
      <c:lineChart>
        <c:grouping val="standard"/>
        <c:ser>
          <c:idx val="2"/>
          <c:order val="2"/>
          <c:tx>
            <c:strRef>
              <c:f>図元データ!$A$54:$B$54</c:f>
              <c:strCache>
                <c:ptCount val="1"/>
                <c:pt idx="0">
                  <c:v>累積相対度数 非派遣企業</c:v>
                </c:pt>
              </c:strCache>
            </c:strRef>
          </c:tx>
          <c:spPr>
            <a:ln w="38100">
              <a:solidFill>
                <a:srgbClr val="00B0F0"/>
              </a:solidFill>
            </a:ln>
          </c:spPr>
          <c:marker>
            <c:symbol val="none"/>
          </c:marker>
          <c:cat>
            <c:numRef>
              <c:f>図元データ!$C$51:$K$51</c:f>
              <c:numCache>
                <c:formatCode>General</c:formatCode>
                <c:ptCount val="9"/>
                <c:pt idx="0">
                  <c:v>0</c:v>
                </c:pt>
                <c:pt idx="1">
                  <c:v>1</c:v>
                </c:pt>
                <c:pt idx="2">
                  <c:v>2</c:v>
                </c:pt>
                <c:pt idx="3">
                  <c:v>3</c:v>
                </c:pt>
                <c:pt idx="4">
                  <c:v>4</c:v>
                </c:pt>
                <c:pt idx="5">
                  <c:v>5</c:v>
                </c:pt>
                <c:pt idx="6">
                  <c:v>6</c:v>
                </c:pt>
                <c:pt idx="7">
                  <c:v>7</c:v>
                </c:pt>
                <c:pt idx="8">
                  <c:v>8</c:v>
                </c:pt>
              </c:numCache>
            </c:numRef>
          </c:cat>
          <c:val>
            <c:numRef>
              <c:f>図元データ!$C$54:$K$54</c:f>
              <c:numCache>
                <c:formatCode>0.00</c:formatCode>
                <c:ptCount val="9"/>
                <c:pt idx="0">
                  <c:v>0.12520593080724918</c:v>
                </c:pt>
                <c:pt idx="1">
                  <c:v>0.37067545304777638</c:v>
                </c:pt>
                <c:pt idx="2">
                  <c:v>0.62273476112026349</c:v>
                </c:pt>
                <c:pt idx="3">
                  <c:v>0.79077429983525538</c:v>
                </c:pt>
                <c:pt idx="4">
                  <c:v>0.9028006589785853</c:v>
                </c:pt>
                <c:pt idx="5">
                  <c:v>0.95387149917627811</c:v>
                </c:pt>
                <c:pt idx="6">
                  <c:v>0.98517298187808777</c:v>
                </c:pt>
                <c:pt idx="7">
                  <c:v>0.99505766062602952</c:v>
                </c:pt>
                <c:pt idx="8">
                  <c:v>1</c:v>
                </c:pt>
              </c:numCache>
            </c:numRef>
          </c:val>
        </c:ser>
        <c:ser>
          <c:idx val="3"/>
          <c:order val="3"/>
          <c:tx>
            <c:strRef>
              <c:f>図元データ!$A$55:$B$55</c:f>
              <c:strCache>
                <c:ptCount val="1"/>
                <c:pt idx="0">
                  <c:v>累積相対度数 派遣企業</c:v>
                </c:pt>
              </c:strCache>
            </c:strRef>
          </c:tx>
          <c:spPr>
            <a:ln w="38100">
              <a:solidFill>
                <a:srgbClr val="0000FF"/>
              </a:solidFill>
            </a:ln>
          </c:spPr>
          <c:marker>
            <c:symbol val="none"/>
          </c:marker>
          <c:cat>
            <c:numRef>
              <c:f>図元データ!$C$51:$K$51</c:f>
              <c:numCache>
                <c:formatCode>General</c:formatCode>
                <c:ptCount val="9"/>
                <c:pt idx="0">
                  <c:v>0</c:v>
                </c:pt>
                <c:pt idx="1">
                  <c:v>1</c:v>
                </c:pt>
                <c:pt idx="2">
                  <c:v>2</c:v>
                </c:pt>
                <c:pt idx="3">
                  <c:v>3</c:v>
                </c:pt>
                <c:pt idx="4">
                  <c:v>4</c:v>
                </c:pt>
                <c:pt idx="5">
                  <c:v>5</c:v>
                </c:pt>
                <c:pt idx="6">
                  <c:v>6</c:v>
                </c:pt>
                <c:pt idx="7">
                  <c:v>7</c:v>
                </c:pt>
                <c:pt idx="8">
                  <c:v>8</c:v>
                </c:pt>
              </c:numCache>
            </c:numRef>
          </c:cat>
          <c:val>
            <c:numRef>
              <c:f>図元データ!$C$55:$K$55</c:f>
              <c:numCache>
                <c:formatCode>0.00</c:formatCode>
                <c:ptCount val="9"/>
                <c:pt idx="0">
                  <c:v>3.5087719298245612E-2</c:v>
                </c:pt>
                <c:pt idx="1">
                  <c:v>0.15789473684210595</c:v>
                </c:pt>
                <c:pt idx="2">
                  <c:v>0.2982456140350877</c:v>
                </c:pt>
                <c:pt idx="3">
                  <c:v>0.57894736842105254</c:v>
                </c:pt>
                <c:pt idx="4">
                  <c:v>0.75438596491228049</c:v>
                </c:pt>
                <c:pt idx="5">
                  <c:v>0.87719298245614064</c:v>
                </c:pt>
                <c:pt idx="6">
                  <c:v>0.94736842105263019</c:v>
                </c:pt>
                <c:pt idx="7">
                  <c:v>0.98245614035087658</c:v>
                </c:pt>
                <c:pt idx="8">
                  <c:v>1</c:v>
                </c:pt>
              </c:numCache>
            </c:numRef>
          </c:val>
        </c:ser>
        <c:marker val="1"/>
        <c:axId val="187311232"/>
        <c:axId val="187312768"/>
      </c:lineChart>
      <c:catAx>
        <c:axId val="187626624"/>
        <c:scaling>
          <c:orientation val="minMax"/>
        </c:scaling>
        <c:axPos val="b"/>
        <c:title>
          <c:tx>
            <c:rich>
              <a:bodyPr/>
              <a:lstStyle/>
              <a:p>
                <a:pPr>
                  <a:defRPr/>
                </a:pPr>
                <a:r>
                  <a:rPr lang="ja-JP"/>
                  <a:t>階級下限値</a:t>
                </a:r>
              </a:p>
            </c:rich>
          </c:tx>
          <c:layout/>
          <c:spPr>
            <a:noFill/>
            <a:ln w="25400">
              <a:noFill/>
            </a:ln>
          </c:spPr>
        </c:title>
        <c:numFmt formatCode="General" sourceLinked="1"/>
        <c:tickLblPos val="nextTo"/>
        <c:crossAx val="187628544"/>
        <c:crosses val="autoZero"/>
        <c:auto val="1"/>
        <c:lblAlgn val="ctr"/>
        <c:lblOffset val="100"/>
      </c:catAx>
      <c:valAx>
        <c:axId val="187628544"/>
        <c:scaling>
          <c:orientation val="minMax"/>
          <c:max val="0.30000000000000032"/>
        </c:scaling>
        <c:axPos val="l"/>
        <c:majorGridlines/>
        <c:title>
          <c:tx>
            <c:rich>
              <a:bodyPr rot="0" vert="wordArtVertRtl"/>
              <a:lstStyle/>
              <a:p>
                <a:pPr>
                  <a:defRPr/>
                </a:pPr>
                <a:r>
                  <a:rPr lang="ja-JP"/>
                  <a:t>相対度数</a:t>
                </a:r>
              </a:p>
            </c:rich>
          </c:tx>
          <c:layout/>
          <c:spPr>
            <a:noFill/>
            <a:ln w="25400">
              <a:noFill/>
            </a:ln>
          </c:spPr>
        </c:title>
        <c:numFmt formatCode="0.00" sourceLinked="1"/>
        <c:tickLblPos val="nextTo"/>
        <c:crossAx val="187626624"/>
        <c:crosses val="autoZero"/>
        <c:crossBetween val="between"/>
        <c:majorUnit val="6.0000000000000032E-2"/>
      </c:valAx>
      <c:catAx>
        <c:axId val="187311232"/>
        <c:scaling>
          <c:orientation val="minMax"/>
        </c:scaling>
        <c:delete val="1"/>
        <c:axPos val="b"/>
        <c:numFmt formatCode="General" sourceLinked="1"/>
        <c:tickLblPos val="none"/>
        <c:crossAx val="187312768"/>
        <c:crosses val="autoZero"/>
        <c:auto val="1"/>
        <c:lblAlgn val="ctr"/>
        <c:lblOffset val="100"/>
      </c:catAx>
      <c:valAx>
        <c:axId val="187312768"/>
        <c:scaling>
          <c:orientation val="minMax"/>
          <c:max val="1"/>
        </c:scaling>
        <c:axPos val="r"/>
        <c:title>
          <c:tx>
            <c:rich>
              <a:bodyPr rot="0" vert="wordArtVertRtl"/>
              <a:lstStyle/>
              <a:p>
                <a:pPr>
                  <a:defRPr/>
                </a:pPr>
                <a:r>
                  <a:rPr lang="ja-JP"/>
                  <a:t>累積相対度数</a:t>
                </a:r>
              </a:p>
            </c:rich>
          </c:tx>
          <c:layout/>
          <c:spPr>
            <a:noFill/>
            <a:ln w="25400">
              <a:noFill/>
            </a:ln>
          </c:spPr>
        </c:title>
        <c:numFmt formatCode="0.00" sourceLinked="1"/>
        <c:tickLblPos val="nextTo"/>
        <c:crossAx val="187311232"/>
        <c:crosses val="max"/>
        <c:crossBetween val="between"/>
        <c:majorUnit val="0.2"/>
      </c:valAx>
    </c:plotArea>
    <c:legend>
      <c:legendPos val="r"/>
      <c:layout>
        <c:manualLayout>
          <c:xMode val="edge"/>
          <c:yMode val="edge"/>
          <c:x val="0.54923076923076752"/>
          <c:y val="0.28486076690612888"/>
          <c:w val="0.31606105390672334"/>
          <c:h val="0.2091635557507503"/>
        </c:manualLayout>
      </c:layout>
      <c:spPr>
        <a:solidFill>
          <a:schemeClr val="bg1"/>
        </a:solidFill>
        <a:ln>
          <a:noFill/>
        </a:ln>
      </c:spPr>
    </c:legend>
    <c:plotVisOnly val="1"/>
    <c:dispBlanksAs val="gap"/>
  </c:chart>
  <c:spPr>
    <a:ln>
      <a:noFill/>
    </a:ln>
  </c:spPr>
  <c:txPr>
    <a:bodyPr/>
    <a:lstStyle/>
    <a:p>
      <a:pPr>
        <a:defRPr>
          <a:latin typeface="ＭＳ Ｐゴシック" pitchFamily="50" charset="-128"/>
          <a:ea typeface="ＭＳ Ｐゴシック" pitchFamily="50" charset="-128"/>
        </a:defRPr>
      </a:pPr>
      <a:endParaRPr lang="ja-JP"/>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B46F712-E04C-4A60-AD26-24427026C7C7}" type="doc">
      <dgm:prSet loTypeId="urn:microsoft.com/office/officeart/2005/8/layout/hierarchy3" loCatId="hierarchy" qsTypeId="urn:microsoft.com/office/officeart/2005/8/quickstyle/3d1" qsCatId="3D" csTypeId="urn:microsoft.com/office/officeart/2005/8/colors/accent1_2" csCatId="accent1" phldr="1"/>
      <dgm:spPr/>
      <dgm:t>
        <a:bodyPr/>
        <a:lstStyle/>
        <a:p>
          <a:endParaRPr kumimoji="1" lang="ja-JP" altLang="en-US"/>
        </a:p>
      </dgm:t>
    </dgm:pt>
    <dgm:pt modelId="{E2E5CD75-D615-4E7B-B5C9-8A3F9A20C0FB}">
      <dgm:prSet phldrT="[テキスト]" custT="1"/>
      <dgm:spPr>
        <a:solidFill>
          <a:srgbClr val="0066CC"/>
        </a:solidFill>
      </dgm:spPr>
      <dgm:t>
        <a:bodyPr/>
        <a:lstStyle/>
        <a:p>
          <a:r>
            <a:rPr kumimoji="1" lang="ja-JP" altLang="en-US" sz="3800" b="0" dirty="0" smtClean="0"/>
            <a:t>政府・企業間関係</a:t>
          </a:r>
          <a:endParaRPr kumimoji="1" lang="ja-JP" altLang="en-US" sz="3800" b="1" dirty="0"/>
        </a:p>
      </dgm:t>
    </dgm:pt>
    <dgm:pt modelId="{4F31127E-2FEC-4556-958F-D4757E3D1EF7}" type="parTrans" cxnId="{EB6B1F13-41E2-4D99-9788-F7A6B7C84787}">
      <dgm:prSet/>
      <dgm:spPr/>
      <dgm:t>
        <a:bodyPr/>
        <a:lstStyle/>
        <a:p>
          <a:endParaRPr kumimoji="1" lang="ja-JP" altLang="en-US"/>
        </a:p>
      </dgm:t>
    </dgm:pt>
    <dgm:pt modelId="{B9FC08B4-B19F-43E2-938B-8D8B65F4588C}" type="sibTrans" cxnId="{EB6B1F13-41E2-4D99-9788-F7A6B7C84787}">
      <dgm:prSet/>
      <dgm:spPr/>
      <dgm:t>
        <a:bodyPr/>
        <a:lstStyle/>
        <a:p>
          <a:endParaRPr kumimoji="1" lang="ja-JP" altLang="en-US"/>
        </a:p>
      </dgm:t>
    </dgm:pt>
    <dgm:pt modelId="{C9372DB2-1FF5-4EE8-8A24-019ECC94C719}">
      <dgm:prSet phldrT="[テキスト]" custT="1"/>
      <dgm:spPr>
        <a:solidFill>
          <a:srgbClr val="FFC000">
            <a:alpha val="90000"/>
          </a:srgbClr>
        </a:solidFill>
      </dgm:spPr>
      <dgm:t>
        <a:bodyPr/>
        <a:lstStyle/>
        <a:p>
          <a:r>
            <a:rPr kumimoji="1" lang="ja-JP" altLang="en-US" sz="3800" b="0" dirty="0" smtClean="0">
              <a:solidFill>
                <a:schemeClr val="bg1"/>
              </a:solidFill>
            </a:rPr>
            <a:t>規律国家</a:t>
          </a:r>
          <a:endParaRPr kumimoji="1" lang="ja-JP" altLang="en-US" sz="3800" b="0" dirty="0">
            <a:solidFill>
              <a:schemeClr val="bg1"/>
            </a:solidFill>
          </a:endParaRPr>
        </a:p>
      </dgm:t>
    </dgm:pt>
    <dgm:pt modelId="{BF5EF122-4A7A-47EC-8202-81274B4C2E31}" type="parTrans" cxnId="{36C94297-B12D-4065-B4DF-B1D38DA5B797}">
      <dgm:prSet/>
      <dgm:spPr/>
      <dgm:t>
        <a:bodyPr/>
        <a:lstStyle/>
        <a:p>
          <a:endParaRPr kumimoji="1" lang="ja-JP" altLang="en-US"/>
        </a:p>
      </dgm:t>
    </dgm:pt>
    <dgm:pt modelId="{24E0AC7C-1AFD-4B46-9FB1-8E0760041D9F}" type="sibTrans" cxnId="{36C94297-B12D-4065-B4DF-B1D38DA5B797}">
      <dgm:prSet/>
      <dgm:spPr/>
      <dgm:t>
        <a:bodyPr/>
        <a:lstStyle/>
        <a:p>
          <a:endParaRPr kumimoji="1" lang="ja-JP" altLang="en-US"/>
        </a:p>
      </dgm:t>
    </dgm:pt>
    <dgm:pt modelId="{8EF870CA-C2A0-4879-81A7-414B28F51A65}">
      <dgm:prSet phldrT="[テキスト]" custT="1"/>
      <dgm:spPr>
        <a:solidFill>
          <a:srgbClr val="92D050">
            <a:alpha val="90000"/>
          </a:srgbClr>
        </a:solidFill>
      </dgm:spPr>
      <dgm:t>
        <a:bodyPr/>
        <a:lstStyle/>
        <a:p>
          <a:r>
            <a:rPr kumimoji="1" lang="ja-JP" altLang="en-US" sz="3700" b="0" dirty="0" smtClean="0">
              <a:solidFill>
                <a:schemeClr val="bg1"/>
              </a:solidFill>
            </a:rPr>
            <a:t>レントシーキング国家</a:t>
          </a:r>
          <a:endParaRPr kumimoji="1" lang="ja-JP" altLang="en-US" sz="3700" b="0" dirty="0">
            <a:solidFill>
              <a:schemeClr val="bg1"/>
            </a:solidFill>
          </a:endParaRPr>
        </a:p>
      </dgm:t>
    </dgm:pt>
    <dgm:pt modelId="{71212F0C-4926-4A8D-808D-B78511679C2F}" type="parTrans" cxnId="{EF2BEE77-4DD0-48C1-9826-A62932EEBCA4}">
      <dgm:prSet/>
      <dgm:spPr/>
      <dgm:t>
        <a:bodyPr/>
        <a:lstStyle/>
        <a:p>
          <a:endParaRPr kumimoji="1" lang="ja-JP" altLang="en-US"/>
        </a:p>
      </dgm:t>
    </dgm:pt>
    <dgm:pt modelId="{A048B758-01CE-4C87-A80F-9CFB2988C20A}" type="sibTrans" cxnId="{EF2BEE77-4DD0-48C1-9826-A62932EEBCA4}">
      <dgm:prSet/>
      <dgm:spPr/>
      <dgm:t>
        <a:bodyPr/>
        <a:lstStyle/>
        <a:p>
          <a:endParaRPr kumimoji="1" lang="ja-JP" altLang="en-US"/>
        </a:p>
      </dgm:t>
    </dgm:pt>
    <dgm:pt modelId="{A80718B8-428F-4472-AA71-46CD53289F4A}">
      <dgm:prSet phldrT="[テキスト]" custT="1"/>
      <dgm:spPr>
        <a:solidFill>
          <a:srgbClr val="FF6600">
            <a:alpha val="90000"/>
          </a:srgbClr>
        </a:solidFill>
      </dgm:spPr>
      <dgm:t>
        <a:bodyPr/>
        <a:lstStyle/>
        <a:p>
          <a:r>
            <a:rPr kumimoji="1" lang="ja-JP" altLang="en-US" sz="3700" b="0" dirty="0" smtClean="0">
              <a:solidFill>
                <a:schemeClr val="bg1"/>
              </a:solidFill>
            </a:rPr>
            <a:t>諸刃の剣国家</a:t>
          </a:r>
          <a:endParaRPr kumimoji="1" lang="ja-JP" altLang="en-US" sz="3700" b="0" dirty="0">
            <a:solidFill>
              <a:schemeClr val="bg1"/>
            </a:solidFill>
          </a:endParaRPr>
        </a:p>
      </dgm:t>
    </dgm:pt>
    <dgm:pt modelId="{5152545E-EE02-4398-96B0-F4D139CA1EB5}" type="parTrans" cxnId="{0EB1A4CD-65AC-43A6-8B71-5F3658BED100}">
      <dgm:prSet/>
      <dgm:spPr/>
      <dgm:t>
        <a:bodyPr/>
        <a:lstStyle/>
        <a:p>
          <a:endParaRPr kumimoji="1" lang="ja-JP" altLang="en-US"/>
        </a:p>
      </dgm:t>
    </dgm:pt>
    <dgm:pt modelId="{4DC99CE2-3A4F-4978-AB54-3F8E67A407FA}" type="sibTrans" cxnId="{0EB1A4CD-65AC-43A6-8B71-5F3658BED100}">
      <dgm:prSet/>
      <dgm:spPr/>
      <dgm:t>
        <a:bodyPr/>
        <a:lstStyle/>
        <a:p>
          <a:endParaRPr kumimoji="1" lang="ja-JP" altLang="en-US"/>
        </a:p>
      </dgm:t>
    </dgm:pt>
    <dgm:pt modelId="{676204ED-6428-46AD-AF49-DBC92D38FD7B}" type="pres">
      <dgm:prSet presAssocID="{DB46F712-E04C-4A60-AD26-24427026C7C7}" presName="diagram" presStyleCnt="0">
        <dgm:presLayoutVars>
          <dgm:chPref val="1"/>
          <dgm:dir/>
          <dgm:animOne val="branch"/>
          <dgm:animLvl val="lvl"/>
          <dgm:resizeHandles/>
        </dgm:presLayoutVars>
      </dgm:prSet>
      <dgm:spPr/>
      <dgm:t>
        <a:bodyPr/>
        <a:lstStyle/>
        <a:p>
          <a:endParaRPr kumimoji="1" lang="ja-JP" altLang="en-US"/>
        </a:p>
      </dgm:t>
    </dgm:pt>
    <dgm:pt modelId="{321BD660-EE76-43C0-9203-73A704868E0E}" type="pres">
      <dgm:prSet presAssocID="{E2E5CD75-D615-4E7B-B5C9-8A3F9A20C0FB}" presName="root" presStyleCnt="0"/>
      <dgm:spPr/>
    </dgm:pt>
    <dgm:pt modelId="{53CE793B-D3FE-4F1E-86FB-28A064A72E85}" type="pres">
      <dgm:prSet presAssocID="{E2E5CD75-D615-4E7B-B5C9-8A3F9A20C0FB}" presName="rootComposite" presStyleCnt="0"/>
      <dgm:spPr/>
    </dgm:pt>
    <dgm:pt modelId="{46FB9440-EFED-47F1-8E28-98D35D8E1044}" type="pres">
      <dgm:prSet presAssocID="{E2E5CD75-D615-4E7B-B5C9-8A3F9A20C0FB}" presName="rootText" presStyleLbl="node1" presStyleIdx="0" presStyleCnt="1" custScaleX="232911"/>
      <dgm:spPr/>
      <dgm:t>
        <a:bodyPr/>
        <a:lstStyle/>
        <a:p>
          <a:endParaRPr kumimoji="1" lang="ja-JP" altLang="en-US"/>
        </a:p>
      </dgm:t>
    </dgm:pt>
    <dgm:pt modelId="{09B176B7-4C84-4883-82F4-D13BD7368F26}" type="pres">
      <dgm:prSet presAssocID="{E2E5CD75-D615-4E7B-B5C9-8A3F9A20C0FB}" presName="rootConnector" presStyleLbl="node1" presStyleIdx="0" presStyleCnt="1"/>
      <dgm:spPr/>
      <dgm:t>
        <a:bodyPr/>
        <a:lstStyle/>
        <a:p>
          <a:endParaRPr kumimoji="1" lang="ja-JP" altLang="en-US"/>
        </a:p>
      </dgm:t>
    </dgm:pt>
    <dgm:pt modelId="{E9C7A479-D441-4EEA-AFB2-0BD625FCE54A}" type="pres">
      <dgm:prSet presAssocID="{E2E5CD75-D615-4E7B-B5C9-8A3F9A20C0FB}" presName="childShape" presStyleCnt="0"/>
      <dgm:spPr/>
    </dgm:pt>
    <dgm:pt modelId="{BE947AFB-0309-49AB-A090-E1C49804B756}" type="pres">
      <dgm:prSet presAssocID="{BF5EF122-4A7A-47EC-8202-81274B4C2E31}" presName="Name13" presStyleLbl="parChTrans1D2" presStyleIdx="0" presStyleCnt="3"/>
      <dgm:spPr/>
      <dgm:t>
        <a:bodyPr/>
        <a:lstStyle/>
        <a:p>
          <a:endParaRPr kumimoji="1" lang="ja-JP" altLang="en-US"/>
        </a:p>
      </dgm:t>
    </dgm:pt>
    <dgm:pt modelId="{8B6A86EC-4688-403E-A2D7-134E70105BB0}" type="pres">
      <dgm:prSet presAssocID="{C9372DB2-1FF5-4EE8-8A24-019ECC94C719}" presName="childText" presStyleLbl="bgAcc1" presStyleIdx="0" presStyleCnt="3" custScaleX="162081">
        <dgm:presLayoutVars>
          <dgm:bulletEnabled val="1"/>
        </dgm:presLayoutVars>
      </dgm:prSet>
      <dgm:spPr/>
      <dgm:t>
        <a:bodyPr/>
        <a:lstStyle/>
        <a:p>
          <a:endParaRPr kumimoji="1" lang="ja-JP" altLang="en-US"/>
        </a:p>
      </dgm:t>
    </dgm:pt>
    <dgm:pt modelId="{3F4D4882-2BFC-4C3F-A3C5-094107B17FBC}" type="pres">
      <dgm:prSet presAssocID="{71212F0C-4926-4A8D-808D-B78511679C2F}" presName="Name13" presStyleLbl="parChTrans1D2" presStyleIdx="1" presStyleCnt="3"/>
      <dgm:spPr/>
      <dgm:t>
        <a:bodyPr/>
        <a:lstStyle/>
        <a:p>
          <a:endParaRPr kumimoji="1" lang="ja-JP" altLang="en-US"/>
        </a:p>
      </dgm:t>
    </dgm:pt>
    <dgm:pt modelId="{87B9E7BA-EBA3-43CB-80EC-51B6302FC2EC}" type="pres">
      <dgm:prSet presAssocID="{8EF870CA-C2A0-4879-81A7-414B28F51A65}" presName="childText" presStyleLbl="bgAcc1" presStyleIdx="1" presStyleCnt="3" custScaleX="327180">
        <dgm:presLayoutVars>
          <dgm:bulletEnabled val="1"/>
        </dgm:presLayoutVars>
      </dgm:prSet>
      <dgm:spPr/>
      <dgm:t>
        <a:bodyPr/>
        <a:lstStyle/>
        <a:p>
          <a:endParaRPr kumimoji="1" lang="ja-JP" altLang="en-US"/>
        </a:p>
      </dgm:t>
    </dgm:pt>
    <dgm:pt modelId="{25CDA88F-0079-4205-AC66-2F4E9B6103D3}" type="pres">
      <dgm:prSet presAssocID="{5152545E-EE02-4398-96B0-F4D139CA1EB5}" presName="Name13" presStyleLbl="parChTrans1D2" presStyleIdx="2" presStyleCnt="3"/>
      <dgm:spPr/>
      <dgm:t>
        <a:bodyPr/>
        <a:lstStyle/>
        <a:p>
          <a:endParaRPr kumimoji="1" lang="ja-JP" altLang="en-US"/>
        </a:p>
      </dgm:t>
    </dgm:pt>
    <dgm:pt modelId="{2FF987D9-BB6F-46CD-8B05-584B96E9E0CB}" type="pres">
      <dgm:prSet presAssocID="{A80718B8-428F-4472-AA71-46CD53289F4A}" presName="childText" presStyleLbl="bgAcc1" presStyleIdx="2" presStyleCnt="3" custScaleX="229937">
        <dgm:presLayoutVars>
          <dgm:bulletEnabled val="1"/>
        </dgm:presLayoutVars>
      </dgm:prSet>
      <dgm:spPr/>
      <dgm:t>
        <a:bodyPr/>
        <a:lstStyle/>
        <a:p>
          <a:endParaRPr kumimoji="1" lang="ja-JP" altLang="en-US"/>
        </a:p>
      </dgm:t>
    </dgm:pt>
  </dgm:ptLst>
  <dgm:cxnLst>
    <dgm:cxn modelId="{0EB1A4CD-65AC-43A6-8B71-5F3658BED100}" srcId="{E2E5CD75-D615-4E7B-B5C9-8A3F9A20C0FB}" destId="{A80718B8-428F-4472-AA71-46CD53289F4A}" srcOrd="2" destOrd="0" parTransId="{5152545E-EE02-4398-96B0-F4D139CA1EB5}" sibTransId="{4DC99CE2-3A4F-4978-AB54-3F8E67A407FA}"/>
    <dgm:cxn modelId="{DAF7C24A-C7E9-4E9B-9A94-6A75C0B33E23}" type="presOf" srcId="{5152545E-EE02-4398-96B0-F4D139CA1EB5}" destId="{25CDA88F-0079-4205-AC66-2F4E9B6103D3}" srcOrd="0" destOrd="0" presId="urn:microsoft.com/office/officeart/2005/8/layout/hierarchy3"/>
    <dgm:cxn modelId="{22DABDA6-5FAE-41ED-8778-5EDEC59CE207}" type="presOf" srcId="{BF5EF122-4A7A-47EC-8202-81274B4C2E31}" destId="{BE947AFB-0309-49AB-A090-E1C49804B756}" srcOrd="0" destOrd="0" presId="urn:microsoft.com/office/officeart/2005/8/layout/hierarchy3"/>
    <dgm:cxn modelId="{8406DEA0-8198-4B6E-996A-0F820A1EC648}" type="presOf" srcId="{A80718B8-428F-4472-AA71-46CD53289F4A}" destId="{2FF987D9-BB6F-46CD-8B05-584B96E9E0CB}" srcOrd="0" destOrd="0" presId="urn:microsoft.com/office/officeart/2005/8/layout/hierarchy3"/>
    <dgm:cxn modelId="{36C94297-B12D-4065-B4DF-B1D38DA5B797}" srcId="{E2E5CD75-D615-4E7B-B5C9-8A3F9A20C0FB}" destId="{C9372DB2-1FF5-4EE8-8A24-019ECC94C719}" srcOrd="0" destOrd="0" parTransId="{BF5EF122-4A7A-47EC-8202-81274B4C2E31}" sibTransId="{24E0AC7C-1AFD-4B46-9FB1-8E0760041D9F}"/>
    <dgm:cxn modelId="{6B397576-0A33-43AB-A7CE-C0ABEDD4F32F}" type="presOf" srcId="{71212F0C-4926-4A8D-808D-B78511679C2F}" destId="{3F4D4882-2BFC-4C3F-A3C5-094107B17FBC}" srcOrd="0" destOrd="0" presId="urn:microsoft.com/office/officeart/2005/8/layout/hierarchy3"/>
    <dgm:cxn modelId="{A0030A48-23D1-41F5-96A9-E596CB796F7D}" type="presOf" srcId="{E2E5CD75-D615-4E7B-B5C9-8A3F9A20C0FB}" destId="{46FB9440-EFED-47F1-8E28-98D35D8E1044}" srcOrd="0" destOrd="0" presId="urn:microsoft.com/office/officeart/2005/8/layout/hierarchy3"/>
    <dgm:cxn modelId="{62A24BBE-39E3-47E7-8047-4887188F59C1}" type="presOf" srcId="{DB46F712-E04C-4A60-AD26-24427026C7C7}" destId="{676204ED-6428-46AD-AF49-DBC92D38FD7B}" srcOrd="0" destOrd="0" presId="urn:microsoft.com/office/officeart/2005/8/layout/hierarchy3"/>
    <dgm:cxn modelId="{EB6B1F13-41E2-4D99-9788-F7A6B7C84787}" srcId="{DB46F712-E04C-4A60-AD26-24427026C7C7}" destId="{E2E5CD75-D615-4E7B-B5C9-8A3F9A20C0FB}" srcOrd="0" destOrd="0" parTransId="{4F31127E-2FEC-4556-958F-D4757E3D1EF7}" sibTransId="{B9FC08B4-B19F-43E2-938B-8D8B65F4588C}"/>
    <dgm:cxn modelId="{EF2BEE77-4DD0-48C1-9826-A62932EEBCA4}" srcId="{E2E5CD75-D615-4E7B-B5C9-8A3F9A20C0FB}" destId="{8EF870CA-C2A0-4879-81A7-414B28F51A65}" srcOrd="1" destOrd="0" parTransId="{71212F0C-4926-4A8D-808D-B78511679C2F}" sibTransId="{A048B758-01CE-4C87-A80F-9CFB2988C20A}"/>
    <dgm:cxn modelId="{25EF3374-402A-4D3F-8E1E-A7AC16B60E3C}" type="presOf" srcId="{E2E5CD75-D615-4E7B-B5C9-8A3F9A20C0FB}" destId="{09B176B7-4C84-4883-82F4-D13BD7368F26}" srcOrd="1" destOrd="0" presId="urn:microsoft.com/office/officeart/2005/8/layout/hierarchy3"/>
    <dgm:cxn modelId="{FA74BD04-9566-4845-B20A-AE86A818BAED}" type="presOf" srcId="{8EF870CA-C2A0-4879-81A7-414B28F51A65}" destId="{87B9E7BA-EBA3-43CB-80EC-51B6302FC2EC}" srcOrd="0" destOrd="0" presId="urn:microsoft.com/office/officeart/2005/8/layout/hierarchy3"/>
    <dgm:cxn modelId="{C259D287-1E10-49B2-AC85-E97A69BD8DCB}" type="presOf" srcId="{C9372DB2-1FF5-4EE8-8A24-019ECC94C719}" destId="{8B6A86EC-4688-403E-A2D7-134E70105BB0}" srcOrd="0" destOrd="0" presId="urn:microsoft.com/office/officeart/2005/8/layout/hierarchy3"/>
    <dgm:cxn modelId="{B106F0B2-047C-41A3-8F27-DA079F0490FD}" type="presParOf" srcId="{676204ED-6428-46AD-AF49-DBC92D38FD7B}" destId="{321BD660-EE76-43C0-9203-73A704868E0E}" srcOrd="0" destOrd="0" presId="urn:microsoft.com/office/officeart/2005/8/layout/hierarchy3"/>
    <dgm:cxn modelId="{AB80B45C-7CF3-4734-92E2-C56817A24FBC}" type="presParOf" srcId="{321BD660-EE76-43C0-9203-73A704868E0E}" destId="{53CE793B-D3FE-4F1E-86FB-28A064A72E85}" srcOrd="0" destOrd="0" presId="urn:microsoft.com/office/officeart/2005/8/layout/hierarchy3"/>
    <dgm:cxn modelId="{9C3F9C1C-66D4-4169-A84A-97B9C83DDDD7}" type="presParOf" srcId="{53CE793B-D3FE-4F1E-86FB-28A064A72E85}" destId="{46FB9440-EFED-47F1-8E28-98D35D8E1044}" srcOrd="0" destOrd="0" presId="urn:microsoft.com/office/officeart/2005/8/layout/hierarchy3"/>
    <dgm:cxn modelId="{6485157A-2254-4D43-B480-E2680526766C}" type="presParOf" srcId="{53CE793B-D3FE-4F1E-86FB-28A064A72E85}" destId="{09B176B7-4C84-4883-82F4-D13BD7368F26}" srcOrd="1" destOrd="0" presId="urn:microsoft.com/office/officeart/2005/8/layout/hierarchy3"/>
    <dgm:cxn modelId="{F29AAC1F-584A-4303-8244-B882315A6AE8}" type="presParOf" srcId="{321BD660-EE76-43C0-9203-73A704868E0E}" destId="{E9C7A479-D441-4EEA-AFB2-0BD625FCE54A}" srcOrd="1" destOrd="0" presId="urn:microsoft.com/office/officeart/2005/8/layout/hierarchy3"/>
    <dgm:cxn modelId="{A20CCE3B-7BD0-42D4-B72B-902E9A6D1AAD}" type="presParOf" srcId="{E9C7A479-D441-4EEA-AFB2-0BD625FCE54A}" destId="{BE947AFB-0309-49AB-A090-E1C49804B756}" srcOrd="0" destOrd="0" presId="urn:microsoft.com/office/officeart/2005/8/layout/hierarchy3"/>
    <dgm:cxn modelId="{8E726615-FBE6-4A93-9637-B71F5A6335A4}" type="presParOf" srcId="{E9C7A479-D441-4EEA-AFB2-0BD625FCE54A}" destId="{8B6A86EC-4688-403E-A2D7-134E70105BB0}" srcOrd="1" destOrd="0" presId="urn:microsoft.com/office/officeart/2005/8/layout/hierarchy3"/>
    <dgm:cxn modelId="{62330BBB-1389-4ED1-B936-D8FCD4DA2F5C}" type="presParOf" srcId="{E9C7A479-D441-4EEA-AFB2-0BD625FCE54A}" destId="{3F4D4882-2BFC-4C3F-A3C5-094107B17FBC}" srcOrd="2" destOrd="0" presId="urn:microsoft.com/office/officeart/2005/8/layout/hierarchy3"/>
    <dgm:cxn modelId="{E8C5E644-518F-4036-8604-FF59AD7D6CB2}" type="presParOf" srcId="{E9C7A479-D441-4EEA-AFB2-0BD625FCE54A}" destId="{87B9E7BA-EBA3-43CB-80EC-51B6302FC2EC}" srcOrd="3" destOrd="0" presId="urn:microsoft.com/office/officeart/2005/8/layout/hierarchy3"/>
    <dgm:cxn modelId="{FCC33EA7-37C6-4681-BA10-4D9D33A08CC7}" type="presParOf" srcId="{E9C7A479-D441-4EEA-AFB2-0BD625FCE54A}" destId="{25CDA88F-0079-4205-AC66-2F4E9B6103D3}" srcOrd="4" destOrd="0" presId="urn:microsoft.com/office/officeart/2005/8/layout/hierarchy3"/>
    <dgm:cxn modelId="{4AFC9238-DF1F-4E76-BBB8-A314B5DB5EAE}" type="presParOf" srcId="{E9C7A479-D441-4EEA-AFB2-0BD625FCE54A}" destId="{2FF987D9-BB6F-46CD-8B05-584B96E9E0CB}" srcOrd="5" destOrd="0" presId="urn:microsoft.com/office/officeart/2005/8/layout/hierarchy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6FB9440-EFED-47F1-8E28-98D35D8E1044}">
      <dsp:nvSpPr>
        <dsp:cNvPr id="0" name=""/>
        <dsp:cNvSpPr/>
      </dsp:nvSpPr>
      <dsp:spPr>
        <a:xfrm>
          <a:off x="1565222" y="1444"/>
          <a:ext cx="4160120" cy="893070"/>
        </a:xfrm>
        <a:prstGeom prst="roundRect">
          <a:avLst>
            <a:gd name="adj" fmla="val 10000"/>
          </a:avLst>
        </a:prstGeom>
        <a:solidFill>
          <a:srgbClr val="0066CC"/>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2390" tIns="48260" rIns="72390" bIns="48260" numCol="1" spcCol="1270" anchor="ctr" anchorCtr="0">
          <a:noAutofit/>
        </a:bodyPr>
        <a:lstStyle/>
        <a:p>
          <a:pPr lvl="0" algn="ctr" defTabSz="1689100">
            <a:lnSpc>
              <a:spcPct val="90000"/>
            </a:lnSpc>
            <a:spcBef>
              <a:spcPct val="0"/>
            </a:spcBef>
            <a:spcAft>
              <a:spcPct val="35000"/>
            </a:spcAft>
          </a:pPr>
          <a:r>
            <a:rPr kumimoji="1" lang="ja-JP" altLang="en-US" sz="3800" b="0" kern="1200" dirty="0" smtClean="0"/>
            <a:t>政府・企業間関係</a:t>
          </a:r>
          <a:endParaRPr kumimoji="1" lang="ja-JP" altLang="en-US" sz="3800" b="1" kern="1200" dirty="0"/>
        </a:p>
      </dsp:txBody>
      <dsp:txXfrm>
        <a:off x="1565222" y="1444"/>
        <a:ext cx="4160120" cy="893070"/>
      </dsp:txXfrm>
    </dsp:sp>
    <dsp:sp modelId="{BE947AFB-0309-49AB-A090-E1C49804B756}">
      <dsp:nvSpPr>
        <dsp:cNvPr id="0" name=""/>
        <dsp:cNvSpPr/>
      </dsp:nvSpPr>
      <dsp:spPr>
        <a:xfrm>
          <a:off x="1981234" y="894515"/>
          <a:ext cx="416012" cy="669803"/>
        </a:xfrm>
        <a:custGeom>
          <a:avLst/>
          <a:gdLst/>
          <a:ahLst/>
          <a:cxnLst/>
          <a:rect l="0" t="0" r="0" b="0"/>
          <a:pathLst>
            <a:path>
              <a:moveTo>
                <a:pt x="0" y="0"/>
              </a:moveTo>
              <a:lnTo>
                <a:pt x="0" y="669803"/>
              </a:lnTo>
              <a:lnTo>
                <a:pt x="416012" y="669803"/>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8B6A86EC-4688-403E-A2D7-134E70105BB0}">
      <dsp:nvSpPr>
        <dsp:cNvPr id="0" name=""/>
        <dsp:cNvSpPr/>
      </dsp:nvSpPr>
      <dsp:spPr>
        <a:xfrm>
          <a:off x="2397246" y="1117782"/>
          <a:ext cx="2315996" cy="893070"/>
        </a:xfrm>
        <a:prstGeom prst="roundRect">
          <a:avLst>
            <a:gd name="adj" fmla="val 10000"/>
          </a:avLst>
        </a:prstGeom>
        <a:solidFill>
          <a:srgbClr val="FFC000">
            <a:alpha val="90000"/>
          </a:srgb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72390" tIns="48260" rIns="72390" bIns="48260" numCol="1" spcCol="1270" anchor="ctr" anchorCtr="0">
          <a:noAutofit/>
        </a:bodyPr>
        <a:lstStyle/>
        <a:p>
          <a:pPr lvl="0" algn="ctr" defTabSz="1689100">
            <a:lnSpc>
              <a:spcPct val="90000"/>
            </a:lnSpc>
            <a:spcBef>
              <a:spcPct val="0"/>
            </a:spcBef>
            <a:spcAft>
              <a:spcPct val="35000"/>
            </a:spcAft>
          </a:pPr>
          <a:r>
            <a:rPr kumimoji="1" lang="ja-JP" altLang="en-US" sz="3800" b="0" kern="1200" dirty="0" smtClean="0">
              <a:solidFill>
                <a:schemeClr val="bg1"/>
              </a:solidFill>
            </a:rPr>
            <a:t>規律国家</a:t>
          </a:r>
          <a:endParaRPr kumimoji="1" lang="ja-JP" altLang="en-US" sz="3800" b="0" kern="1200" dirty="0">
            <a:solidFill>
              <a:schemeClr val="bg1"/>
            </a:solidFill>
          </a:endParaRPr>
        </a:p>
      </dsp:txBody>
      <dsp:txXfrm>
        <a:off x="2397246" y="1117782"/>
        <a:ext cx="2315996" cy="893070"/>
      </dsp:txXfrm>
    </dsp:sp>
    <dsp:sp modelId="{3F4D4882-2BFC-4C3F-A3C5-094107B17FBC}">
      <dsp:nvSpPr>
        <dsp:cNvPr id="0" name=""/>
        <dsp:cNvSpPr/>
      </dsp:nvSpPr>
      <dsp:spPr>
        <a:xfrm>
          <a:off x="1981234" y="894515"/>
          <a:ext cx="416012" cy="1786141"/>
        </a:xfrm>
        <a:custGeom>
          <a:avLst/>
          <a:gdLst/>
          <a:ahLst/>
          <a:cxnLst/>
          <a:rect l="0" t="0" r="0" b="0"/>
          <a:pathLst>
            <a:path>
              <a:moveTo>
                <a:pt x="0" y="0"/>
              </a:moveTo>
              <a:lnTo>
                <a:pt x="0" y="1786141"/>
              </a:lnTo>
              <a:lnTo>
                <a:pt x="416012" y="1786141"/>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87B9E7BA-EBA3-43CB-80EC-51B6302FC2EC}">
      <dsp:nvSpPr>
        <dsp:cNvPr id="0" name=""/>
        <dsp:cNvSpPr/>
      </dsp:nvSpPr>
      <dsp:spPr>
        <a:xfrm>
          <a:off x="2397246" y="2234121"/>
          <a:ext cx="4675118" cy="893070"/>
        </a:xfrm>
        <a:prstGeom prst="roundRect">
          <a:avLst>
            <a:gd name="adj" fmla="val 10000"/>
          </a:avLst>
        </a:prstGeom>
        <a:solidFill>
          <a:srgbClr val="92D050">
            <a:alpha val="90000"/>
          </a:srgb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70485" tIns="46990" rIns="70485" bIns="46990" numCol="1" spcCol="1270" anchor="ctr" anchorCtr="0">
          <a:noAutofit/>
        </a:bodyPr>
        <a:lstStyle/>
        <a:p>
          <a:pPr lvl="0" algn="ctr" defTabSz="1644650">
            <a:lnSpc>
              <a:spcPct val="90000"/>
            </a:lnSpc>
            <a:spcBef>
              <a:spcPct val="0"/>
            </a:spcBef>
            <a:spcAft>
              <a:spcPct val="35000"/>
            </a:spcAft>
          </a:pPr>
          <a:r>
            <a:rPr kumimoji="1" lang="ja-JP" altLang="en-US" sz="3700" b="0" kern="1200" dirty="0" smtClean="0">
              <a:solidFill>
                <a:schemeClr val="bg1"/>
              </a:solidFill>
            </a:rPr>
            <a:t>レントシーキング国家</a:t>
          </a:r>
          <a:endParaRPr kumimoji="1" lang="ja-JP" altLang="en-US" sz="3700" b="0" kern="1200" dirty="0">
            <a:solidFill>
              <a:schemeClr val="bg1"/>
            </a:solidFill>
          </a:endParaRPr>
        </a:p>
      </dsp:txBody>
      <dsp:txXfrm>
        <a:off x="2397246" y="2234121"/>
        <a:ext cx="4675118" cy="893070"/>
      </dsp:txXfrm>
    </dsp:sp>
    <dsp:sp modelId="{25CDA88F-0079-4205-AC66-2F4E9B6103D3}">
      <dsp:nvSpPr>
        <dsp:cNvPr id="0" name=""/>
        <dsp:cNvSpPr/>
      </dsp:nvSpPr>
      <dsp:spPr>
        <a:xfrm>
          <a:off x="1981234" y="894515"/>
          <a:ext cx="416012" cy="2902480"/>
        </a:xfrm>
        <a:custGeom>
          <a:avLst/>
          <a:gdLst/>
          <a:ahLst/>
          <a:cxnLst/>
          <a:rect l="0" t="0" r="0" b="0"/>
          <a:pathLst>
            <a:path>
              <a:moveTo>
                <a:pt x="0" y="0"/>
              </a:moveTo>
              <a:lnTo>
                <a:pt x="0" y="2902480"/>
              </a:lnTo>
              <a:lnTo>
                <a:pt x="416012" y="2902480"/>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2FF987D9-BB6F-46CD-8B05-584B96E9E0CB}">
      <dsp:nvSpPr>
        <dsp:cNvPr id="0" name=""/>
        <dsp:cNvSpPr/>
      </dsp:nvSpPr>
      <dsp:spPr>
        <a:xfrm>
          <a:off x="2397246" y="3350459"/>
          <a:ext cx="3285600" cy="893070"/>
        </a:xfrm>
        <a:prstGeom prst="roundRect">
          <a:avLst>
            <a:gd name="adj" fmla="val 10000"/>
          </a:avLst>
        </a:prstGeom>
        <a:solidFill>
          <a:srgbClr val="FF6600">
            <a:alpha val="90000"/>
          </a:srgb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70485" tIns="46990" rIns="70485" bIns="46990" numCol="1" spcCol="1270" anchor="ctr" anchorCtr="0">
          <a:noAutofit/>
        </a:bodyPr>
        <a:lstStyle/>
        <a:p>
          <a:pPr lvl="0" algn="ctr" defTabSz="1644650">
            <a:lnSpc>
              <a:spcPct val="90000"/>
            </a:lnSpc>
            <a:spcBef>
              <a:spcPct val="0"/>
            </a:spcBef>
            <a:spcAft>
              <a:spcPct val="35000"/>
            </a:spcAft>
          </a:pPr>
          <a:r>
            <a:rPr kumimoji="1" lang="ja-JP" altLang="en-US" sz="3700" b="0" kern="1200" dirty="0" smtClean="0">
              <a:solidFill>
                <a:schemeClr val="bg1"/>
              </a:solidFill>
            </a:rPr>
            <a:t>諸刃の剣国家</a:t>
          </a:r>
          <a:endParaRPr kumimoji="1" lang="ja-JP" altLang="en-US" sz="3700" b="0" kern="1200" dirty="0">
            <a:solidFill>
              <a:schemeClr val="bg1"/>
            </a:solidFill>
          </a:endParaRPr>
        </a:p>
      </dsp:txBody>
      <dsp:txXfrm>
        <a:off x="2397246" y="3350459"/>
        <a:ext cx="3285600" cy="89307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drawing1.xml><?xml version="1.0" encoding="utf-8"?>
<c:userShapes xmlns:c="http://schemas.openxmlformats.org/drawingml/2006/chart">
  <cdr:relSizeAnchor xmlns:cdr="http://schemas.openxmlformats.org/drawingml/2006/chartDrawing">
    <cdr:from>
      <cdr:x>0.94963</cdr:x>
      <cdr:y>0.39569</cdr:y>
    </cdr:from>
    <cdr:to>
      <cdr:x>0.98805</cdr:x>
      <cdr:y>0.62267</cdr:y>
    </cdr:to>
    <cdr:sp macro="" textlink="">
      <cdr:nvSpPr>
        <cdr:cNvPr id="2" name="テキスト ボックス 1"/>
        <cdr:cNvSpPr txBox="1"/>
      </cdr:nvSpPr>
      <cdr:spPr>
        <a:xfrm xmlns:a="http://schemas.openxmlformats.org/drawingml/2006/main">
          <a:off x="5823857" y="1904933"/>
          <a:ext cx="235596" cy="1092719"/>
        </a:xfrm>
        <a:prstGeom xmlns:a="http://schemas.openxmlformats.org/drawingml/2006/main" prst="rect">
          <a:avLst/>
        </a:prstGeom>
      </cdr:spPr>
      <cdr:txBody>
        <a:bodyPr xmlns:a="http://schemas.openxmlformats.org/drawingml/2006/main" vert="eaVert" wrap="square" rtlCol="0" anchor="ctr"/>
        <a:lstStyle xmlns:a="http://schemas.openxmlformats.org/drawingml/2006/main"/>
        <a:p xmlns:a="http://schemas.openxmlformats.org/drawingml/2006/main">
          <a:pPr algn="l"/>
          <a:r>
            <a:rPr lang="ja-JP" altLang="en-US" sz="1000" b="1" dirty="0">
              <a:latin typeface="ＭＳ 明朝" pitchFamily="17" charset="-128"/>
              <a:ea typeface="ＭＳ 明朝" pitchFamily="17" charset="-128"/>
            </a:rPr>
            <a:t>累積相対度数</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1937CAC-828A-4B26-B316-63B3FA55B450}" type="datetimeFigureOut">
              <a:rPr kumimoji="1" lang="ja-JP" altLang="en-US" smtClean="0"/>
              <a:pPr/>
              <a:t>2010/1/18</a:t>
            </a:fld>
            <a:endParaRPr kumimoji="1" lang="ja-JP" altLang="en-US"/>
          </a:p>
        </p:txBody>
      </p:sp>
      <p:sp>
        <p:nvSpPr>
          <p:cNvPr id="4" name="フッター プレースホル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DA721E5-AF90-46F8-BD7F-48134B733586}"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2024063"/>
            <a:ext cx="7772400" cy="1189037"/>
          </a:xfrm>
        </p:spPr>
        <p:txBody>
          <a:bodyPr/>
          <a:lstStyle>
            <a:lvl1pPr>
              <a:defRPr>
                <a:solidFill>
                  <a:schemeClr val="bg1"/>
                </a:solidFill>
              </a:defRPr>
            </a:lvl1pPr>
          </a:lstStyle>
          <a:p>
            <a:r>
              <a:rPr lang="ja-JP" altLang="en-US" smtClean="0"/>
              <a:t>マスタ タイトルの書式設定</a:t>
            </a:r>
            <a:endParaRPr lang="ja-JP" altLang="en-US"/>
          </a:p>
        </p:txBody>
      </p:sp>
      <p:sp>
        <p:nvSpPr>
          <p:cNvPr id="4099" name="Rectangle 3"/>
          <p:cNvSpPr>
            <a:spLocks noGrp="1" noChangeArrowheads="1"/>
          </p:cNvSpPr>
          <p:nvPr>
            <p:ph type="subTitle" idx="1"/>
          </p:nvPr>
        </p:nvSpPr>
        <p:spPr>
          <a:xfrm>
            <a:off x="1371600" y="3897313"/>
            <a:ext cx="6400800" cy="1752600"/>
          </a:xfrm>
        </p:spPr>
        <p:txBody>
          <a:bodyPr/>
          <a:lstStyle>
            <a:lvl1pPr marL="0" indent="0" algn="ctr">
              <a:buFontTx/>
              <a:buNone/>
              <a:defRPr sz="1800">
                <a:solidFill>
                  <a:schemeClr val="bg1"/>
                </a:solidFill>
              </a:defRPr>
            </a:lvl1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xfrm>
            <a:off x="3505200" y="3321050"/>
            <a:ext cx="2133600" cy="252413"/>
          </a:xfrm>
        </p:spPr>
        <p:txBody>
          <a:bodyPr lIns="91440" anchor="t"/>
          <a:lstStyle>
            <a:lvl1pPr algn="ctr">
              <a:defRPr sz="1400" smtClean="0"/>
            </a:lvl1pPr>
          </a:lstStyle>
          <a:p>
            <a:pPr>
              <a:defRPr/>
            </a:pPr>
            <a:endParaRPr lang="en-US" altLang="ja-JP"/>
          </a:p>
        </p:txBody>
      </p:sp>
      <p:sp>
        <p:nvSpPr>
          <p:cNvPr id="5" name="Rectangle 5"/>
          <p:cNvSpPr>
            <a:spLocks noGrp="1" noChangeArrowheads="1"/>
          </p:cNvSpPr>
          <p:nvPr>
            <p:ph type="ftr" sz="quarter" idx="11"/>
          </p:nvPr>
        </p:nvSpPr>
        <p:spPr>
          <a:xfrm>
            <a:off x="6213475" y="6345238"/>
            <a:ext cx="2895600" cy="476250"/>
          </a:xfrm>
        </p:spPr>
        <p:txBody>
          <a:bodyPr/>
          <a:lstStyle>
            <a:lvl1pPr>
              <a:defRPr smtClean="0">
                <a:solidFill>
                  <a:schemeClr val="tx1"/>
                </a:solidFill>
              </a:defRPr>
            </a:lvl1pPr>
          </a:lstStyle>
          <a:p>
            <a:pPr>
              <a:defRPr/>
            </a:pPr>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17F54D0-7864-4035-BBD1-027187C22F7B}" type="slidenum">
              <a:rPr lang="en-US" altLang="ja-JP"/>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734175" y="657225"/>
            <a:ext cx="2159000" cy="5468938"/>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55588" y="657225"/>
            <a:ext cx="6326187" cy="5468938"/>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F7728E6-F94A-4EFC-BD12-CE4A92619D27}"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AB809C8-74BF-480E-87DF-B5FEB14C6618}"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ABE1FA3-6C3F-42D5-A26A-999F35FEACC6}"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255588" y="1881188"/>
            <a:ext cx="4241800" cy="4244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9788" y="1881188"/>
            <a:ext cx="4243387" cy="4244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537C56A-7490-43F1-8D96-3E06F63D1F85}"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7B2F47C4-7D75-4EE8-9195-747F954F582C}"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A60008EC-94D5-4211-B858-2DE81374F9DA}"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827E951F-F837-469D-9B04-68E1F5FACFF8}"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41E43F6-2451-407A-BCF1-28F370148A09}" type="slidenum">
              <a:rPr lang="en-US" altLang="ja-JP"/>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985A4C7-961D-4816-B35B-273218B77ED3}"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5588" y="657225"/>
            <a:ext cx="8637587" cy="11064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255588" y="1881188"/>
            <a:ext cx="8637587" cy="42449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255588" y="6642100"/>
            <a:ext cx="2133600" cy="171450"/>
          </a:xfrm>
          <a:prstGeom prst="rect">
            <a:avLst/>
          </a:prstGeom>
          <a:noFill/>
          <a:ln w="9525">
            <a:noFill/>
            <a:miter lim="800000"/>
            <a:headEnd/>
            <a:tailEnd/>
          </a:ln>
          <a:effectLst/>
        </p:spPr>
        <p:txBody>
          <a:bodyPr vert="horz" wrap="square" lIns="0" tIns="45720" rIns="91440" bIns="45720" numCol="1" anchor="ctr" anchorCtr="0" compatLnSpc="1">
            <a:prstTxWarp prst="textNoShape">
              <a:avLst/>
            </a:prstTxWarp>
          </a:bodyPr>
          <a:lstStyle>
            <a:lvl1pPr>
              <a:defRPr sz="1000" smtClean="0">
                <a:solidFill>
                  <a:schemeClr val="bg1"/>
                </a:solidFill>
              </a:defRPr>
            </a:lvl1pPr>
          </a:lstStyle>
          <a:p>
            <a:pPr>
              <a:defRPr/>
            </a:pPr>
            <a:endParaRPr lang="en-US" altLang="ja-JP"/>
          </a:p>
        </p:txBody>
      </p:sp>
      <p:sp>
        <p:nvSpPr>
          <p:cNvPr id="1029" name="Rectangle 5"/>
          <p:cNvSpPr>
            <a:spLocks noGrp="1" noChangeArrowheads="1"/>
          </p:cNvSpPr>
          <p:nvPr>
            <p:ph type="ftr" sz="quarter" idx="3"/>
          </p:nvPr>
        </p:nvSpPr>
        <p:spPr bwMode="auto">
          <a:xfrm>
            <a:off x="3743325" y="73025"/>
            <a:ext cx="5364163" cy="4762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sz="1200" smtClean="0">
                <a:solidFill>
                  <a:schemeClr val="bg1"/>
                </a:solidFill>
              </a:defRPr>
            </a:lvl1pPr>
          </a:lstStyle>
          <a:p>
            <a:pPr>
              <a:defRPr/>
            </a:pPr>
            <a:endParaRPr lang="en-US" altLang="ja-JP"/>
          </a:p>
        </p:txBody>
      </p:sp>
      <p:sp>
        <p:nvSpPr>
          <p:cNvPr id="1030" name="Rectangle 6"/>
          <p:cNvSpPr>
            <a:spLocks noGrp="1" noChangeArrowheads="1"/>
          </p:cNvSpPr>
          <p:nvPr>
            <p:ph type="sldNum" sz="quarter" idx="4"/>
          </p:nvPr>
        </p:nvSpPr>
        <p:spPr bwMode="auto">
          <a:xfrm>
            <a:off x="6759575" y="6642100"/>
            <a:ext cx="2133600" cy="171450"/>
          </a:xfrm>
          <a:prstGeom prst="rect">
            <a:avLst/>
          </a:prstGeom>
          <a:noFill/>
          <a:ln w="9525">
            <a:noFill/>
            <a:miter lim="800000"/>
            <a:headEnd/>
            <a:tailEnd/>
          </a:ln>
          <a:effectLst/>
        </p:spPr>
        <p:txBody>
          <a:bodyPr vert="horz" wrap="square" lIns="91440" tIns="45720" rIns="0" bIns="45720" numCol="1" anchor="ctr" anchorCtr="0" compatLnSpc="1">
            <a:prstTxWarp prst="textNoShape">
              <a:avLst/>
            </a:prstTxWarp>
          </a:bodyPr>
          <a:lstStyle>
            <a:lvl1pPr algn="r">
              <a:defRPr sz="1000" smtClean="0">
                <a:solidFill>
                  <a:schemeClr val="bg1"/>
                </a:solidFill>
              </a:defRPr>
            </a:lvl1pPr>
          </a:lstStyle>
          <a:p>
            <a:pPr>
              <a:defRPr/>
            </a:pPr>
            <a:fld id="{7A7D0BDC-9089-47D3-8BE5-9EB34717B263}"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ctr" rtl="0" eaLnBrk="1" fontAlgn="base" hangingPunct="1">
        <a:spcBef>
          <a:spcPct val="0"/>
        </a:spcBef>
        <a:spcAft>
          <a:spcPct val="0"/>
        </a:spcAft>
        <a:defRPr kumimoji="1" sz="4400">
          <a:solidFill>
            <a:schemeClr val="tx2"/>
          </a:solidFill>
          <a:latin typeface="+mj-lt"/>
          <a:ea typeface="+mj-ea"/>
          <a:cs typeface="+mj-cs"/>
        </a:defRPr>
      </a:lvl1pPr>
      <a:lvl2pPr algn="ctr" rtl="0" eaLnBrk="1" fontAlgn="base" hangingPunct="1">
        <a:spcBef>
          <a:spcPct val="0"/>
        </a:spcBef>
        <a:spcAft>
          <a:spcPct val="0"/>
        </a:spcAft>
        <a:defRPr kumimoji="1" sz="4400">
          <a:solidFill>
            <a:schemeClr val="tx2"/>
          </a:solidFill>
          <a:latin typeface="Arial" charset="0"/>
          <a:ea typeface="ＭＳ Ｐゴシック" charset="-128"/>
        </a:defRPr>
      </a:lvl2pPr>
      <a:lvl3pPr algn="ctr" rtl="0" eaLnBrk="1" fontAlgn="base" hangingPunct="1">
        <a:spcBef>
          <a:spcPct val="0"/>
        </a:spcBef>
        <a:spcAft>
          <a:spcPct val="0"/>
        </a:spcAft>
        <a:defRPr kumimoji="1" sz="4400">
          <a:solidFill>
            <a:schemeClr val="tx2"/>
          </a:solidFill>
          <a:latin typeface="Arial" charset="0"/>
          <a:ea typeface="ＭＳ Ｐゴシック" charset="-128"/>
        </a:defRPr>
      </a:lvl3pPr>
      <a:lvl4pPr algn="ctr" rtl="0" eaLnBrk="1" fontAlgn="base" hangingPunct="1">
        <a:spcBef>
          <a:spcPct val="0"/>
        </a:spcBef>
        <a:spcAft>
          <a:spcPct val="0"/>
        </a:spcAft>
        <a:defRPr kumimoji="1" sz="4400">
          <a:solidFill>
            <a:schemeClr val="tx2"/>
          </a:solidFill>
          <a:latin typeface="Arial" charset="0"/>
          <a:ea typeface="ＭＳ Ｐゴシック" charset="-128"/>
        </a:defRPr>
      </a:lvl4pPr>
      <a:lvl5pPr algn="ctr" rtl="0" eaLnBrk="1" fontAlgn="base" hangingPunct="1">
        <a:spcBef>
          <a:spcPct val="0"/>
        </a:spcBef>
        <a:spcAft>
          <a:spcPct val="0"/>
        </a:spcAft>
        <a:defRPr kumimoji="1" sz="4400">
          <a:solidFill>
            <a:schemeClr val="tx2"/>
          </a:solidFill>
          <a:latin typeface="Arial" charset="0"/>
          <a:ea typeface="ＭＳ Ｐゴシック" charset="-128"/>
        </a:defRPr>
      </a:lvl5pPr>
      <a:lvl6pPr marL="457200" algn="ctr" rtl="0" eaLnBrk="1" fontAlgn="base" hangingPunct="1">
        <a:spcBef>
          <a:spcPct val="0"/>
        </a:spcBef>
        <a:spcAft>
          <a:spcPct val="0"/>
        </a:spcAft>
        <a:defRPr kumimoji="1" sz="4400">
          <a:solidFill>
            <a:schemeClr val="tx2"/>
          </a:solidFill>
          <a:latin typeface="Arial" charset="0"/>
          <a:ea typeface="ＭＳ Ｐゴシック" charset="-128"/>
        </a:defRPr>
      </a:lvl6pPr>
      <a:lvl7pPr marL="914400" algn="ctr" rtl="0" eaLnBrk="1" fontAlgn="base" hangingPunct="1">
        <a:spcBef>
          <a:spcPct val="0"/>
        </a:spcBef>
        <a:spcAft>
          <a:spcPct val="0"/>
        </a:spcAft>
        <a:defRPr kumimoji="1" sz="4400">
          <a:solidFill>
            <a:schemeClr val="tx2"/>
          </a:solidFill>
          <a:latin typeface="Arial" charset="0"/>
          <a:ea typeface="ＭＳ Ｐゴシック" charset="-128"/>
        </a:defRPr>
      </a:lvl7pPr>
      <a:lvl8pPr marL="1371600" algn="ctr" rtl="0" eaLnBrk="1" fontAlgn="base" hangingPunct="1">
        <a:spcBef>
          <a:spcPct val="0"/>
        </a:spcBef>
        <a:spcAft>
          <a:spcPct val="0"/>
        </a:spcAft>
        <a:defRPr kumimoji="1" sz="4400">
          <a:solidFill>
            <a:schemeClr val="tx2"/>
          </a:solidFill>
          <a:latin typeface="Arial" charset="0"/>
          <a:ea typeface="ＭＳ Ｐゴシック" charset="-128"/>
        </a:defRPr>
      </a:lvl8pPr>
      <a:lvl9pPr marL="1828800" algn="ctr" rtl="0" eaLnBrk="1" fontAlgn="base" hangingPunct="1">
        <a:spcBef>
          <a:spcPct val="0"/>
        </a:spcBef>
        <a:spcAft>
          <a:spcPct val="0"/>
        </a:spcAft>
        <a:defRPr kumimoji="1" sz="4400">
          <a:solidFill>
            <a:schemeClr val="tx2"/>
          </a:solidFill>
          <a:latin typeface="Arial" charset="0"/>
          <a:ea typeface="ＭＳ Ｐゴシック"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file:///C:\Users\Ichiro%20IWASAKI\Documents\&#25919;&#24220;&#20195;&#34920;&#21462;&#32224;&#24441;&#12392;&#20225;&#26989;&#34892;&#21205;(&#22259;&#34920;)(v1.1).pdf" TargetMode="External"/><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920750" y="571480"/>
            <a:ext cx="7537450" cy="3429024"/>
          </a:xfrm>
        </p:spPr>
        <p:txBody>
          <a:bodyPr/>
          <a:lstStyle/>
          <a:p>
            <a:pPr algn="l" eaLnBrk="1" hangingPunct="1">
              <a:defRPr/>
            </a:pPr>
            <a:r>
              <a:rPr lang="ja-JP" altLang="en-US" sz="5400" dirty="0" smtClean="0">
                <a:effectLst>
                  <a:outerShdw blurRad="38100" dist="38100" dir="2700000" algn="tl">
                    <a:srgbClr val="000000">
                      <a:alpha val="43137"/>
                    </a:srgbClr>
                  </a:outerShdw>
                </a:effectLst>
              </a:rPr>
              <a:t>ロシア政府の企業統治</a:t>
            </a:r>
            <a:r>
              <a:rPr lang="en-US" altLang="ja-JP" dirty="0" smtClean="0">
                <a:effectLst>
                  <a:outerShdw blurRad="38100" dist="38100" dir="2700000" algn="tl">
                    <a:srgbClr val="000000">
                      <a:alpha val="43137"/>
                    </a:srgbClr>
                  </a:outerShdw>
                </a:effectLst>
              </a:rPr>
              <a:t/>
            </a:r>
            <a:br>
              <a:rPr lang="en-US" altLang="ja-JP" dirty="0" smtClean="0">
                <a:effectLst>
                  <a:outerShdw blurRad="38100" dist="38100" dir="2700000" algn="tl">
                    <a:srgbClr val="000000">
                      <a:alpha val="43137"/>
                    </a:srgbClr>
                  </a:outerShdw>
                </a:effectLst>
              </a:rPr>
            </a:br>
            <a:r>
              <a:rPr lang="ja-JP" altLang="en-US" sz="3800" dirty="0" smtClean="0">
                <a:effectLst>
                  <a:outerShdw blurRad="38100" dist="38100" dir="2700000" algn="tl">
                    <a:srgbClr val="000000">
                      <a:alpha val="43137"/>
                    </a:srgbClr>
                  </a:outerShdw>
                </a:effectLst>
              </a:rPr>
              <a:t>政府代表取締役の役割</a:t>
            </a:r>
            <a:r>
              <a:rPr lang="en-US" altLang="ja-JP" sz="4000" dirty="0" smtClean="0">
                <a:effectLst>
                  <a:outerShdw blurRad="38100" dist="38100" dir="2700000" algn="tl">
                    <a:srgbClr val="000000">
                      <a:alpha val="43137"/>
                    </a:srgbClr>
                  </a:outerShdw>
                </a:effectLst>
              </a:rPr>
              <a:t/>
            </a:r>
            <a:br>
              <a:rPr lang="en-US" altLang="ja-JP" sz="4000" dirty="0" smtClean="0">
                <a:effectLst>
                  <a:outerShdw blurRad="38100" dist="38100" dir="2700000" algn="tl">
                    <a:srgbClr val="000000">
                      <a:alpha val="43137"/>
                    </a:srgbClr>
                  </a:outerShdw>
                </a:effectLst>
              </a:rPr>
            </a:br>
            <a:r>
              <a:rPr lang="en-US" altLang="ja-JP" sz="2000" dirty="0" smtClean="0">
                <a:effectLst>
                  <a:outerShdw blurRad="38100" dist="38100" dir="2700000" algn="tl">
                    <a:srgbClr val="000000">
                      <a:alpha val="43137"/>
                    </a:srgbClr>
                  </a:outerShdw>
                </a:effectLst>
              </a:rPr>
              <a:t> </a:t>
            </a:r>
            <a:r>
              <a:rPr lang="en-US" altLang="ja-JP" sz="4000" dirty="0" smtClean="0">
                <a:effectLst>
                  <a:outerShdw blurRad="38100" dist="38100" dir="2700000" algn="tl">
                    <a:srgbClr val="000000">
                      <a:alpha val="43137"/>
                    </a:srgbClr>
                  </a:outerShdw>
                </a:effectLst>
              </a:rPr>
              <a:t/>
            </a:r>
            <a:br>
              <a:rPr lang="en-US" altLang="ja-JP" sz="4000" dirty="0" smtClean="0">
                <a:effectLst>
                  <a:outerShdw blurRad="38100" dist="38100" dir="2700000" algn="tl">
                    <a:srgbClr val="000000">
                      <a:alpha val="43137"/>
                    </a:srgbClr>
                  </a:outerShdw>
                </a:effectLst>
              </a:rPr>
            </a:br>
            <a:r>
              <a:rPr lang="en-US" altLang="ja-JP" sz="3200" dirty="0" smtClean="0">
                <a:effectLst>
                  <a:outerShdw blurRad="38100" dist="38100" dir="2700000" algn="tl">
                    <a:srgbClr val="000000">
                      <a:alpha val="43137"/>
                    </a:srgbClr>
                  </a:outerShdw>
                </a:effectLst>
              </a:rPr>
              <a:t>Double-Edged Sword</a:t>
            </a:r>
            <a:br>
              <a:rPr lang="en-US" altLang="ja-JP" sz="3200" dirty="0" smtClean="0">
                <a:effectLst>
                  <a:outerShdw blurRad="38100" dist="38100" dir="2700000" algn="tl">
                    <a:srgbClr val="000000">
                      <a:alpha val="43137"/>
                    </a:srgbClr>
                  </a:outerShdw>
                </a:effectLst>
              </a:rPr>
            </a:br>
            <a:r>
              <a:rPr lang="en-US" altLang="ja-JP" sz="2200" dirty="0" smtClean="0">
                <a:effectLst>
                  <a:outerShdw blurRad="38100" dist="38100" dir="2700000" algn="tl">
                    <a:srgbClr val="000000">
                      <a:alpha val="43137"/>
                    </a:srgbClr>
                  </a:outerShdw>
                </a:effectLst>
              </a:rPr>
              <a:t>Government Directorship and Firm Behavior</a:t>
            </a:r>
            <a:r>
              <a:rPr lang="ja-JP" altLang="en-US" sz="2200" dirty="0" smtClean="0">
                <a:effectLst>
                  <a:outerShdw blurRad="38100" dist="38100" dir="2700000" algn="tl">
                    <a:srgbClr val="000000">
                      <a:alpha val="43137"/>
                    </a:srgbClr>
                  </a:outerShdw>
                </a:effectLst>
              </a:rPr>
              <a:t> </a:t>
            </a:r>
            <a:r>
              <a:rPr lang="en-US" altLang="ja-JP" sz="2200" dirty="0" smtClean="0">
                <a:effectLst>
                  <a:outerShdw blurRad="38100" dist="38100" dir="2700000" algn="tl">
                    <a:srgbClr val="000000">
                      <a:alpha val="43137"/>
                    </a:srgbClr>
                  </a:outerShdw>
                </a:effectLst>
              </a:rPr>
              <a:t>in Russia</a:t>
            </a:r>
            <a:br>
              <a:rPr lang="en-US" altLang="ja-JP" sz="2200" dirty="0" smtClean="0">
                <a:effectLst>
                  <a:outerShdw blurRad="38100" dist="38100" dir="2700000" algn="tl">
                    <a:srgbClr val="000000">
                      <a:alpha val="43137"/>
                    </a:srgbClr>
                  </a:outerShdw>
                </a:effectLst>
              </a:rPr>
            </a:br>
            <a:r>
              <a:rPr lang="en-US" altLang="ja-JP" sz="1000" dirty="0" smtClean="0">
                <a:effectLst>
                  <a:outerShdw blurRad="38100" dist="38100" dir="2700000" algn="tl">
                    <a:srgbClr val="000000">
                      <a:alpha val="43137"/>
                    </a:srgbClr>
                  </a:outerShdw>
                </a:effectLst>
              </a:rPr>
              <a:t> </a:t>
            </a:r>
            <a:r>
              <a:rPr lang="en-US" altLang="ja-JP" sz="2200" dirty="0" smtClean="0">
                <a:effectLst>
                  <a:outerShdw blurRad="38100" dist="38100" dir="2700000" algn="tl">
                    <a:srgbClr val="000000">
                      <a:alpha val="43137"/>
                    </a:srgbClr>
                  </a:outerShdw>
                </a:effectLst>
              </a:rPr>
              <a:t/>
            </a:r>
            <a:br>
              <a:rPr lang="en-US" altLang="ja-JP" sz="2200" dirty="0" smtClean="0">
                <a:effectLst>
                  <a:outerShdw blurRad="38100" dist="38100" dir="2700000" algn="tl">
                    <a:srgbClr val="000000">
                      <a:alpha val="43137"/>
                    </a:srgbClr>
                  </a:outerShdw>
                </a:effectLst>
              </a:rPr>
            </a:br>
            <a:r>
              <a:rPr lang="en-US" altLang="ja-JP" sz="2000" dirty="0" smtClean="0">
                <a:effectLst>
                  <a:outerShdw blurRad="38100" dist="38100" dir="2700000" algn="tl">
                    <a:srgbClr val="000000">
                      <a:alpha val="43137"/>
                    </a:srgbClr>
                  </a:outerShdw>
                </a:effectLst>
              </a:rPr>
              <a:t>with Timothy M. Frye, Columbia University</a:t>
            </a:r>
            <a:endParaRPr lang="ja-JP" altLang="ja-JP" sz="2000" dirty="0" smtClean="0">
              <a:effectLst>
                <a:outerShdw blurRad="38100" dist="38100" dir="2700000" algn="tl">
                  <a:srgbClr val="000000">
                    <a:alpha val="43137"/>
                  </a:srgbClr>
                </a:outerShdw>
              </a:effectLst>
            </a:endParaRPr>
          </a:p>
        </p:txBody>
      </p:sp>
      <p:sp>
        <p:nvSpPr>
          <p:cNvPr id="2051" name="Rectangle 3"/>
          <p:cNvSpPr>
            <a:spLocks noGrp="1" noChangeArrowheads="1"/>
          </p:cNvSpPr>
          <p:nvPr>
            <p:ph type="subTitle" idx="1"/>
          </p:nvPr>
        </p:nvSpPr>
        <p:spPr>
          <a:xfrm>
            <a:off x="993775" y="4214818"/>
            <a:ext cx="6778625" cy="1785949"/>
          </a:xfrm>
        </p:spPr>
        <p:txBody>
          <a:bodyPr/>
          <a:lstStyle/>
          <a:p>
            <a:pPr algn="l" eaLnBrk="1" hangingPunct="1">
              <a:defRPr/>
            </a:pPr>
            <a:r>
              <a:rPr lang="ja-JP" altLang="en-US" sz="2800" dirty="0" smtClean="0">
                <a:effectLst>
                  <a:outerShdw blurRad="38100" dist="38100" dir="2700000" algn="tl">
                    <a:srgbClr val="000000">
                      <a:alpha val="43137"/>
                    </a:srgbClr>
                  </a:outerShdw>
                </a:effectLst>
              </a:rPr>
              <a:t>一橋大学経済研究所</a:t>
            </a:r>
            <a:endParaRPr lang="en-US" altLang="ja-JP" sz="2800" dirty="0" smtClean="0">
              <a:effectLst>
                <a:outerShdw blurRad="38100" dist="38100" dir="2700000" algn="tl">
                  <a:srgbClr val="000000">
                    <a:alpha val="43137"/>
                  </a:srgbClr>
                </a:outerShdw>
              </a:effectLst>
            </a:endParaRPr>
          </a:p>
          <a:p>
            <a:pPr algn="l" eaLnBrk="1" hangingPunct="1">
              <a:defRPr/>
            </a:pPr>
            <a:r>
              <a:rPr lang="ja-JP" altLang="en-US" sz="3200" dirty="0" smtClean="0">
                <a:effectLst>
                  <a:outerShdw blurRad="38100" dist="38100" dir="2700000" algn="tl">
                    <a:srgbClr val="000000">
                      <a:alpha val="43137"/>
                    </a:srgbClr>
                  </a:outerShdw>
                </a:effectLst>
              </a:rPr>
              <a:t>岩﨑一郎</a:t>
            </a:r>
            <a:endParaRPr lang="en-US" altLang="ja-JP" sz="3200" dirty="0" smtClean="0">
              <a:effectLst>
                <a:outerShdw blurRad="38100" dist="38100" dir="2700000" algn="tl">
                  <a:srgbClr val="000000">
                    <a:alpha val="43137"/>
                  </a:srgbClr>
                </a:outerShdw>
              </a:effectLst>
            </a:endParaRPr>
          </a:p>
          <a:p>
            <a:pPr algn="l" eaLnBrk="1" hangingPunct="1">
              <a:defRPr/>
            </a:pPr>
            <a:r>
              <a:rPr lang="en-US" altLang="ja-JP" dirty="0" smtClean="0"/>
              <a:t>E-mail: iiwasaki@ier.hit-u.ac.jp</a:t>
            </a:r>
            <a:endParaRPr lang="ja-JP" altLang="ja-JP"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lang="ja-JP" altLang="en-US" sz="3600" dirty="0" smtClean="0">
                <a:solidFill>
                  <a:srgbClr val="C00000"/>
                </a:solidFill>
                <a:effectLst>
                  <a:outerShdw blurRad="38100" dist="38100" dir="2700000" algn="tl">
                    <a:srgbClr val="000000">
                      <a:alpha val="43137"/>
                    </a:srgbClr>
                  </a:outerShdw>
                </a:effectLst>
              </a:rPr>
              <a:t>諸刃の剣国家</a:t>
            </a:r>
            <a:r>
              <a:rPr lang="en-US" altLang="ja-JP" sz="3600" dirty="0" smtClean="0">
                <a:solidFill>
                  <a:srgbClr val="C00000"/>
                </a:solidFill>
                <a:effectLst>
                  <a:outerShdw blurRad="38100" dist="38100" dir="2700000" algn="tl">
                    <a:srgbClr val="000000">
                      <a:alpha val="43137"/>
                    </a:srgbClr>
                  </a:outerShdw>
                </a:effectLst>
              </a:rPr>
              <a:t>(double-edged sword state)</a:t>
            </a:r>
            <a:endParaRPr kumimoji="1" lang="ja-JP" altLang="en-US" sz="3600" dirty="0">
              <a:solidFill>
                <a:srgbClr val="C00000"/>
              </a:solidFill>
              <a:effectLst>
                <a:outerShdw blurRad="38100" dist="38100" dir="2700000" algn="tl">
                  <a:srgbClr val="000000">
                    <a:alpha val="43137"/>
                  </a:srgbClr>
                </a:outerShdw>
              </a:effectLst>
              <a:latin typeface="+mn-ea"/>
              <a:ea typeface="+mn-ea"/>
            </a:endParaRPr>
          </a:p>
        </p:txBody>
      </p:sp>
      <p:sp>
        <p:nvSpPr>
          <p:cNvPr id="3" name="コンテンツ プレースホルダ 2"/>
          <p:cNvSpPr>
            <a:spLocks noGrp="1"/>
          </p:cNvSpPr>
          <p:nvPr>
            <p:ph idx="1"/>
          </p:nvPr>
        </p:nvSpPr>
        <p:spPr>
          <a:xfrm>
            <a:off x="255588" y="1714488"/>
            <a:ext cx="8637587" cy="4857784"/>
          </a:xfrm>
        </p:spPr>
        <p:txBody>
          <a:bodyPr/>
          <a:lstStyle/>
          <a:p>
            <a:pPr>
              <a:buFont typeface="Wingdings" pitchFamily="2" charset="2"/>
              <a:buChar char="Ø"/>
            </a:pPr>
            <a:r>
              <a:rPr lang="ja-JP" altLang="en-US" sz="3000" dirty="0" smtClean="0"/>
              <a:t>連邦政府及び省庁は，レント獲得という目標を妨げない範囲で，国内企業の経営再建も追及する。</a:t>
            </a:r>
            <a:endParaRPr lang="en-US" altLang="ja-JP" sz="3000" dirty="0" smtClean="0"/>
          </a:p>
          <a:p>
            <a:pPr>
              <a:buFont typeface="Wingdings" pitchFamily="2" charset="2"/>
              <a:buChar char="Ø"/>
            </a:pPr>
            <a:r>
              <a:rPr lang="ja-JP" altLang="en-US" sz="3000" dirty="0" smtClean="0"/>
              <a:t>政府代表取締役も，政府のフォーマル・インフォーマルな目的の達成に強く動機付けられている。</a:t>
            </a:r>
            <a:endParaRPr lang="en-US" altLang="ja-JP" sz="3000" dirty="0" smtClean="0"/>
          </a:p>
          <a:p>
            <a:pPr>
              <a:buNone/>
            </a:pPr>
            <a:endParaRPr lang="en-US" altLang="ja-JP" sz="4000" dirty="0" smtClean="0">
              <a:latin typeface="+mj-ea"/>
            </a:endParaRPr>
          </a:p>
          <a:p>
            <a:pPr>
              <a:buNone/>
            </a:pPr>
            <a:r>
              <a:rPr lang="ja-JP" altLang="en-US" sz="3000" dirty="0" smtClean="0"/>
              <a:t>　 </a:t>
            </a:r>
            <a:r>
              <a:rPr lang="ja-JP" altLang="en-US" sz="3000" dirty="0" smtClean="0">
                <a:solidFill>
                  <a:srgbClr val="FF6600"/>
                </a:solidFill>
              </a:rPr>
              <a:t>連邦政府は，経営良好な国有企業に自らの代表を派遣し，政府代表取締役も，政府と派遣先企業間の政治交換を促進する方向に行動するが，当該企業の経営規律化にも積極的に影響力を行使する。</a:t>
            </a:r>
            <a:endParaRPr lang="en-US" altLang="ja-JP" sz="3000" dirty="0" smtClean="0">
              <a:solidFill>
                <a:srgbClr val="FF6600"/>
              </a:solidFill>
            </a:endParaRPr>
          </a:p>
          <a:p>
            <a:pPr>
              <a:buFont typeface="Wingdings" pitchFamily="2" charset="2"/>
              <a:buChar char="Ø"/>
            </a:pPr>
            <a:endParaRPr lang="en-US" altLang="ja-JP" dirty="0" smtClean="0"/>
          </a:p>
          <a:p>
            <a:pPr>
              <a:buNone/>
            </a:pPr>
            <a:endParaRPr kumimoji="1" lang="ja-JP" altLang="en-US" dirty="0"/>
          </a:p>
        </p:txBody>
      </p:sp>
      <p:sp>
        <p:nvSpPr>
          <p:cNvPr id="4" name="下矢印 3"/>
          <p:cNvSpPr/>
          <p:nvPr/>
        </p:nvSpPr>
        <p:spPr>
          <a:xfrm>
            <a:off x="4071934" y="3786190"/>
            <a:ext cx="857256" cy="714380"/>
          </a:xfrm>
          <a:prstGeom prst="downArrow">
            <a:avLst/>
          </a:prstGeom>
          <a:solidFill>
            <a:srgbClr val="FF6600"/>
          </a:solidFill>
          <a:scene3d>
            <a:camera prst="orthographicFront"/>
            <a:lightRig rig="threePt" dir="t"/>
          </a:scene3d>
          <a:sp3d extrusionH="12700" prstMaterial="matt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blinds(horizontal)">
                                      <p:cBhvr>
                                        <p:cTn id="1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コンテンツ プレースホルダ 4"/>
          <p:cNvGraphicFramePr>
            <a:graphicFrameLocks noGrp="1"/>
          </p:cNvGraphicFramePr>
          <p:nvPr>
            <p:ph idx="1"/>
          </p:nvPr>
        </p:nvGraphicFramePr>
        <p:xfrm>
          <a:off x="214280" y="785809"/>
          <a:ext cx="8715440" cy="1321599"/>
        </p:xfrm>
        <a:graphic>
          <a:graphicData uri="http://schemas.openxmlformats.org/drawingml/2006/table">
            <a:tbl>
              <a:tblPr firstRow="1" bandRow="1">
                <a:tableStyleId>{5C22544A-7EE6-4342-B048-85BDC9FD1C3A}</a:tableStyleId>
              </a:tblPr>
              <a:tblGrid>
                <a:gridCol w="2178860"/>
                <a:gridCol w="2178860"/>
                <a:gridCol w="2178860"/>
                <a:gridCol w="2178860"/>
              </a:tblGrid>
              <a:tr h="1321599">
                <a:tc>
                  <a:txBody>
                    <a:bodyPr/>
                    <a:lstStyle/>
                    <a:p>
                      <a:pPr algn="ctr"/>
                      <a:endParaRPr kumimoji="1" lang="ja-JP" altLang="en-US" b="1" dirty="0">
                        <a:solidFill>
                          <a:schemeClr val="bg1"/>
                        </a:solidFill>
                      </a:endParaRPr>
                    </a:p>
                  </a:txBody>
                  <a:tcPr>
                    <a:solidFill>
                      <a:srgbClr val="0070C0"/>
                    </a:solidFill>
                  </a:tcPr>
                </a:tc>
                <a:tc>
                  <a:txBody>
                    <a:bodyPr/>
                    <a:lstStyle/>
                    <a:p>
                      <a:pPr algn="ctr"/>
                      <a:r>
                        <a:rPr kumimoji="1" lang="ja-JP" altLang="en-US" sz="3200" b="1" dirty="0" smtClean="0">
                          <a:solidFill>
                            <a:schemeClr val="bg1"/>
                          </a:solidFill>
                        </a:rPr>
                        <a:t>規律国家</a:t>
                      </a:r>
                      <a:endParaRPr kumimoji="1" lang="ja-JP" altLang="en-US" sz="3200" b="1" dirty="0">
                        <a:solidFill>
                          <a:schemeClr val="bg1"/>
                        </a:solidFill>
                      </a:endParaRPr>
                    </a:p>
                  </a:txBody>
                  <a:tcPr anchor="ctr">
                    <a:solidFill>
                      <a:srgbClr val="0070C0"/>
                    </a:solidFill>
                  </a:tcPr>
                </a:tc>
                <a:tc>
                  <a:txBody>
                    <a:bodyPr/>
                    <a:lstStyle/>
                    <a:p>
                      <a:pPr algn="ctr"/>
                      <a:r>
                        <a:rPr kumimoji="1" lang="ja-JP" altLang="en-US" sz="3200" b="1" dirty="0" smtClean="0">
                          <a:solidFill>
                            <a:schemeClr val="bg1"/>
                          </a:solidFill>
                        </a:rPr>
                        <a:t>レントシーキング国家</a:t>
                      </a:r>
                      <a:endParaRPr kumimoji="1" lang="ja-JP" altLang="en-US" sz="3200" b="1" dirty="0">
                        <a:solidFill>
                          <a:schemeClr val="bg1"/>
                        </a:solidFill>
                      </a:endParaRPr>
                    </a:p>
                  </a:txBody>
                  <a:tcPr anchor="ctr">
                    <a:solidFill>
                      <a:srgbClr val="0070C0"/>
                    </a:solidFill>
                  </a:tcPr>
                </a:tc>
                <a:tc>
                  <a:txBody>
                    <a:bodyPr/>
                    <a:lstStyle/>
                    <a:p>
                      <a:pPr algn="ctr"/>
                      <a:r>
                        <a:rPr kumimoji="1" lang="ja-JP" altLang="en-US" sz="3200" b="1" dirty="0" smtClean="0">
                          <a:solidFill>
                            <a:schemeClr val="bg1"/>
                          </a:solidFill>
                        </a:rPr>
                        <a:t>諸刃の剣国家</a:t>
                      </a:r>
                      <a:endParaRPr kumimoji="1" lang="ja-JP" altLang="en-US" sz="3200" b="1" dirty="0">
                        <a:solidFill>
                          <a:schemeClr val="bg1"/>
                        </a:solidFill>
                      </a:endParaRPr>
                    </a:p>
                  </a:txBody>
                  <a:tcPr anchor="ctr">
                    <a:solidFill>
                      <a:srgbClr val="0070C0"/>
                    </a:solidFill>
                  </a:tcPr>
                </a:tc>
              </a:tr>
            </a:tbl>
          </a:graphicData>
        </a:graphic>
      </p:graphicFrame>
      <p:graphicFrame>
        <p:nvGraphicFramePr>
          <p:cNvPr id="3" name="コンテンツ プレースホルダ 4"/>
          <p:cNvGraphicFramePr>
            <a:graphicFrameLocks/>
          </p:cNvGraphicFramePr>
          <p:nvPr/>
        </p:nvGraphicFramePr>
        <p:xfrm>
          <a:off x="214280" y="3500438"/>
          <a:ext cx="8715440" cy="1321599"/>
        </p:xfrm>
        <a:graphic>
          <a:graphicData uri="http://schemas.openxmlformats.org/drawingml/2006/table">
            <a:tbl>
              <a:tblPr firstRow="1" bandRow="1">
                <a:tableStyleId>{5C22544A-7EE6-4342-B048-85BDC9FD1C3A}</a:tableStyleId>
              </a:tblPr>
              <a:tblGrid>
                <a:gridCol w="2178860"/>
                <a:gridCol w="2178860"/>
                <a:gridCol w="2178860"/>
                <a:gridCol w="2178860"/>
              </a:tblGrid>
              <a:tr h="1321599">
                <a:tc>
                  <a:txBody>
                    <a:bodyPr/>
                    <a:lstStyle/>
                    <a:p>
                      <a:r>
                        <a:rPr kumimoji="1" lang="ja-JP" altLang="en-US" sz="2800" b="1" dirty="0" smtClean="0">
                          <a:solidFill>
                            <a:schemeClr val="bg1"/>
                          </a:solidFill>
                        </a:rPr>
                        <a:t>派遣先企業の統治水準</a:t>
                      </a:r>
                      <a:endParaRPr kumimoji="1" lang="ja-JP" altLang="en-US" sz="2800" b="1" dirty="0">
                        <a:solidFill>
                          <a:schemeClr val="bg1"/>
                        </a:solidFill>
                      </a:endParaRPr>
                    </a:p>
                  </a:txBody>
                  <a:tcPr anchor="ctr">
                    <a:solidFill>
                      <a:srgbClr val="92D050"/>
                    </a:solidFill>
                  </a:tcPr>
                </a:tc>
                <a:tc>
                  <a:txBody>
                    <a:bodyPr/>
                    <a:lstStyle/>
                    <a:p>
                      <a:pPr algn="ctr"/>
                      <a:r>
                        <a:rPr kumimoji="1" lang="ja-JP" altLang="en-US" sz="3200" b="1" dirty="0" smtClean="0">
                          <a:solidFill>
                            <a:schemeClr val="bg1"/>
                          </a:solidFill>
                        </a:rPr>
                        <a:t>促進</a:t>
                      </a:r>
                      <a:endParaRPr kumimoji="1" lang="ja-JP" altLang="en-US" sz="3200" b="1" dirty="0">
                        <a:solidFill>
                          <a:schemeClr val="bg1"/>
                        </a:solidFill>
                      </a:endParaRPr>
                    </a:p>
                  </a:txBody>
                  <a:tcPr anchor="ctr">
                    <a:solidFill>
                      <a:srgbClr val="92D050"/>
                    </a:solidFill>
                  </a:tcPr>
                </a:tc>
                <a:tc>
                  <a:txBody>
                    <a:bodyPr/>
                    <a:lstStyle/>
                    <a:p>
                      <a:pPr algn="ctr"/>
                      <a:r>
                        <a:rPr kumimoji="1" lang="ja-JP" altLang="en-US" sz="3200" b="1" dirty="0" smtClean="0">
                          <a:solidFill>
                            <a:schemeClr val="bg1"/>
                          </a:solidFill>
                        </a:rPr>
                        <a:t>無関心</a:t>
                      </a:r>
                      <a:endParaRPr kumimoji="1" lang="ja-JP" altLang="en-US" sz="3200" b="1" dirty="0">
                        <a:solidFill>
                          <a:schemeClr val="bg1"/>
                        </a:solidFill>
                      </a:endParaRPr>
                    </a:p>
                  </a:txBody>
                  <a:tcPr anchor="ctr">
                    <a:solidFill>
                      <a:srgbClr val="92D050"/>
                    </a:solidFill>
                  </a:tcPr>
                </a:tc>
                <a:tc>
                  <a:txBody>
                    <a:bodyPr/>
                    <a:lstStyle/>
                    <a:p>
                      <a:pPr algn="ctr"/>
                      <a:r>
                        <a:rPr kumimoji="1" lang="ja-JP" altLang="en-US" sz="3200" b="1" dirty="0" smtClean="0">
                          <a:solidFill>
                            <a:schemeClr val="bg1"/>
                          </a:solidFill>
                        </a:rPr>
                        <a:t>促進</a:t>
                      </a:r>
                      <a:endParaRPr kumimoji="1" lang="ja-JP" altLang="en-US" sz="3200" b="1" dirty="0">
                        <a:solidFill>
                          <a:schemeClr val="bg1"/>
                        </a:solidFill>
                      </a:endParaRPr>
                    </a:p>
                  </a:txBody>
                  <a:tcPr anchor="ctr">
                    <a:solidFill>
                      <a:srgbClr val="92D050"/>
                    </a:solidFill>
                  </a:tcPr>
                </a:tc>
              </a:tr>
            </a:tbl>
          </a:graphicData>
        </a:graphic>
      </p:graphicFrame>
      <p:graphicFrame>
        <p:nvGraphicFramePr>
          <p:cNvPr id="4" name="コンテンツ プレースホルダ 4"/>
          <p:cNvGraphicFramePr>
            <a:graphicFrameLocks/>
          </p:cNvGraphicFramePr>
          <p:nvPr/>
        </p:nvGraphicFramePr>
        <p:xfrm>
          <a:off x="214282" y="4857760"/>
          <a:ext cx="8709028" cy="1371600"/>
        </p:xfrm>
        <a:graphic>
          <a:graphicData uri="http://schemas.openxmlformats.org/drawingml/2006/table">
            <a:tbl>
              <a:tblPr firstRow="1" bandRow="1">
                <a:tableStyleId>{5C22544A-7EE6-4342-B048-85BDC9FD1C3A}</a:tableStyleId>
              </a:tblPr>
              <a:tblGrid>
                <a:gridCol w="2177257"/>
                <a:gridCol w="2177257"/>
                <a:gridCol w="2177257"/>
                <a:gridCol w="2177257"/>
              </a:tblGrid>
              <a:tr h="1321599">
                <a:tc>
                  <a:txBody>
                    <a:bodyPr/>
                    <a:lstStyle/>
                    <a:p>
                      <a:r>
                        <a:rPr kumimoji="1" lang="ja-JP" altLang="en-US" sz="2800" b="1" dirty="0" smtClean="0">
                          <a:solidFill>
                            <a:schemeClr val="bg1"/>
                          </a:solidFill>
                        </a:rPr>
                        <a:t>政府と派遣先企業の政治交換</a:t>
                      </a:r>
                      <a:endParaRPr kumimoji="1" lang="ja-JP" altLang="en-US" sz="2800" b="1" dirty="0">
                        <a:solidFill>
                          <a:schemeClr val="bg1"/>
                        </a:solidFill>
                      </a:endParaRPr>
                    </a:p>
                  </a:txBody>
                  <a:tcPr anchor="ctr">
                    <a:solidFill>
                      <a:srgbClr val="FFC000"/>
                    </a:solidFill>
                  </a:tcPr>
                </a:tc>
                <a:tc>
                  <a:txBody>
                    <a:bodyPr/>
                    <a:lstStyle/>
                    <a:p>
                      <a:pPr algn="ctr"/>
                      <a:r>
                        <a:rPr kumimoji="1" lang="ja-JP" altLang="en-US" sz="3200" b="1" dirty="0" smtClean="0">
                          <a:solidFill>
                            <a:schemeClr val="bg1"/>
                          </a:solidFill>
                        </a:rPr>
                        <a:t>不活発</a:t>
                      </a:r>
                      <a:endParaRPr kumimoji="1" lang="ja-JP" altLang="en-US" sz="3200" b="1" dirty="0">
                        <a:solidFill>
                          <a:schemeClr val="bg1"/>
                        </a:solidFill>
                      </a:endParaRPr>
                    </a:p>
                  </a:txBody>
                  <a:tcPr anchor="ctr">
                    <a:solidFill>
                      <a:srgbClr val="FFC000"/>
                    </a:solidFill>
                  </a:tcPr>
                </a:tc>
                <a:tc>
                  <a:txBody>
                    <a:bodyPr/>
                    <a:lstStyle/>
                    <a:p>
                      <a:pPr algn="ctr"/>
                      <a:r>
                        <a:rPr kumimoji="1" lang="ja-JP" altLang="en-US" sz="3200" b="1" dirty="0" smtClean="0">
                          <a:solidFill>
                            <a:schemeClr val="bg1"/>
                          </a:solidFill>
                        </a:rPr>
                        <a:t>活発</a:t>
                      </a:r>
                      <a:endParaRPr kumimoji="1" lang="ja-JP" altLang="en-US" sz="3200" b="1" dirty="0">
                        <a:solidFill>
                          <a:schemeClr val="bg1"/>
                        </a:solidFill>
                      </a:endParaRPr>
                    </a:p>
                  </a:txBody>
                  <a:tcPr anchor="ctr">
                    <a:solidFill>
                      <a:srgbClr val="FFC000"/>
                    </a:solidFill>
                  </a:tcPr>
                </a:tc>
                <a:tc>
                  <a:txBody>
                    <a:bodyPr/>
                    <a:lstStyle/>
                    <a:p>
                      <a:pPr algn="ctr"/>
                      <a:r>
                        <a:rPr kumimoji="1" lang="ja-JP" altLang="en-US" sz="3200" b="1" dirty="0" smtClean="0">
                          <a:solidFill>
                            <a:schemeClr val="bg1"/>
                          </a:solidFill>
                        </a:rPr>
                        <a:t>活発</a:t>
                      </a:r>
                      <a:endParaRPr kumimoji="1" lang="ja-JP" altLang="en-US" sz="3200" b="1" dirty="0">
                        <a:solidFill>
                          <a:schemeClr val="bg1"/>
                        </a:solidFill>
                      </a:endParaRPr>
                    </a:p>
                  </a:txBody>
                  <a:tcPr anchor="ctr">
                    <a:solidFill>
                      <a:srgbClr val="FFC000"/>
                    </a:solidFill>
                  </a:tcPr>
                </a:tc>
              </a:tr>
            </a:tbl>
          </a:graphicData>
        </a:graphic>
      </p:graphicFrame>
      <p:graphicFrame>
        <p:nvGraphicFramePr>
          <p:cNvPr id="6" name="コンテンツ プレースホルダ 4"/>
          <p:cNvGraphicFramePr>
            <a:graphicFrameLocks/>
          </p:cNvGraphicFramePr>
          <p:nvPr/>
        </p:nvGraphicFramePr>
        <p:xfrm>
          <a:off x="214282" y="2143116"/>
          <a:ext cx="8715440" cy="1371600"/>
        </p:xfrm>
        <a:graphic>
          <a:graphicData uri="http://schemas.openxmlformats.org/drawingml/2006/table">
            <a:tbl>
              <a:tblPr firstRow="1" bandRow="1">
                <a:tableStyleId>{5C22544A-7EE6-4342-B048-85BDC9FD1C3A}</a:tableStyleId>
              </a:tblPr>
              <a:tblGrid>
                <a:gridCol w="2178860"/>
                <a:gridCol w="2178860"/>
                <a:gridCol w="2178860"/>
                <a:gridCol w="2178860"/>
              </a:tblGrid>
              <a:tr h="1321599">
                <a:tc>
                  <a:txBody>
                    <a:bodyPr/>
                    <a:lstStyle/>
                    <a:p>
                      <a:r>
                        <a:rPr kumimoji="1" lang="ja-JP" altLang="en-US" sz="2800" b="1" dirty="0" smtClean="0">
                          <a:solidFill>
                            <a:schemeClr val="bg1"/>
                          </a:solidFill>
                        </a:rPr>
                        <a:t>政府代表派遣先企業の経営状態</a:t>
                      </a:r>
                      <a:endParaRPr kumimoji="1" lang="ja-JP" altLang="en-US" sz="2800" b="1" dirty="0">
                        <a:solidFill>
                          <a:schemeClr val="bg1"/>
                        </a:solidFill>
                      </a:endParaRPr>
                    </a:p>
                  </a:txBody>
                  <a:tcPr anchor="ctr">
                    <a:solidFill>
                      <a:srgbClr val="00B0F0"/>
                    </a:solidFill>
                  </a:tcPr>
                </a:tc>
                <a:tc>
                  <a:txBody>
                    <a:bodyPr/>
                    <a:lstStyle/>
                    <a:p>
                      <a:pPr algn="ctr"/>
                      <a:r>
                        <a:rPr kumimoji="1" lang="ja-JP" altLang="en-US" sz="3200" b="1" dirty="0" smtClean="0">
                          <a:solidFill>
                            <a:schemeClr val="bg1"/>
                          </a:solidFill>
                        </a:rPr>
                        <a:t>劣悪</a:t>
                      </a:r>
                      <a:endParaRPr kumimoji="1" lang="ja-JP" altLang="en-US" sz="3200" b="1" dirty="0">
                        <a:solidFill>
                          <a:schemeClr val="bg1"/>
                        </a:solidFill>
                      </a:endParaRPr>
                    </a:p>
                  </a:txBody>
                  <a:tcPr anchor="ctr">
                    <a:solidFill>
                      <a:srgbClr val="00B0F0"/>
                    </a:solidFill>
                  </a:tcPr>
                </a:tc>
                <a:tc>
                  <a:txBody>
                    <a:bodyPr/>
                    <a:lstStyle/>
                    <a:p>
                      <a:pPr algn="ctr"/>
                      <a:r>
                        <a:rPr kumimoji="1" lang="ja-JP" altLang="en-US" sz="3200" b="1" dirty="0" smtClean="0">
                          <a:solidFill>
                            <a:schemeClr val="bg1"/>
                          </a:solidFill>
                        </a:rPr>
                        <a:t>良好</a:t>
                      </a:r>
                      <a:endParaRPr kumimoji="1" lang="ja-JP" altLang="en-US" sz="3200" b="1" dirty="0">
                        <a:solidFill>
                          <a:schemeClr val="bg1"/>
                        </a:solidFill>
                      </a:endParaRPr>
                    </a:p>
                  </a:txBody>
                  <a:tcPr anchor="ctr">
                    <a:solidFill>
                      <a:srgbClr val="00B0F0"/>
                    </a:solidFill>
                  </a:tcPr>
                </a:tc>
                <a:tc>
                  <a:txBody>
                    <a:bodyPr/>
                    <a:lstStyle/>
                    <a:p>
                      <a:pPr algn="ctr"/>
                      <a:r>
                        <a:rPr kumimoji="1" lang="ja-JP" altLang="en-US" sz="3200" b="1" dirty="0" smtClean="0">
                          <a:solidFill>
                            <a:schemeClr val="bg1"/>
                          </a:solidFill>
                        </a:rPr>
                        <a:t>良好</a:t>
                      </a:r>
                      <a:endParaRPr kumimoji="1" lang="ja-JP" altLang="en-US" sz="3200" b="1" dirty="0">
                        <a:solidFill>
                          <a:schemeClr val="bg1"/>
                        </a:solidFill>
                      </a:endParaRPr>
                    </a:p>
                  </a:txBody>
                  <a:tcPr anchor="ctr">
                    <a:solidFill>
                      <a:srgbClr val="00B0F0"/>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lang="ja-JP" altLang="en-US" sz="4000" dirty="0" smtClean="0">
                <a:solidFill>
                  <a:srgbClr val="C00000"/>
                </a:solidFill>
                <a:effectLst>
                  <a:outerShdw blurRad="38100" dist="38100" dir="2700000" algn="tl">
                    <a:srgbClr val="000000">
                      <a:alpha val="43137"/>
                    </a:srgbClr>
                  </a:outerShdw>
                </a:effectLst>
              </a:rPr>
              <a:t>政府代表取締役派遣の決定要因</a:t>
            </a:r>
            <a:endParaRPr kumimoji="1" lang="ja-JP" altLang="en-US" sz="4000" dirty="0"/>
          </a:p>
        </p:txBody>
      </p:sp>
      <p:sp>
        <p:nvSpPr>
          <p:cNvPr id="3" name="コンテンツ プレースホルダ 2"/>
          <p:cNvSpPr>
            <a:spLocks noGrp="1"/>
          </p:cNvSpPr>
          <p:nvPr>
            <p:ph idx="1"/>
          </p:nvPr>
        </p:nvSpPr>
        <p:spPr/>
        <p:txBody>
          <a:bodyPr/>
          <a:lstStyle/>
          <a:p>
            <a:pPr>
              <a:buFont typeface="Wingdings" pitchFamily="2" charset="2"/>
              <a:buChar char="Ø"/>
            </a:pPr>
            <a:r>
              <a:rPr lang="ja-JP" altLang="en-US" sz="3600" dirty="0" smtClean="0">
                <a:latin typeface="+mn-ea"/>
              </a:rPr>
              <a:t>被調査企業</a:t>
            </a:r>
            <a:r>
              <a:rPr lang="en-US" altLang="ja-JP" sz="3600" dirty="0" smtClean="0">
                <a:latin typeface="+mn-ea"/>
              </a:rPr>
              <a:t>822</a:t>
            </a:r>
            <a:r>
              <a:rPr lang="ja-JP" altLang="en-US" sz="3600" dirty="0" smtClean="0">
                <a:latin typeface="+mn-ea"/>
              </a:rPr>
              <a:t>社中</a:t>
            </a:r>
            <a:r>
              <a:rPr lang="en-US" altLang="ja-JP" sz="3600" dirty="0" smtClean="0">
                <a:latin typeface="+mn-ea"/>
              </a:rPr>
              <a:t>730</a:t>
            </a:r>
            <a:r>
              <a:rPr lang="ja-JP" altLang="en-US" sz="3600" dirty="0" smtClean="0">
                <a:latin typeface="+mn-ea"/>
              </a:rPr>
              <a:t>社が，取締役会の役員構成に関する情報を開示。</a:t>
            </a:r>
            <a:endParaRPr lang="en-US" altLang="ja-JP" sz="3600" dirty="0" smtClean="0">
              <a:latin typeface="+mn-ea"/>
            </a:endParaRPr>
          </a:p>
          <a:p>
            <a:pPr>
              <a:buFont typeface="Wingdings" pitchFamily="2" charset="2"/>
              <a:buChar char="Ø"/>
            </a:pPr>
            <a:r>
              <a:rPr lang="ja-JP" altLang="en-US" sz="3600" dirty="0" smtClean="0">
                <a:latin typeface="+mn-ea"/>
              </a:rPr>
              <a:t>連邦政府は，これら</a:t>
            </a:r>
            <a:r>
              <a:rPr lang="en-US" sz="3600" dirty="0" smtClean="0">
                <a:solidFill>
                  <a:srgbClr val="FF6600"/>
                </a:solidFill>
                <a:latin typeface="+mn-ea"/>
              </a:rPr>
              <a:t>730</a:t>
            </a:r>
            <a:r>
              <a:rPr lang="ja-JP" altLang="en-US" sz="3600" dirty="0" smtClean="0">
                <a:solidFill>
                  <a:srgbClr val="FF6600"/>
                </a:solidFill>
                <a:latin typeface="+mn-ea"/>
              </a:rPr>
              <a:t>社中</a:t>
            </a:r>
            <a:r>
              <a:rPr lang="en-US" sz="3600" dirty="0" smtClean="0">
                <a:solidFill>
                  <a:srgbClr val="FF6600"/>
                </a:solidFill>
                <a:latin typeface="+mn-ea"/>
              </a:rPr>
              <a:t>58</a:t>
            </a:r>
            <a:r>
              <a:rPr lang="ja-JP" altLang="en-US" sz="3600" dirty="0" smtClean="0">
                <a:solidFill>
                  <a:srgbClr val="FF6600"/>
                </a:solidFill>
                <a:latin typeface="+mn-ea"/>
              </a:rPr>
              <a:t>社</a:t>
            </a:r>
            <a:r>
              <a:rPr lang="en-US" sz="3600" dirty="0" smtClean="0">
                <a:latin typeface="+mn-ea"/>
              </a:rPr>
              <a:t>(7.9</a:t>
            </a:r>
            <a:r>
              <a:rPr lang="ja-JP" altLang="en-US" sz="3600" dirty="0" smtClean="0">
                <a:latin typeface="+mn-ea"/>
              </a:rPr>
              <a:t>％</a:t>
            </a:r>
            <a:r>
              <a:rPr lang="en-US" sz="3600" dirty="0" smtClean="0">
                <a:latin typeface="+mn-ea"/>
              </a:rPr>
              <a:t>)</a:t>
            </a:r>
            <a:r>
              <a:rPr lang="ja-JP" altLang="en-US" sz="3600" dirty="0" smtClean="0">
                <a:latin typeface="+mn-ea"/>
              </a:rPr>
              <a:t>に，政府代表取締役を派遣。</a:t>
            </a:r>
            <a:endParaRPr lang="en-US" altLang="ja-JP" sz="3600" dirty="0" smtClean="0">
              <a:latin typeface="+mn-ea"/>
            </a:endParaRPr>
          </a:p>
          <a:p>
            <a:pPr>
              <a:buFont typeface="Wingdings" pitchFamily="2" charset="2"/>
              <a:buChar char="Ø"/>
            </a:pPr>
            <a:r>
              <a:rPr lang="ja-JP" altLang="en-US" sz="3600" dirty="0" smtClean="0">
                <a:latin typeface="+mn-ea"/>
              </a:rPr>
              <a:t>その総数は</a:t>
            </a:r>
            <a:r>
              <a:rPr lang="en-US" sz="3600" dirty="0" smtClean="0">
                <a:latin typeface="+mn-ea"/>
              </a:rPr>
              <a:t>135</a:t>
            </a:r>
            <a:r>
              <a:rPr lang="ja-JP" altLang="en-US" sz="3600" dirty="0" smtClean="0">
                <a:latin typeface="+mn-ea"/>
              </a:rPr>
              <a:t>名。派遣先企業</a:t>
            </a:r>
            <a:r>
              <a:rPr lang="en-US" sz="3600" dirty="0" smtClean="0">
                <a:latin typeface="+mn-ea"/>
              </a:rPr>
              <a:t>1</a:t>
            </a:r>
            <a:r>
              <a:rPr lang="ja-JP" altLang="en-US" sz="3600" dirty="0" smtClean="0">
                <a:latin typeface="+mn-ea"/>
              </a:rPr>
              <a:t>社当たりの</a:t>
            </a:r>
            <a:r>
              <a:rPr lang="ja-JP" altLang="en-US" sz="3600" dirty="0" smtClean="0">
                <a:solidFill>
                  <a:srgbClr val="FF6600"/>
                </a:solidFill>
                <a:latin typeface="+mn-ea"/>
              </a:rPr>
              <a:t>平均政府役員数は</a:t>
            </a:r>
            <a:r>
              <a:rPr lang="en-US" sz="3600" dirty="0" smtClean="0">
                <a:solidFill>
                  <a:srgbClr val="FF6600"/>
                </a:solidFill>
                <a:latin typeface="+mn-ea"/>
              </a:rPr>
              <a:t>2.3</a:t>
            </a:r>
            <a:r>
              <a:rPr lang="ja-JP" altLang="en-US" sz="3600" dirty="0" smtClean="0">
                <a:solidFill>
                  <a:srgbClr val="FF6600"/>
                </a:solidFill>
                <a:latin typeface="+mn-ea"/>
              </a:rPr>
              <a:t>名</a:t>
            </a:r>
            <a:r>
              <a:rPr lang="en-US" sz="3600" dirty="0" smtClean="0">
                <a:latin typeface="+mn-ea"/>
              </a:rPr>
              <a:t>(</a:t>
            </a:r>
            <a:r>
              <a:rPr lang="ja-JP" altLang="en-US" sz="3600" dirty="0" smtClean="0">
                <a:latin typeface="+mn-ea"/>
              </a:rPr>
              <a:t>中央値：</a:t>
            </a:r>
            <a:r>
              <a:rPr lang="en-US" sz="3600" dirty="0" smtClean="0">
                <a:latin typeface="+mn-ea"/>
              </a:rPr>
              <a:t>2</a:t>
            </a:r>
            <a:r>
              <a:rPr lang="ja-JP" altLang="en-US" sz="3600" dirty="0" smtClean="0">
                <a:latin typeface="+mn-ea"/>
              </a:rPr>
              <a:t>名</a:t>
            </a:r>
            <a:r>
              <a:rPr lang="en-US" sz="3600" dirty="0" smtClean="0">
                <a:latin typeface="+mn-ea"/>
              </a:rPr>
              <a:t>)</a:t>
            </a:r>
            <a:r>
              <a:rPr lang="ja-JP" altLang="en-US" sz="3600" dirty="0" err="1" smtClean="0">
                <a:latin typeface="+mn-ea"/>
              </a:rPr>
              <a:t>。</a:t>
            </a:r>
            <a:endParaRPr lang="en-US" altLang="ja-JP" sz="3600" dirty="0" smtClean="0">
              <a:latin typeface="+mn-ea"/>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nvGraphicFramePr>
        <p:xfrm>
          <a:off x="500034" y="785794"/>
          <a:ext cx="8143936" cy="5572153"/>
        </p:xfrm>
        <a:graphic>
          <a:graphicData uri="http://schemas.openxmlformats.org/drawingml/2006/table">
            <a:tbl>
              <a:tblPr/>
              <a:tblGrid>
                <a:gridCol w="1609595"/>
                <a:gridCol w="61908"/>
                <a:gridCol w="603599"/>
                <a:gridCol w="204295"/>
                <a:gridCol w="603599"/>
                <a:gridCol w="195008"/>
                <a:gridCol w="603599"/>
                <a:gridCol w="195008"/>
                <a:gridCol w="603599"/>
                <a:gridCol w="195008"/>
                <a:gridCol w="65003"/>
                <a:gridCol w="603599"/>
                <a:gridCol w="204295"/>
                <a:gridCol w="603599"/>
                <a:gridCol w="195008"/>
                <a:gridCol w="603599"/>
                <a:gridCol w="195008"/>
                <a:gridCol w="603599"/>
                <a:gridCol w="195008"/>
              </a:tblGrid>
              <a:tr h="226280">
                <a:tc>
                  <a:txBody>
                    <a:bodyPr/>
                    <a:lstStyle/>
                    <a:p>
                      <a:pPr algn="l" fontAlgn="ctr"/>
                      <a:r>
                        <a:rPr lang="ja-JP" altLang="en-US" sz="1100" b="1" i="0" u="none" strike="noStrike" dirty="0">
                          <a:latin typeface="+mn-ea"/>
                          <a:ea typeface="+mn-ea"/>
                        </a:rPr>
                        <a:t>従属変数</a:t>
                      </a:r>
                    </a:p>
                  </a:txBody>
                  <a:tcPr marL="6876" marR="6876" marT="687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ctr"/>
                      <a:r>
                        <a:rPr lang="ja-JP" altLang="en-US" sz="1100" b="1" i="0" u="none" strike="noStrike">
                          <a:latin typeface="+mn-ea"/>
                          <a:ea typeface="+mn-ea"/>
                        </a:rPr>
                        <a:t>　</a:t>
                      </a:r>
                    </a:p>
                  </a:txBody>
                  <a:tcPr marL="6876" marR="6876" marT="6876" marB="0" anchor="ctr">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gridSpan="8">
                  <a:txBody>
                    <a:bodyPr/>
                    <a:lstStyle/>
                    <a:p>
                      <a:pPr algn="ctr" fontAlgn="ctr"/>
                      <a:r>
                        <a:rPr lang="zh-TW" altLang="en-US" sz="1100" b="1" i="0" u="none" strike="noStrike" dirty="0" smtClean="0">
                          <a:latin typeface="+mj-lt"/>
                          <a:ea typeface="+mn-ea"/>
                        </a:rPr>
                        <a:t>連邦政府代表取締役派遣企業</a:t>
                      </a:r>
                      <a:endParaRPr lang="en-US" sz="1100" b="1" i="0" u="none" strike="noStrike" dirty="0">
                        <a:latin typeface="+mj-lt"/>
                        <a:ea typeface="+mn-ea"/>
                      </a:endParaRPr>
                    </a:p>
                  </a:txBody>
                  <a:tcPr marL="6876" marR="6876" marT="687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1100" b="1" i="1" u="none" strike="noStrike">
                          <a:latin typeface="+mj-lt"/>
                          <a:ea typeface="+mn-ea"/>
                        </a:rPr>
                        <a:t>　</a:t>
                      </a:r>
                    </a:p>
                  </a:txBody>
                  <a:tcPr marL="6876" marR="6876" marT="6876" marB="0" anchor="ctr">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gridSpan="8">
                  <a:txBody>
                    <a:bodyPr/>
                    <a:lstStyle/>
                    <a:p>
                      <a:pPr algn="ctr" fontAlgn="ctr"/>
                      <a:r>
                        <a:rPr lang="zh-TW" altLang="en-US" sz="1100" b="1" i="0" u="none" strike="noStrike" dirty="0" smtClean="0">
                          <a:latin typeface="+mj-lt"/>
                          <a:ea typeface="+mn-ea"/>
                        </a:rPr>
                        <a:t>連邦政府代表取締役派遣数</a:t>
                      </a:r>
                      <a:endParaRPr lang="en-US" sz="1100" b="1" i="0" u="none" strike="noStrike" dirty="0">
                        <a:latin typeface="+mj-lt"/>
                        <a:ea typeface="+mn-ea"/>
                      </a:endParaRPr>
                    </a:p>
                  </a:txBody>
                  <a:tcPr marL="6876" marR="6876" marT="687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26280">
                <a:tc>
                  <a:txBody>
                    <a:bodyPr/>
                    <a:lstStyle/>
                    <a:p>
                      <a:pPr algn="l" fontAlgn="ctr"/>
                      <a:r>
                        <a:rPr lang="ja-JP" altLang="en-US" sz="1100" b="1" i="0" u="none" strike="noStrike" dirty="0">
                          <a:latin typeface="+mn-ea"/>
                          <a:ea typeface="+mn-ea"/>
                        </a:rPr>
                        <a:t>推定量</a:t>
                      </a:r>
                    </a:p>
                  </a:txBody>
                  <a:tcPr marL="6876" marR="6876" marT="687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ctr"/>
                      <a:endParaRPr lang="ja-JP" altLang="en-US" sz="1100" b="1" i="0" u="none" strike="noStrike">
                        <a:latin typeface="+mn-ea"/>
                        <a:ea typeface="+mn-ea"/>
                      </a:endParaRPr>
                    </a:p>
                  </a:txBody>
                  <a:tcPr marL="6876" marR="6876" marT="6876" marB="0" anchor="ctr">
                    <a:lnL>
                      <a:noFill/>
                    </a:lnL>
                    <a:lnR>
                      <a:noFill/>
                    </a:lnR>
                    <a:lnT>
                      <a:noFill/>
                    </a:lnT>
                    <a:lnB>
                      <a:noFill/>
                    </a:lnB>
                    <a:solidFill>
                      <a:schemeClr val="bg1">
                        <a:lumMod val="85000"/>
                      </a:schemeClr>
                    </a:solidFill>
                  </a:tcPr>
                </a:tc>
                <a:tc gridSpan="8">
                  <a:txBody>
                    <a:bodyPr/>
                    <a:lstStyle/>
                    <a:p>
                      <a:pPr algn="ctr" fontAlgn="ctr"/>
                      <a:r>
                        <a:rPr lang="en-US" sz="1100" b="1" i="0" u="none" strike="noStrike">
                          <a:latin typeface="+mj-lt"/>
                          <a:ea typeface="+mn-ea"/>
                        </a:rPr>
                        <a:t>Probit ML</a:t>
                      </a:r>
                    </a:p>
                  </a:txBody>
                  <a:tcPr marL="6876" marR="6876" marT="687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endParaRPr lang="ja-JP" altLang="en-US" sz="1100" b="1" i="0" u="none" strike="noStrike">
                        <a:latin typeface="+mj-lt"/>
                        <a:ea typeface="+mn-ea"/>
                      </a:endParaRPr>
                    </a:p>
                  </a:txBody>
                  <a:tcPr marL="6876" marR="6876" marT="6876" marB="0" anchor="ctr">
                    <a:lnL>
                      <a:noFill/>
                    </a:lnL>
                    <a:lnR>
                      <a:noFill/>
                    </a:lnR>
                    <a:lnT>
                      <a:noFill/>
                    </a:lnT>
                    <a:lnB>
                      <a:noFill/>
                    </a:lnB>
                    <a:solidFill>
                      <a:schemeClr val="bg1">
                        <a:lumMod val="85000"/>
                      </a:schemeClr>
                    </a:solidFill>
                  </a:tcPr>
                </a:tc>
                <a:tc gridSpan="8">
                  <a:txBody>
                    <a:bodyPr/>
                    <a:lstStyle/>
                    <a:p>
                      <a:pPr algn="ctr" fontAlgn="ctr"/>
                      <a:r>
                        <a:rPr lang="en-US" sz="1100" b="1" i="0" u="none" strike="noStrike" dirty="0">
                          <a:latin typeface="+mj-lt"/>
                          <a:ea typeface="+mn-ea"/>
                        </a:rPr>
                        <a:t>Poission ML</a:t>
                      </a:r>
                    </a:p>
                  </a:txBody>
                  <a:tcPr marL="6876" marR="6876" marT="687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26280">
                <a:tc>
                  <a:txBody>
                    <a:bodyPr/>
                    <a:lstStyle/>
                    <a:p>
                      <a:pPr algn="l" fontAlgn="ctr"/>
                      <a:r>
                        <a:rPr lang="ja-JP" altLang="en-US" sz="1100" b="1" i="0" u="none" strike="noStrike" dirty="0">
                          <a:latin typeface="+mn-ea"/>
                          <a:ea typeface="+mn-ea"/>
                        </a:rPr>
                        <a:t>モデル</a:t>
                      </a:r>
                    </a:p>
                  </a:txBody>
                  <a:tcPr marL="6876" marR="6876" marT="687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ctr"/>
                      <a:r>
                        <a:rPr lang="ja-JP" altLang="en-US" sz="1100" b="1" i="0" u="none" strike="noStrike">
                          <a:latin typeface="+mn-ea"/>
                          <a:ea typeface="+mn-ea"/>
                        </a:rPr>
                        <a:t>　</a:t>
                      </a:r>
                    </a:p>
                  </a:txBody>
                  <a:tcPr marL="6876" marR="6876" marT="6876" marB="0" anchor="ctr">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gridSpan="2">
                  <a:txBody>
                    <a:bodyPr/>
                    <a:lstStyle/>
                    <a:p>
                      <a:pPr algn="ctr" fontAlgn="ctr"/>
                      <a:r>
                        <a:rPr lang="en-US" altLang="ja-JP" sz="1100" b="1" i="0" u="none" strike="noStrike">
                          <a:latin typeface="+mn-ea"/>
                          <a:ea typeface="+mn-ea"/>
                        </a:rPr>
                        <a:t>[1]</a:t>
                      </a:r>
                    </a:p>
                  </a:txBody>
                  <a:tcPr marL="6876" marR="6876" marT="687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gridSpan="2">
                  <a:txBody>
                    <a:bodyPr/>
                    <a:lstStyle/>
                    <a:p>
                      <a:pPr algn="ctr" fontAlgn="ctr"/>
                      <a:r>
                        <a:rPr lang="en-US" altLang="ja-JP" sz="1100" b="1" i="0" u="none" strike="noStrike">
                          <a:latin typeface="+mn-ea"/>
                          <a:ea typeface="+mn-ea"/>
                        </a:rPr>
                        <a:t>[2]</a:t>
                      </a:r>
                    </a:p>
                  </a:txBody>
                  <a:tcPr marL="6876" marR="6876" marT="687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gridSpan="2">
                  <a:txBody>
                    <a:bodyPr/>
                    <a:lstStyle/>
                    <a:p>
                      <a:pPr algn="ctr" fontAlgn="ctr"/>
                      <a:r>
                        <a:rPr lang="en-US" altLang="ja-JP" sz="1100" b="1" i="0" u="none" strike="noStrike">
                          <a:latin typeface="+mn-ea"/>
                          <a:ea typeface="+mn-ea"/>
                        </a:rPr>
                        <a:t>[3]</a:t>
                      </a:r>
                    </a:p>
                  </a:txBody>
                  <a:tcPr marL="6876" marR="6876" marT="687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gridSpan="2">
                  <a:txBody>
                    <a:bodyPr/>
                    <a:lstStyle/>
                    <a:p>
                      <a:pPr algn="ctr" fontAlgn="ctr"/>
                      <a:r>
                        <a:rPr lang="en-US" altLang="ja-JP" sz="1100" b="1" i="0" u="none" strike="noStrike">
                          <a:latin typeface="+mn-ea"/>
                          <a:ea typeface="+mn-ea"/>
                        </a:rPr>
                        <a:t>[4]</a:t>
                      </a:r>
                    </a:p>
                  </a:txBody>
                  <a:tcPr marL="6876" marR="6876" marT="687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ctr" fontAlgn="ctr"/>
                      <a:r>
                        <a:rPr lang="ja-JP" altLang="en-US" sz="1100" b="1" i="0" u="none" strike="noStrike">
                          <a:latin typeface="+mn-ea"/>
                          <a:ea typeface="+mn-ea"/>
                        </a:rPr>
                        <a:t>　</a:t>
                      </a:r>
                    </a:p>
                  </a:txBody>
                  <a:tcPr marL="6876" marR="6876" marT="6876" marB="0" anchor="ctr">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gridSpan="2">
                  <a:txBody>
                    <a:bodyPr/>
                    <a:lstStyle/>
                    <a:p>
                      <a:pPr algn="ctr" fontAlgn="ctr"/>
                      <a:r>
                        <a:rPr lang="en-US" altLang="ja-JP" sz="1100" b="1" i="0" u="none" strike="noStrike">
                          <a:latin typeface="+mn-ea"/>
                          <a:ea typeface="+mn-ea"/>
                        </a:rPr>
                        <a:t>[5]</a:t>
                      </a:r>
                    </a:p>
                  </a:txBody>
                  <a:tcPr marL="6876" marR="6876" marT="687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gridSpan="2">
                  <a:txBody>
                    <a:bodyPr/>
                    <a:lstStyle/>
                    <a:p>
                      <a:pPr algn="ctr" fontAlgn="ctr"/>
                      <a:r>
                        <a:rPr lang="en-US" altLang="ja-JP" sz="1100" b="1" i="0" u="none" strike="noStrike">
                          <a:latin typeface="+mn-ea"/>
                          <a:ea typeface="+mn-ea"/>
                        </a:rPr>
                        <a:t>[6]</a:t>
                      </a:r>
                    </a:p>
                  </a:txBody>
                  <a:tcPr marL="6876" marR="6876" marT="687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gridSpan="2">
                  <a:txBody>
                    <a:bodyPr/>
                    <a:lstStyle/>
                    <a:p>
                      <a:pPr algn="ctr" fontAlgn="ctr"/>
                      <a:r>
                        <a:rPr lang="en-US" altLang="ja-JP" sz="1100" b="1" i="0" u="none" strike="noStrike">
                          <a:latin typeface="+mn-ea"/>
                          <a:ea typeface="+mn-ea"/>
                        </a:rPr>
                        <a:t>[7]</a:t>
                      </a:r>
                    </a:p>
                  </a:txBody>
                  <a:tcPr marL="6876" marR="6876" marT="687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gridSpan="2">
                  <a:txBody>
                    <a:bodyPr/>
                    <a:lstStyle/>
                    <a:p>
                      <a:pPr algn="ctr" fontAlgn="ctr"/>
                      <a:r>
                        <a:rPr lang="en-US" altLang="ja-JP" sz="1100" b="1" i="0" u="none" strike="noStrike">
                          <a:latin typeface="+mn-ea"/>
                          <a:ea typeface="+mn-ea"/>
                        </a:rPr>
                        <a:t>[8]</a:t>
                      </a:r>
                    </a:p>
                  </a:txBody>
                  <a:tcPr marL="6876" marR="6876" marT="687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r>
              <a:tr h="188567">
                <a:tc>
                  <a:txBody>
                    <a:bodyPr/>
                    <a:lstStyle/>
                    <a:p>
                      <a:pPr algn="l" fontAlgn="b"/>
                      <a:r>
                        <a:rPr lang="ja-JP" altLang="en-US" sz="1100" b="1" i="0" u="none" strike="noStrike" dirty="0" smtClean="0">
                          <a:solidFill>
                            <a:srgbClr val="FF0000"/>
                          </a:solidFill>
                          <a:latin typeface="+mn-lt"/>
                          <a:ea typeface="+mn-ea"/>
                        </a:rPr>
                        <a:t>配当実績</a:t>
                      </a:r>
                      <a:endParaRPr lang="en-US" sz="1100" b="1" i="0" u="none" strike="noStrike" dirty="0">
                        <a:solidFill>
                          <a:srgbClr val="FF0000"/>
                        </a:solidFill>
                        <a:latin typeface="+mn-lt"/>
                        <a:ea typeface="+mn-ea"/>
                      </a:endParaRPr>
                    </a:p>
                  </a:txBody>
                  <a:tcPr marL="6876" marR="6876" marT="687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endParaRPr lang="ja-JP" altLang="en-US" sz="1100" b="1" i="1" u="none" strike="noStrike" dirty="0">
                        <a:solidFill>
                          <a:srgbClr val="FF0000"/>
                        </a:solidFill>
                        <a:latin typeface="+mn-ea"/>
                        <a:ea typeface="+mn-ea"/>
                      </a:endParaRPr>
                    </a:p>
                  </a:txBody>
                  <a:tcPr marL="6876" marR="6876" marT="687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r" fontAlgn="b"/>
                      <a:r>
                        <a:rPr lang="en-US" altLang="ja-JP" sz="1100" b="1" i="0" u="none" strike="noStrike" dirty="0">
                          <a:solidFill>
                            <a:srgbClr val="FF0000"/>
                          </a:solidFill>
                          <a:latin typeface="+mn-ea"/>
                          <a:ea typeface="+mn-ea"/>
                        </a:rPr>
                        <a:t>0.1498</a:t>
                      </a:r>
                    </a:p>
                  </a:txBody>
                  <a:tcPr marL="6876" marR="6876" marT="687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r>
                        <a:rPr lang="ja-JP" altLang="en-US" sz="1100" b="1" i="0" u="none" strike="noStrike" baseline="30000" dirty="0">
                          <a:solidFill>
                            <a:srgbClr val="FF0000"/>
                          </a:solidFill>
                          <a:latin typeface="+mn-ea"/>
                          <a:ea typeface="+mn-ea"/>
                        </a:rPr>
                        <a:t>**</a:t>
                      </a:r>
                      <a:endParaRPr lang="ja-JP" altLang="en-US" sz="1100" b="1" i="0" u="none" strike="noStrike" dirty="0">
                        <a:solidFill>
                          <a:srgbClr val="FF0000"/>
                        </a:solidFill>
                        <a:latin typeface="+mn-ea"/>
                        <a:ea typeface="+mn-ea"/>
                      </a:endParaRPr>
                    </a:p>
                  </a:txBody>
                  <a:tcPr marL="6876" marR="6876" marT="687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r" fontAlgn="b"/>
                      <a:r>
                        <a:rPr lang="en-US" altLang="ja-JP" sz="1100" b="1" i="0" u="none" strike="noStrike">
                          <a:solidFill>
                            <a:srgbClr val="FF0000"/>
                          </a:solidFill>
                          <a:latin typeface="+mn-ea"/>
                          <a:ea typeface="+mn-ea"/>
                        </a:rPr>
                        <a:t>0.1379</a:t>
                      </a:r>
                    </a:p>
                  </a:txBody>
                  <a:tcPr marL="6876" marR="6876" marT="687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r>
                        <a:rPr lang="ja-JP" altLang="en-US" sz="1100" b="1" i="0" u="none" strike="noStrike" baseline="30000">
                          <a:solidFill>
                            <a:srgbClr val="FF0000"/>
                          </a:solidFill>
                          <a:latin typeface="+mn-ea"/>
                          <a:ea typeface="+mn-ea"/>
                        </a:rPr>
                        <a:t>*</a:t>
                      </a:r>
                      <a:endParaRPr lang="ja-JP" altLang="en-US" sz="1100" b="1" i="0" u="none" strike="noStrike">
                        <a:solidFill>
                          <a:srgbClr val="FF0000"/>
                        </a:solidFill>
                        <a:latin typeface="+mn-ea"/>
                        <a:ea typeface="+mn-ea"/>
                      </a:endParaRPr>
                    </a:p>
                  </a:txBody>
                  <a:tcPr marL="6876" marR="6876" marT="687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r" fontAlgn="b"/>
                      <a:r>
                        <a:rPr lang="en-US" altLang="ja-JP" sz="1100" b="1" i="0" u="none" strike="noStrike" dirty="0">
                          <a:solidFill>
                            <a:srgbClr val="FF0000"/>
                          </a:solidFill>
                          <a:latin typeface="+mn-ea"/>
                          <a:ea typeface="+mn-ea"/>
                        </a:rPr>
                        <a:t>0.1657</a:t>
                      </a:r>
                    </a:p>
                  </a:txBody>
                  <a:tcPr marL="6876" marR="6876" marT="687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r>
                        <a:rPr lang="ja-JP" altLang="en-US" sz="1100" b="1" i="0" u="none" strike="noStrike" baseline="30000">
                          <a:solidFill>
                            <a:srgbClr val="FF0000"/>
                          </a:solidFill>
                          <a:latin typeface="+mn-ea"/>
                          <a:ea typeface="+mn-ea"/>
                        </a:rPr>
                        <a:t>**</a:t>
                      </a:r>
                      <a:endParaRPr lang="ja-JP" altLang="en-US" sz="1100" b="1" i="0" u="none" strike="noStrike">
                        <a:solidFill>
                          <a:srgbClr val="FF0000"/>
                        </a:solidFill>
                        <a:latin typeface="+mn-ea"/>
                        <a:ea typeface="+mn-ea"/>
                      </a:endParaRPr>
                    </a:p>
                  </a:txBody>
                  <a:tcPr marL="6876" marR="6876" marT="687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r" fontAlgn="b"/>
                      <a:r>
                        <a:rPr lang="en-US" altLang="ja-JP" sz="1100" b="1" i="0" u="none" strike="noStrike" dirty="0">
                          <a:solidFill>
                            <a:srgbClr val="FF0000"/>
                          </a:solidFill>
                          <a:latin typeface="+mn-ea"/>
                          <a:ea typeface="+mn-ea"/>
                        </a:rPr>
                        <a:t>0.1436</a:t>
                      </a:r>
                    </a:p>
                  </a:txBody>
                  <a:tcPr marL="6876" marR="6876" marT="687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r>
                        <a:rPr lang="ja-JP" altLang="en-US" sz="1100" b="1" i="0" u="none" strike="noStrike" baseline="30000" dirty="0">
                          <a:solidFill>
                            <a:srgbClr val="FF0000"/>
                          </a:solidFill>
                          <a:latin typeface="+mn-ea"/>
                          <a:ea typeface="+mn-ea"/>
                        </a:rPr>
                        <a:t>**</a:t>
                      </a:r>
                      <a:endParaRPr lang="ja-JP" altLang="en-US" sz="1100" b="1" i="0" u="none" strike="noStrike" dirty="0">
                        <a:solidFill>
                          <a:srgbClr val="FF0000"/>
                        </a:solidFill>
                        <a:latin typeface="+mn-ea"/>
                        <a:ea typeface="+mn-ea"/>
                      </a:endParaRPr>
                    </a:p>
                  </a:txBody>
                  <a:tcPr marL="6876" marR="6876" marT="687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endParaRPr lang="ja-JP" altLang="en-US" sz="1100" b="1" i="0" u="none" strike="noStrike">
                        <a:solidFill>
                          <a:srgbClr val="FF0000"/>
                        </a:solidFill>
                        <a:latin typeface="+mn-ea"/>
                        <a:ea typeface="+mn-ea"/>
                      </a:endParaRPr>
                    </a:p>
                  </a:txBody>
                  <a:tcPr marL="6876" marR="6876" marT="687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r" fontAlgn="b"/>
                      <a:r>
                        <a:rPr lang="en-US" altLang="ja-JP" sz="1100" b="1" i="0" u="none" strike="noStrike" dirty="0">
                          <a:solidFill>
                            <a:srgbClr val="FF0000"/>
                          </a:solidFill>
                          <a:latin typeface="+mn-ea"/>
                          <a:ea typeface="+mn-ea"/>
                        </a:rPr>
                        <a:t>0.2006</a:t>
                      </a:r>
                    </a:p>
                  </a:txBody>
                  <a:tcPr marL="6876" marR="6876" marT="687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r>
                        <a:rPr lang="ja-JP" altLang="en-US" sz="1100" b="1" i="0" u="none" strike="noStrike" baseline="30000" dirty="0">
                          <a:solidFill>
                            <a:srgbClr val="FF0000"/>
                          </a:solidFill>
                          <a:latin typeface="+mn-ea"/>
                          <a:ea typeface="+mn-ea"/>
                        </a:rPr>
                        <a:t>*</a:t>
                      </a:r>
                      <a:endParaRPr lang="ja-JP" altLang="en-US" sz="1100" b="1" i="0" u="none" strike="noStrike" dirty="0">
                        <a:solidFill>
                          <a:srgbClr val="FF0000"/>
                        </a:solidFill>
                        <a:latin typeface="+mn-ea"/>
                        <a:ea typeface="+mn-ea"/>
                      </a:endParaRPr>
                    </a:p>
                  </a:txBody>
                  <a:tcPr marL="6876" marR="6876" marT="687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r" fontAlgn="b"/>
                      <a:r>
                        <a:rPr lang="en-US" altLang="ja-JP" sz="1100" b="1" i="0" u="none" strike="noStrike" dirty="0">
                          <a:solidFill>
                            <a:srgbClr val="FF0000"/>
                          </a:solidFill>
                          <a:latin typeface="+mn-ea"/>
                          <a:ea typeface="+mn-ea"/>
                        </a:rPr>
                        <a:t>0.2653</a:t>
                      </a:r>
                    </a:p>
                  </a:txBody>
                  <a:tcPr marL="6876" marR="6876" marT="687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r>
                        <a:rPr lang="ja-JP" altLang="en-US" sz="1100" b="1" i="0" u="none" strike="noStrike" baseline="30000" dirty="0">
                          <a:solidFill>
                            <a:srgbClr val="FF0000"/>
                          </a:solidFill>
                          <a:latin typeface="+mn-ea"/>
                          <a:ea typeface="+mn-ea"/>
                        </a:rPr>
                        <a:t>***</a:t>
                      </a:r>
                      <a:endParaRPr lang="ja-JP" altLang="en-US" sz="1100" b="1" i="0" u="none" strike="noStrike" dirty="0">
                        <a:solidFill>
                          <a:srgbClr val="FF0000"/>
                        </a:solidFill>
                        <a:latin typeface="+mn-ea"/>
                        <a:ea typeface="+mn-ea"/>
                      </a:endParaRPr>
                    </a:p>
                  </a:txBody>
                  <a:tcPr marL="6876" marR="6876" marT="687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r" fontAlgn="b"/>
                      <a:r>
                        <a:rPr lang="en-US" altLang="ja-JP" sz="1100" b="1" i="0" u="none" strike="noStrike" dirty="0">
                          <a:solidFill>
                            <a:srgbClr val="FF0000"/>
                          </a:solidFill>
                          <a:latin typeface="+mn-ea"/>
                          <a:ea typeface="+mn-ea"/>
                        </a:rPr>
                        <a:t>0.2179</a:t>
                      </a:r>
                    </a:p>
                  </a:txBody>
                  <a:tcPr marL="6876" marR="6876" marT="687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r>
                        <a:rPr lang="ja-JP" altLang="en-US" sz="1100" b="1" i="0" u="none" strike="noStrike" baseline="30000" dirty="0">
                          <a:solidFill>
                            <a:srgbClr val="FF0000"/>
                          </a:solidFill>
                          <a:latin typeface="+mn-ea"/>
                          <a:ea typeface="+mn-ea"/>
                        </a:rPr>
                        <a:t>**</a:t>
                      </a:r>
                      <a:endParaRPr lang="ja-JP" altLang="en-US" sz="1100" b="1" i="0" u="none" strike="noStrike" dirty="0">
                        <a:solidFill>
                          <a:srgbClr val="FF0000"/>
                        </a:solidFill>
                        <a:latin typeface="+mn-ea"/>
                        <a:ea typeface="+mn-ea"/>
                      </a:endParaRPr>
                    </a:p>
                  </a:txBody>
                  <a:tcPr marL="6876" marR="6876" marT="687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r" fontAlgn="b"/>
                      <a:r>
                        <a:rPr lang="en-US" altLang="ja-JP" sz="1100" b="1" i="0" u="none" strike="noStrike">
                          <a:solidFill>
                            <a:srgbClr val="FF0000"/>
                          </a:solidFill>
                          <a:latin typeface="+mn-ea"/>
                          <a:ea typeface="+mn-ea"/>
                        </a:rPr>
                        <a:t>0.2119</a:t>
                      </a:r>
                    </a:p>
                  </a:txBody>
                  <a:tcPr marL="6876" marR="6876" marT="687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r>
                        <a:rPr lang="ja-JP" altLang="en-US" sz="1100" b="1" i="0" u="none" strike="noStrike" baseline="30000" dirty="0">
                          <a:solidFill>
                            <a:srgbClr val="FF0000"/>
                          </a:solidFill>
                          <a:latin typeface="+mn-ea"/>
                          <a:ea typeface="+mn-ea"/>
                        </a:rPr>
                        <a:t>*</a:t>
                      </a:r>
                      <a:endParaRPr lang="ja-JP" altLang="en-US" sz="1100" b="1" i="0" u="none" strike="noStrike" dirty="0">
                        <a:solidFill>
                          <a:srgbClr val="FF0000"/>
                        </a:solidFill>
                        <a:latin typeface="+mn-ea"/>
                        <a:ea typeface="+mn-ea"/>
                      </a:endParaRPr>
                    </a:p>
                  </a:txBody>
                  <a:tcPr marL="6876" marR="6876" marT="687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r>
              <a:tr h="188567">
                <a:tc>
                  <a:txBody>
                    <a:bodyPr/>
                    <a:lstStyle/>
                    <a:p>
                      <a:pPr algn="l" fontAlgn="b"/>
                      <a:endParaRPr lang="ja-JP" altLang="en-US" sz="1100" b="1" i="0" u="none" strike="noStrike" dirty="0">
                        <a:solidFill>
                          <a:srgbClr val="FF0000"/>
                        </a:solidFill>
                        <a:latin typeface="+mn-lt"/>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dirty="0">
                        <a:solidFill>
                          <a:srgbClr val="FF0000"/>
                        </a:solidFill>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t"/>
                      <a:r>
                        <a:rPr lang="en-US" altLang="ja-JP" sz="1100" b="1" i="0" u="none" strike="noStrike" dirty="0">
                          <a:solidFill>
                            <a:srgbClr val="FF0000"/>
                          </a:solidFill>
                          <a:latin typeface="+mn-ea"/>
                          <a:ea typeface="+mn-ea"/>
                        </a:rPr>
                        <a:t>(0.072)</a:t>
                      </a: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dirty="0">
                        <a:solidFill>
                          <a:srgbClr val="FF0000"/>
                        </a:solidFill>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r>
                        <a:rPr lang="en-US" altLang="ja-JP" sz="1100" b="1" i="0" u="none" strike="noStrike" dirty="0">
                          <a:solidFill>
                            <a:srgbClr val="FF0000"/>
                          </a:solidFill>
                          <a:latin typeface="+mn-ea"/>
                          <a:ea typeface="+mn-ea"/>
                        </a:rPr>
                        <a:t>(0.076)</a:t>
                      </a: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dirty="0">
                        <a:solidFill>
                          <a:srgbClr val="FF0000"/>
                        </a:solidFill>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r>
                        <a:rPr lang="en-US" altLang="ja-JP" sz="1100" b="1" i="0" u="none" strike="noStrike" dirty="0">
                          <a:solidFill>
                            <a:srgbClr val="FF0000"/>
                          </a:solidFill>
                          <a:latin typeface="+mn-ea"/>
                          <a:ea typeface="+mn-ea"/>
                        </a:rPr>
                        <a:t>(0.074)</a:t>
                      </a: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dirty="0">
                        <a:solidFill>
                          <a:srgbClr val="FF0000"/>
                        </a:solidFill>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r>
                        <a:rPr lang="en-US" altLang="ja-JP" sz="1100" b="1" i="0" u="none" strike="noStrike" dirty="0">
                          <a:solidFill>
                            <a:srgbClr val="FF0000"/>
                          </a:solidFill>
                          <a:latin typeface="+mn-ea"/>
                          <a:ea typeface="+mn-ea"/>
                        </a:rPr>
                        <a:t>(0.073)</a:t>
                      </a: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dirty="0">
                        <a:solidFill>
                          <a:srgbClr val="FF0000"/>
                        </a:solidFill>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dirty="0">
                        <a:solidFill>
                          <a:srgbClr val="FF0000"/>
                        </a:solidFill>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r>
                        <a:rPr lang="en-US" altLang="ja-JP" sz="1100" b="1" i="0" u="none" strike="noStrike" dirty="0">
                          <a:solidFill>
                            <a:srgbClr val="FF0000"/>
                          </a:solidFill>
                          <a:latin typeface="+mn-ea"/>
                          <a:ea typeface="+mn-ea"/>
                        </a:rPr>
                        <a:t>(0.114)</a:t>
                      </a: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dirty="0">
                        <a:solidFill>
                          <a:srgbClr val="FF0000"/>
                        </a:solidFill>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r>
                        <a:rPr lang="en-US" altLang="ja-JP" sz="1100" b="1" i="0" u="none" strike="noStrike" dirty="0">
                          <a:solidFill>
                            <a:srgbClr val="FF0000"/>
                          </a:solidFill>
                          <a:latin typeface="+mn-ea"/>
                          <a:ea typeface="+mn-ea"/>
                        </a:rPr>
                        <a:t>(0.095)</a:t>
                      </a: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dirty="0">
                        <a:solidFill>
                          <a:srgbClr val="FF0000"/>
                        </a:solidFill>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r>
                        <a:rPr lang="en-US" altLang="ja-JP" sz="1100" b="1" i="0" u="none" strike="noStrike" dirty="0">
                          <a:solidFill>
                            <a:srgbClr val="FF0000"/>
                          </a:solidFill>
                          <a:latin typeface="+mn-ea"/>
                          <a:ea typeface="+mn-ea"/>
                        </a:rPr>
                        <a:t>(0.108)</a:t>
                      </a: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dirty="0">
                        <a:solidFill>
                          <a:srgbClr val="FF0000"/>
                        </a:solidFill>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r>
                        <a:rPr lang="en-US" altLang="ja-JP" sz="1100" b="1" i="0" u="none" strike="noStrike" dirty="0">
                          <a:solidFill>
                            <a:srgbClr val="FF0000"/>
                          </a:solidFill>
                          <a:latin typeface="+mn-ea"/>
                          <a:ea typeface="+mn-ea"/>
                        </a:rPr>
                        <a:t>(0.116)</a:t>
                      </a: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dirty="0">
                        <a:solidFill>
                          <a:srgbClr val="FF0000"/>
                        </a:solidFill>
                        <a:latin typeface="+mn-ea"/>
                        <a:ea typeface="+mn-ea"/>
                      </a:endParaRPr>
                    </a:p>
                  </a:txBody>
                  <a:tcPr marL="6876" marR="6876" marT="6876" marB="0">
                    <a:lnL>
                      <a:noFill/>
                    </a:lnL>
                    <a:lnR>
                      <a:noFill/>
                    </a:lnR>
                    <a:lnT>
                      <a:noFill/>
                    </a:lnT>
                    <a:lnB>
                      <a:noFill/>
                    </a:lnB>
                    <a:solidFill>
                      <a:schemeClr val="bg1">
                        <a:lumMod val="85000"/>
                      </a:schemeClr>
                    </a:solidFill>
                  </a:tcPr>
                </a:tc>
              </a:tr>
              <a:tr h="188567">
                <a:tc>
                  <a:txBody>
                    <a:bodyPr/>
                    <a:lstStyle/>
                    <a:p>
                      <a:pPr algn="l" fontAlgn="b"/>
                      <a:r>
                        <a:rPr lang="zh-TW" altLang="en-US" sz="1100" b="1" i="0" u="none" strike="noStrike" dirty="0" smtClean="0">
                          <a:solidFill>
                            <a:schemeClr val="tx1"/>
                          </a:solidFill>
                          <a:latin typeface="+mn-lt"/>
                          <a:ea typeface="+mn-ea"/>
                        </a:rPr>
                        <a:t>連邦政府機関所有比率</a:t>
                      </a:r>
                      <a:endParaRPr lang="en-US" sz="1100" b="1" i="0" u="none" strike="noStrike" dirty="0">
                        <a:solidFill>
                          <a:schemeClr val="tx1"/>
                        </a:solidFill>
                        <a:latin typeface="+mn-lt"/>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dirty="0">
                        <a:solidFill>
                          <a:schemeClr val="tx1"/>
                        </a:solidFill>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dirty="0">
                          <a:solidFill>
                            <a:schemeClr val="tx1"/>
                          </a:solidFill>
                          <a:latin typeface="+mn-ea"/>
                          <a:ea typeface="+mn-ea"/>
                        </a:rPr>
                        <a:t>0.4975</a:t>
                      </a:r>
                    </a:p>
                  </a:txBody>
                  <a:tcPr marL="6876" marR="6876" marT="687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solidFill>
                            <a:schemeClr val="tx1"/>
                          </a:solidFill>
                          <a:latin typeface="+mn-ea"/>
                          <a:ea typeface="+mn-ea"/>
                        </a:rPr>
                        <a:t>***</a:t>
                      </a:r>
                      <a:endParaRPr lang="ja-JP" altLang="en-US" sz="1100" b="1" i="0" u="none" strike="noStrike">
                        <a:solidFill>
                          <a:schemeClr val="tx1"/>
                        </a:solidFill>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solidFill>
                            <a:schemeClr val="tx1"/>
                          </a:solidFill>
                          <a:latin typeface="+mn-ea"/>
                          <a:ea typeface="+mn-ea"/>
                        </a:rPr>
                        <a:t>0.5289</a:t>
                      </a:r>
                    </a:p>
                  </a:txBody>
                  <a:tcPr marL="6876" marR="6876" marT="687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solidFill>
                            <a:schemeClr val="tx1"/>
                          </a:solidFill>
                          <a:latin typeface="+mn-ea"/>
                          <a:ea typeface="+mn-ea"/>
                        </a:rPr>
                        <a:t>***</a:t>
                      </a:r>
                      <a:endParaRPr lang="ja-JP" altLang="en-US" sz="1100" b="1" i="0" u="none" strike="noStrike">
                        <a:solidFill>
                          <a:schemeClr val="tx1"/>
                        </a:solidFill>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solidFill>
                            <a:schemeClr val="tx1"/>
                          </a:solidFill>
                          <a:latin typeface="+mn-ea"/>
                          <a:ea typeface="+mn-ea"/>
                        </a:rPr>
                        <a:t>0.5258</a:t>
                      </a:r>
                    </a:p>
                  </a:txBody>
                  <a:tcPr marL="6876" marR="6876" marT="687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solidFill>
                            <a:schemeClr val="tx1"/>
                          </a:solidFill>
                          <a:latin typeface="+mn-ea"/>
                          <a:ea typeface="+mn-ea"/>
                        </a:rPr>
                        <a:t>***</a:t>
                      </a:r>
                      <a:endParaRPr lang="ja-JP" altLang="en-US" sz="1100" b="1" i="0" u="none" strike="noStrike">
                        <a:solidFill>
                          <a:schemeClr val="tx1"/>
                        </a:solidFill>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solidFill>
                            <a:schemeClr val="tx1"/>
                          </a:solidFill>
                          <a:latin typeface="+mn-ea"/>
                          <a:ea typeface="+mn-ea"/>
                        </a:rPr>
                        <a:t>0.5364</a:t>
                      </a:r>
                    </a:p>
                  </a:txBody>
                  <a:tcPr marL="6876" marR="6876" marT="687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solidFill>
                            <a:schemeClr val="tx1"/>
                          </a:solidFill>
                          <a:latin typeface="+mn-ea"/>
                          <a:ea typeface="+mn-ea"/>
                        </a:rPr>
                        <a:t>***</a:t>
                      </a:r>
                      <a:endParaRPr lang="ja-JP" altLang="en-US" sz="1100" b="1" i="0" u="none" strike="noStrike">
                        <a:solidFill>
                          <a:schemeClr val="tx1"/>
                        </a:solidFill>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solidFill>
                          <a:schemeClr val="tx1"/>
                        </a:solidFill>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solidFill>
                            <a:schemeClr val="tx1"/>
                          </a:solidFill>
                          <a:latin typeface="+mn-ea"/>
                          <a:ea typeface="+mn-ea"/>
                        </a:rPr>
                        <a:t>0.8044</a:t>
                      </a:r>
                    </a:p>
                  </a:txBody>
                  <a:tcPr marL="6876" marR="6876" marT="687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solidFill>
                            <a:schemeClr val="tx1"/>
                          </a:solidFill>
                          <a:latin typeface="+mn-ea"/>
                          <a:ea typeface="+mn-ea"/>
                        </a:rPr>
                        <a:t>***</a:t>
                      </a:r>
                      <a:endParaRPr lang="ja-JP" altLang="en-US" sz="1100" b="1" i="0" u="none" strike="noStrike">
                        <a:solidFill>
                          <a:schemeClr val="tx1"/>
                        </a:solidFill>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solidFill>
                            <a:schemeClr val="tx1"/>
                          </a:solidFill>
                          <a:latin typeface="+mn-ea"/>
                          <a:ea typeface="+mn-ea"/>
                        </a:rPr>
                        <a:t>0.8409</a:t>
                      </a:r>
                    </a:p>
                  </a:txBody>
                  <a:tcPr marL="6876" marR="6876" marT="687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solidFill>
                            <a:schemeClr val="tx1"/>
                          </a:solidFill>
                          <a:latin typeface="+mn-ea"/>
                          <a:ea typeface="+mn-ea"/>
                        </a:rPr>
                        <a:t>***</a:t>
                      </a:r>
                      <a:endParaRPr lang="ja-JP" altLang="en-US" sz="1100" b="1" i="0" u="none" strike="noStrike">
                        <a:solidFill>
                          <a:schemeClr val="tx1"/>
                        </a:solidFill>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solidFill>
                            <a:schemeClr val="tx1"/>
                          </a:solidFill>
                          <a:latin typeface="+mn-ea"/>
                          <a:ea typeface="+mn-ea"/>
                        </a:rPr>
                        <a:t>0.8147</a:t>
                      </a:r>
                    </a:p>
                  </a:txBody>
                  <a:tcPr marL="6876" marR="6876" marT="687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solidFill>
                            <a:schemeClr val="tx1"/>
                          </a:solidFill>
                          <a:latin typeface="+mn-ea"/>
                          <a:ea typeface="+mn-ea"/>
                        </a:rPr>
                        <a:t>***</a:t>
                      </a:r>
                      <a:endParaRPr lang="ja-JP" altLang="en-US" sz="1100" b="1" i="0" u="none" strike="noStrike">
                        <a:solidFill>
                          <a:schemeClr val="tx1"/>
                        </a:solidFill>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solidFill>
                            <a:schemeClr val="tx1"/>
                          </a:solidFill>
                          <a:latin typeface="+mn-ea"/>
                          <a:ea typeface="+mn-ea"/>
                        </a:rPr>
                        <a:t>0.8561</a:t>
                      </a:r>
                    </a:p>
                  </a:txBody>
                  <a:tcPr marL="6876" marR="6876" marT="687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solidFill>
                            <a:schemeClr val="tx1"/>
                          </a:solidFill>
                          <a:latin typeface="+mn-ea"/>
                          <a:ea typeface="+mn-ea"/>
                        </a:rPr>
                        <a:t>***</a:t>
                      </a:r>
                      <a:endParaRPr lang="ja-JP" altLang="en-US" sz="1100" b="1" i="0" u="none" strike="noStrike">
                        <a:solidFill>
                          <a:schemeClr val="tx1"/>
                        </a:solidFill>
                        <a:latin typeface="+mn-ea"/>
                        <a:ea typeface="+mn-ea"/>
                      </a:endParaRPr>
                    </a:p>
                  </a:txBody>
                  <a:tcPr marL="6876" marR="6876" marT="6876" marB="0" anchor="b">
                    <a:lnL>
                      <a:noFill/>
                    </a:lnL>
                    <a:lnR>
                      <a:noFill/>
                    </a:lnR>
                    <a:lnT>
                      <a:noFill/>
                    </a:lnT>
                    <a:lnB>
                      <a:noFill/>
                    </a:lnB>
                    <a:solidFill>
                      <a:schemeClr val="bg1">
                        <a:lumMod val="85000"/>
                      </a:schemeClr>
                    </a:solidFill>
                  </a:tcPr>
                </a:tc>
              </a:tr>
              <a:tr h="188567">
                <a:tc>
                  <a:txBody>
                    <a:bodyPr/>
                    <a:lstStyle/>
                    <a:p>
                      <a:pPr algn="l" fontAlgn="b"/>
                      <a:endParaRPr lang="ja-JP" altLang="en-US" sz="1100" b="1" i="0" u="none" strike="noStrike" dirty="0">
                        <a:solidFill>
                          <a:schemeClr val="tx1"/>
                        </a:solidFill>
                        <a:latin typeface="+mn-lt"/>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dirty="0">
                        <a:solidFill>
                          <a:schemeClr val="tx1"/>
                        </a:solidFill>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t"/>
                      <a:r>
                        <a:rPr lang="en-US" altLang="ja-JP" sz="1100" b="1" i="0" u="none" strike="noStrike" dirty="0">
                          <a:solidFill>
                            <a:schemeClr val="tx1"/>
                          </a:solidFill>
                          <a:latin typeface="+mn-ea"/>
                          <a:ea typeface="+mn-ea"/>
                        </a:rPr>
                        <a:t>(0.069)</a:t>
                      </a: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dirty="0">
                        <a:solidFill>
                          <a:schemeClr val="tx1"/>
                        </a:solidFill>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r>
                        <a:rPr lang="en-US" altLang="ja-JP" sz="1100" b="1" i="0" u="none" strike="noStrike" dirty="0">
                          <a:solidFill>
                            <a:schemeClr val="tx1"/>
                          </a:solidFill>
                          <a:latin typeface="+mn-ea"/>
                          <a:ea typeface="+mn-ea"/>
                        </a:rPr>
                        <a:t>(0.073)</a:t>
                      </a: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dirty="0">
                        <a:solidFill>
                          <a:schemeClr val="tx1"/>
                        </a:solidFill>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r>
                        <a:rPr lang="en-US" altLang="ja-JP" sz="1100" b="1" i="0" u="none" strike="noStrike" dirty="0">
                          <a:solidFill>
                            <a:schemeClr val="tx1"/>
                          </a:solidFill>
                          <a:latin typeface="+mn-ea"/>
                          <a:ea typeface="+mn-ea"/>
                        </a:rPr>
                        <a:t>(0.073)</a:t>
                      </a: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dirty="0">
                        <a:solidFill>
                          <a:schemeClr val="tx1"/>
                        </a:solidFill>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r>
                        <a:rPr lang="en-US" altLang="ja-JP" sz="1100" b="1" i="0" u="none" strike="noStrike" dirty="0">
                          <a:solidFill>
                            <a:schemeClr val="tx1"/>
                          </a:solidFill>
                          <a:latin typeface="+mn-ea"/>
                          <a:ea typeface="+mn-ea"/>
                        </a:rPr>
                        <a:t>(0.073)</a:t>
                      </a: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dirty="0">
                        <a:solidFill>
                          <a:schemeClr val="tx1"/>
                        </a:solidFill>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dirty="0">
                        <a:solidFill>
                          <a:schemeClr val="tx1"/>
                        </a:solidFill>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r>
                        <a:rPr lang="en-US" altLang="ja-JP" sz="1100" b="1" i="0" u="none" strike="noStrike" dirty="0">
                          <a:solidFill>
                            <a:schemeClr val="tx1"/>
                          </a:solidFill>
                          <a:latin typeface="+mn-ea"/>
                          <a:ea typeface="+mn-ea"/>
                        </a:rPr>
                        <a:t>(0.080)</a:t>
                      </a: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dirty="0">
                        <a:solidFill>
                          <a:schemeClr val="tx1"/>
                        </a:solidFill>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r>
                        <a:rPr lang="en-US" altLang="ja-JP" sz="1100" b="1" i="0" u="none" strike="noStrike" dirty="0">
                          <a:solidFill>
                            <a:schemeClr val="tx1"/>
                          </a:solidFill>
                          <a:latin typeface="+mn-ea"/>
                          <a:ea typeface="+mn-ea"/>
                        </a:rPr>
                        <a:t>(0.081)</a:t>
                      </a: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dirty="0">
                        <a:solidFill>
                          <a:schemeClr val="tx1"/>
                        </a:solidFill>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r>
                        <a:rPr lang="en-US" altLang="ja-JP" sz="1100" b="1" i="0" u="none" strike="noStrike" dirty="0">
                          <a:solidFill>
                            <a:schemeClr val="tx1"/>
                          </a:solidFill>
                          <a:latin typeface="+mn-ea"/>
                          <a:ea typeface="+mn-ea"/>
                        </a:rPr>
                        <a:t>(0.076)</a:t>
                      </a: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dirty="0">
                        <a:solidFill>
                          <a:schemeClr val="tx1"/>
                        </a:solidFill>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r>
                        <a:rPr lang="en-US" altLang="ja-JP" sz="1100" b="1" i="0" u="none" strike="noStrike" dirty="0">
                          <a:solidFill>
                            <a:schemeClr val="tx1"/>
                          </a:solidFill>
                          <a:latin typeface="+mn-ea"/>
                          <a:ea typeface="+mn-ea"/>
                        </a:rPr>
                        <a:t>(0.088)</a:t>
                      </a: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dirty="0">
                        <a:solidFill>
                          <a:schemeClr val="tx1"/>
                        </a:solidFill>
                        <a:latin typeface="+mn-ea"/>
                        <a:ea typeface="+mn-ea"/>
                      </a:endParaRPr>
                    </a:p>
                  </a:txBody>
                  <a:tcPr marL="6876" marR="6876" marT="6876" marB="0">
                    <a:lnL>
                      <a:noFill/>
                    </a:lnL>
                    <a:lnR>
                      <a:noFill/>
                    </a:lnR>
                    <a:lnT>
                      <a:noFill/>
                    </a:lnT>
                    <a:lnB>
                      <a:noFill/>
                    </a:lnB>
                    <a:solidFill>
                      <a:schemeClr val="bg1">
                        <a:lumMod val="85000"/>
                      </a:schemeClr>
                    </a:solidFill>
                  </a:tcPr>
                </a:tc>
              </a:tr>
              <a:tr h="188567">
                <a:tc>
                  <a:txBody>
                    <a:bodyPr/>
                    <a:lstStyle/>
                    <a:p>
                      <a:pPr algn="l" fontAlgn="b"/>
                      <a:r>
                        <a:rPr lang="ja-JP" altLang="en-US" sz="1100" b="1" i="0" u="none" strike="noStrike" dirty="0" smtClean="0">
                          <a:solidFill>
                            <a:schemeClr val="tx1"/>
                          </a:solidFill>
                          <a:latin typeface="+mn-lt"/>
                          <a:ea typeface="+mn-ea"/>
                        </a:rPr>
                        <a:t>地方政府所有比率</a:t>
                      </a:r>
                      <a:endParaRPr lang="en-US" sz="1100" b="1" i="0" u="none" strike="noStrike" dirty="0">
                        <a:solidFill>
                          <a:schemeClr val="tx1"/>
                        </a:solidFill>
                        <a:latin typeface="+mn-lt"/>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a:solidFill>
                          <a:schemeClr val="tx1"/>
                        </a:solidFill>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endParaRPr lang="ja-JP" altLang="en-US" sz="1100" b="1" i="0" u="none" strike="noStrike" dirty="0">
                        <a:solidFill>
                          <a:schemeClr val="tx1"/>
                        </a:solidFill>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dirty="0">
                        <a:solidFill>
                          <a:schemeClr val="tx1"/>
                        </a:solidFill>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dirty="0">
                          <a:solidFill>
                            <a:schemeClr val="tx1"/>
                          </a:solidFill>
                          <a:latin typeface="+mn-ea"/>
                          <a:ea typeface="+mn-ea"/>
                        </a:rPr>
                        <a:t>0.3525</a:t>
                      </a:r>
                    </a:p>
                  </a:txBody>
                  <a:tcPr marL="6876" marR="6876" marT="687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dirty="0">
                          <a:solidFill>
                            <a:schemeClr val="tx1"/>
                          </a:solidFill>
                          <a:latin typeface="+mn-ea"/>
                          <a:ea typeface="+mn-ea"/>
                        </a:rPr>
                        <a:t>***</a:t>
                      </a:r>
                      <a:endParaRPr lang="ja-JP" altLang="en-US" sz="1100" b="1" i="0" u="none" strike="noStrike" dirty="0">
                        <a:solidFill>
                          <a:schemeClr val="tx1"/>
                        </a:solidFill>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endParaRPr lang="ja-JP" altLang="en-US" sz="1100" b="1" i="0" u="none" strike="noStrike" dirty="0">
                        <a:solidFill>
                          <a:schemeClr val="tx1"/>
                        </a:solidFill>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dirty="0">
                        <a:solidFill>
                          <a:schemeClr val="tx1"/>
                        </a:solidFill>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endParaRPr lang="ja-JP" altLang="en-US" sz="1100" b="1" i="0" u="none" strike="noStrike" dirty="0">
                        <a:solidFill>
                          <a:schemeClr val="tx1"/>
                        </a:solidFill>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dirty="0">
                        <a:solidFill>
                          <a:schemeClr val="tx1"/>
                        </a:solidFill>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dirty="0">
                        <a:solidFill>
                          <a:schemeClr val="tx1"/>
                        </a:solidFill>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endParaRPr lang="ja-JP" altLang="en-US" sz="1100" b="1" i="0" u="none" strike="noStrike" dirty="0">
                        <a:solidFill>
                          <a:schemeClr val="tx1"/>
                        </a:solidFill>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dirty="0">
                        <a:solidFill>
                          <a:schemeClr val="tx1"/>
                        </a:solidFill>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dirty="0">
                          <a:solidFill>
                            <a:schemeClr val="tx1"/>
                          </a:solidFill>
                          <a:latin typeface="+mn-ea"/>
                          <a:ea typeface="+mn-ea"/>
                        </a:rPr>
                        <a:t>0.5335</a:t>
                      </a:r>
                    </a:p>
                  </a:txBody>
                  <a:tcPr marL="6876" marR="6876" marT="687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solidFill>
                            <a:schemeClr val="tx1"/>
                          </a:solidFill>
                          <a:latin typeface="+mn-ea"/>
                          <a:ea typeface="+mn-ea"/>
                        </a:rPr>
                        <a:t>***</a:t>
                      </a:r>
                      <a:endParaRPr lang="ja-JP" altLang="en-US" sz="1100" b="1" i="0" u="none" strike="noStrike">
                        <a:solidFill>
                          <a:schemeClr val="tx1"/>
                        </a:solidFill>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endParaRPr lang="ja-JP" altLang="en-US" sz="1100" b="1" i="0" u="none" strike="noStrike" dirty="0">
                        <a:solidFill>
                          <a:schemeClr val="tx1"/>
                        </a:solidFill>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solidFill>
                          <a:schemeClr val="tx1"/>
                        </a:solidFill>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endParaRPr lang="ja-JP" altLang="en-US" sz="1100" b="1" i="0" u="none" strike="noStrike">
                        <a:solidFill>
                          <a:schemeClr val="tx1"/>
                        </a:solidFill>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solidFill>
                          <a:schemeClr val="tx1"/>
                        </a:solidFill>
                        <a:latin typeface="+mn-ea"/>
                        <a:ea typeface="+mn-ea"/>
                      </a:endParaRPr>
                    </a:p>
                  </a:txBody>
                  <a:tcPr marL="6876" marR="6876" marT="6876" marB="0" anchor="b">
                    <a:lnL>
                      <a:noFill/>
                    </a:lnL>
                    <a:lnR>
                      <a:noFill/>
                    </a:lnR>
                    <a:lnT>
                      <a:noFill/>
                    </a:lnT>
                    <a:lnB>
                      <a:noFill/>
                    </a:lnB>
                    <a:solidFill>
                      <a:schemeClr val="bg1">
                        <a:lumMod val="85000"/>
                      </a:schemeClr>
                    </a:solidFill>
                  </a:tcPr>
                </a:tc>
              </a:tr>
              <a:tr h="188567">
                <a:tc>
                  <a:txBody>
                    <a:bodyPr/>
                    <a:lstStyle/>
                    <a:p>
                      <a:pPr algn="l" fontAlgn="b"/>
                      <a:endParaRPr lang="ja-JP" altLang="en-US" sz="1100" b="1" i="0" u="none" strike="noStrike" dirty="0">
                        <a:solidFill>
                          <a:schemeClr val="tx1"/>
                        </a:solidFill>
                        <a:latin typeface="+mn-lt"/>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dirty="0">
                        <a:solidFill>
                          <a:schemeClr val="tx1"/>
                        </a:solidFill>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t"/>
                      <a:endParaRPr lang="ja-JP" altLang="en-US" sz="1100" b="1" i="0" u="none" strike="noStrike" dirty="0">
                        <a:solidFill>
                          <a:schemeClr val="tx1"/>
                        </a:solidFill>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solidFill>
                          <a:schemeClr val="tx1"/>
                        </a:solidFill>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r>
                        <a:rPr lang="en-US" altLang="ja-JP" sz="1100" b="1" i="0" u="none" strike="noStrike" dirty="0">
                          <a:solidFill>
                            <a:schemeClr val="tx1"/>
                          </a:solidFill>
                          <a:latin typeface="+mn-ea"/>
                          <a:ea typeface="+mn-ea"/>
                        </a:rPr>
                        <a:t>(0.088)</a:t>
                      </a: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solidFill>
                          <a:schemeClr val="tx1"/>
                        </a:solidFill>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endParaRPr lang="ja-JP" altLang="en-US" sz="1100" b="1" i="0" u="none" strike="noStrike">
                        <a:solidFill>
                          <a:schemeClr val="tx1"/>
                        </a:solidFill>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solidFill>
                          <a:schemeClr val="tx1"/>
                        </a:solidFill>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endParaRPr lang="ja-JP" altLang="en-US" sz="1100" b="1" i="0" u="none" strike="noStrike" dirty="0">
                        <a:solidFill>
                          <a:schemeClr val="tx1"/>
                        </a:solidFill>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dirty="0">
                        <a:solidFill>
                          <a:schemeClr val="tx1"/>
                        </a:solidFill>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solidFill>
                          <a:schemeClr val="tx1"/>
                        </a:solidFill>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endParaRPr lang="ja-JP" altLang="en-US" sz="1100" b="1" i="0" u="none" strike="noStrike" dirty="0">
                        <a:solidFill>
                          <a:schemeClr val="tx1"/>
                        </a:solidFill>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solidFill>
                          <a:schemeClr val="tx1"/>
                        </a:solidFill>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r>
                        <a:rPr lang="en-US" altLang="ja-JP" sz="1100" b="1" i="0" u="none" strike="noStrike" dirty="0">
                          <a:solidFill>
                            <a:schemeClr val="tx1"/>
                          </a:solidFill>
                          <a:latin typeface="+mn-ea"/>
                          <a:ea typeface="+mn-ea"/>
                        </a:rPr>
                        <a:t>(0.136)</a:t>
                      </a: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dirty="0">
                        <a:solidFill>
                          <a:schemeClr val="tx1"/>
                        </a:solidFill>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endParaRPr lang="ja-JP" altLang="en-US" sz="1100" b="1" i="0" u="none" strike="noStrike" dirty="0">
                        <a:solidFill>
                          <a:schemeClr val="tx1"/>
                        </a:solidFill>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dirty="0">
                        <a:solidFill>
                          <a:schemeClr val="tx1"/>
                        </a:solidFill>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endParaRPr lang="ja-JP" altLang="en-US" sz="1100" b="1" i="0" u="none" strike="noStrike" dirty="0">
                        <a:solidFill>
                          <a:schemeClr val="tx1"/>
                        </a:solidFill>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dirty="0">
                        <a:solidFill>
                          <a:schemeClr val="tx1"/>
                        </a:solidFill>
                        <a:latin typeface="+mn-ea"/>
                        <a:ea typeface="+mn-ea"/>
                      </a:endParaRPr>
                    </a:p>
                  </a:txBody>
                  <a:tcPr marL="6876" marR="6876" marT="6876" marB="0">
                    <a:lnL>
                      <a:noFill/>
                    </a:lnL>
                    <a:lnR>
                      <a:noFill/>
                    </a:lnR>
                    <a:lnT>
                      <a:noFill/>
                    </a:lnT>
                    <a:lnB>
                      <a:noFill/>
                    </a:lnB>
                    <a:solidFill>
                      <a:schemeClr val="bg1">
                        <a:lumMod val="85000"/>
                      </a:schemeClr>
                    </a:solidFill>
                  </a:tcPr>
                </a:tc>
              </a:tr>
              <a:tr h="188567">
                <a:tc>
                  <a:txBody>
                    <a:bodyPr/>
                    <a:lstStyle/>
                    <a:p>
                      <a:pPr algn="l" fontAlgn="b"/>
                      <a:r>
                        <a:rPr lang="ja-JP" altLang="en-US" sz="1100" b="1" i="0" u="none" strike="noStrike" dirty="0" smtClean="0">
                          <a:latin typeface="+mn-lt"/>
                          <a:ea typeface="+mn-ea"/>
                        </a:rPr>
                        <a:t>外部</a:t>
                      </a:r>
                      <a:r>
                        <a:rPr lang="zh-TW" altLang="en-US" sz="1100" b="1" i="0" u="none" strike="noStrike" dirty="0" smtClean="0">
                          <a:latin typeface="+mn-lt"/>
                          <a:ea typeface="+mn-ea"/>
                        </a:rPr>
                        <a:t>民間株主所有比率</a:t>
                      </a:r>
                      <a:endParaRPr lang="en-US" sz="1100" b="1" i="0" u="none" strike="noStrike" dirty="0">
                        <a:latin typeface="+mn-lt"/>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endParaRPr lang="ja-JP" altLang="en-US" sz="1100" b="1" i="0" u="none" strike="noStrike" dirty="0">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dirty="0">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endParaRPr lang="ja-JP" altLang="en-US" sz="1100" b="1" i="0" u="none" strike="noStrike" dirty="0">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0.0152</a:t>
                      </a: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dirty="0">
                          <a:latin typeface="+mn-ea"/>
                          <a:ea typeface="+mn-ea"/>
                        </a:rPr>
                        <a:t>-0.0156</a:t>
                      </a: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r>
              <a:tr h="188567">
                <a:tc>
                  <a:txBody>
                    <a:bodyPr/>
                    <a:lstStyle/>
                    <a:p>
                      <a:pPr algn="l" fontAlgn="b"/>
                      <a:endParaRPr lang="ja-JP" altLang="en-US" sz="1100" b="1" i="0" u="none" strike="noStrike" dirty="0">
                        <a:latin typeface="+mn-lt"/>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t"/>
                      <a:endParaRPr lang="ja-JP" altLang="en-US" sz="1100" b="1" i="0" u="none" strike="noStrike" dirty="0">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endParaRPr lang="ja-JP" altLang="en-US" sz="1100" b="1" i="0" u="none" strike="noStrike" dirty="0">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dirty="0">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(0.051)</a:t>
                      </a: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endParaRPr lang="ja-JP" altLang="en-US" sz="1100" b="1" i="0" u="none" strike="noStrike">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endParaRPr lang="ja-JP" altLang="en-US" sz="1100" b="1" i="0" u="none" strike="noStrike">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endParaRPr lang="ja-JP" altLang="en-US" sz="1100" b="1" i="0" u="none" strike="noStrike">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(0.092)</a:t>
                      </a: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endParaRPr lang="ja-JP" altLang="en-US" sz="1100" b="1" i="0" u="none" strike="noStrike">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876" marR="6876" marT="6876" marB="0">
                    <a:lnL>
                      <a:noFill/>
                    </a:lnL>
                    <a:lnR>
                      <a:noFill/>
                    </a:lnR>
                    <a:lnT>
                      <a:noFill/>
                    </a:lnT>
                    <a:lnB>
                      <a:noFill/>
                    </a:lnB>
                    <a:solidFill>
                      <a:schemeClr val="bg1">
                        <a:lumMod val="85000"/>
                      </a:schemeClr>
                    </a:solidFill>
                  </a:tcPr>
                </a:tc>
              </a:tr>
              <a:tr h="188567">
                <a:tc>
                  <a:txBody>
                    <a:bodyPr/>
                    <a:lstStyle/>
                    <a:p>
                      <a:pPr algn="l" fontAlgn="b"/>
                      <a:r>
                        <a:rPr lang="ja-JP" altLang="en-US" sz="1100" b="1" i="0" u="none" strike="noStrike" dirty="0" smtClean="0">
                          <a:latin typeface="+mn-lt"/>
                          <a:ea typeface="+mn-ea"/>
                        </a:rPr>
                        <a:t>経営者大株主企業ダミー</a:t>
                      </a:r>
                      <a:endParaRPr lang="en-US" sz="1100" b="1" i="0" u="none" strike="noStrike" dirty="0">
                        <a:latin typeface="+mn-lt"/>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dirty="0">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dirty="0">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endParaRPr lang="ja-JP" altLang="en-US" sz="1100" b="1" i="0" u="none" strike="noStrike" dirty="0">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dirty="0">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endParaRPr lang="ja-JP" altLang="en-US" sz="1100" b="1" i="0" u="none" strike="noStrike" dirty="0">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0.2983</a:t>
                      </a: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endParaRPr lang="ja-JP" altLang="en-US" sz="1100" b="1" i="0" u="none" strike="noStrike" dirty="0">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0.4008</a:t>
                      </a: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r>
              <a:tr h="188567">
                <a:tc>
                  <a:txBody>
                    <a:bodyPr/>
                    <a:lstStyle/>
                    <a:p>
                      <a:pPr algn="l" fontAlgn="b"/>
                      <a:endParaRPr lang="ja-JP" altLang="en-US" sz="1100" b="1" i="0" u="none" strike="noStrike" dirty="0">
                        <a:latin typeface="+mn-lt"/>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t"/>
                      <a:endParaRPr lang="ja-JP" altLang="en-US" sz="1100" b="1" i="0" u="none" strike="noStrike" dirty="0">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endParaRPr lang="ja-JP" altLang="en-US" sz="1100" b="1" i="0" u="none" strike="noStrike">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endParaRPr lang="ja-JP" altLang="en-US" sz="1100" b="1" i="0" u="none" strike="noStrike" dirty="0">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(0.209)</a:t>
                      </a: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endParaRPr lang="ja-JP" altLang="en-US" sz="1100" b="1" i="0" u="none" strike="noStrike">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endParaRPr lang="ja-JP" altLang="en-US" sz="1100" b="1" i="0" u="none" strike="noStrike">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endParaRPr lang="ja-JP" altLang="en-US" sz="1100" b="1" i="0" u="none" strike="noStrike">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(0.332)</a:t>
                      </a: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876" marR="6876" marT="6876" marB="0">
                    <a:lnL>
                      <a:noFill/>
                    </a:lnL>
                    <a:lnR>
                      <a:noFill/>
                    </a:lnR>
                    <a:lnT>
                      <a:noFill/>
                    </a:lnT>
                    <a:lnB>
                      <a:noFill/>
                    </a:lnB>
                    <a:solidFill>
                      <a:schemeClr val="bg1">
                        <a:lumMod val="85000"/>
                      </a:schemeClr>
                    </a:solidFill>
                  </a:tcPr>
                </a:tc>
              </a:tr>
              <a:tr h="188567">
                <a:tc>
                  <a:txBody>
                    <a:bodyPr/>
                    <a:lstStyle/>
                    <a:p>
                      <a:pPr algn="l" fontAlgn="b"/>
                      <a:r>
                        <a:rPr lang="ja-JP" altLang="en-US" sz="1100" b="1" i="0" u="none" strike="noStrike" dirty="0" smtClean="0">
                          <a:latin typeface="+mn-lt"/>
                          <a:ea typeface="+mn-ea"/>
                        </a:rPr>
                        <a:t>戦略企業指定企業ダミー</a:t>
                      </a:r>
                      <a:endParaRPr lang="en-US" sz="1100" b="1" i="0" u="none" strike="noStrike" dirty="0">
                        <a:latin typeface="+mn-lt"/>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dirty="0">
                          <a:latin typeface="+mn-ea"/>
                          <a:ea typeface="+mn-ea"/>
                        </a:rPr>
                        <a:t>1.1446</a:t>
                      </a:r>
                    </a:p>
                  </a:txBody>
                  <a:tcPr marL="6876" marR="6876" marT="687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dirty="0">
                          <a:latin typeface="+mn-ea"/>
                          <a:ea typeface="+mn-ea"/>
                        </a:rPr>
                        <a:t>1.2397</a:t>
                      </a:r>
                    </a:p>
                  </a:txBody>
                  <a:tcPr marL="6876" marR="6876" marT="687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dirty="0">
                          <a:latin typeface="+mn-ea"/>
                          <a:ea typeface="+mn-ea"/>
                        </a:rPr>
                        <a:t>1.0274</a:t>
                      </a:r>
                    </a:p>
                  </a:txBody>
                  <a:tcPr marL="6876" marR="6876" marT="687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1.1670</a:t>
                      </a:r>
                    </a:p>
                  </a:txBody>
                  <a:tcPr marL="6876" marR="6876" marT="687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0.8001</a:t>
                      </a:r>
                    </a:p>
                  </a:txBody>
                  <a:tcPr marL="6876" marR="6876" marT="687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0.9741</a:t>
                      </a:r>
                    </a:p>
                  </a:txBody>
                  <a:tcPr marL="6876" marR="6876" marT="687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0.6602</a:t>
                      </a:r>
                    </a:p>
                  </a:txBody>
                  <a:tcPr marL="6876" marR="6876" marT="687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0.8028</a:t>
                      </a:r>
                    </a:p>
                  </a:txBody>
                  <a:tcPr marL="6876" marR="6876" marT="687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r>
              <a:tr h="188567">
                <a:tc>
                  <a:txBody>
                    <a:bodyPr/>
                    <a:lstStyle/>
                    <a:p>
                      <a:pPr algn="l" fontAlgn="b"/>
                      <a:endParaRPr lang="ja-JP" altLang="en-US" sz="1100" b="1" i="0" u="none" strike="noStrike" dirty="0">
                        <a:latin typeface="+mn-lt"/>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(0.399)</a:t>
                      </a: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dirty="0">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r>
                        <a:rPr lang="en-US" altLang="ja-JP" sz="1100" b="1" i="0" u="none" strike="noStrike" dirty="0">
                          <a:latin typeface="+mn-ea"/>
                          <a:ea typeface="+mn-ea"/>
                        </a:rPr>
                        <a:t>(0.409)</a:t>
                      </a: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r>
                        <a:rPr lang="en-US" altLang="ja-JP" sz="1100" b="1" i="0" u="none" strike="noStrike" dirty="0">
                          <a:latin typeface="+mn-ea"/>
                          <a:ea typeface="+mn-ea"/>
                        </a:rPr>
                        <a:t>(0.412)</a:t>
                      </a: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r>
                        <a:rPr lang="en-US" altLang="ja-JP" sz="1100" b="1" i="0" u="none" strike="noStrike" dirty="0">
                          <a:latin typeface="+mn-ea"/>
                          <a:ea typeface="+mn-ea"/>
                        </a:rPr>
                        <a:t>(0.389)</a:t>
                      </a: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(0.305)</a:t>
                      </a: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(0.278)</a:t>
                      </a: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(0.301)</a:t>
                      </a: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(0.309)</a:t>
                      </a: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876" marR="6876" marT="6876" marB="0">
                    <a:lnL>
                      <a:noFill/>
                    </a:lnL>
                    <a:lnR>
                      <a:noFill/>
                    </a:lnR>
                    <a:lnT>
                      <a:noFill/>
                    </a:lnT>
                    <a:lnB>
                      <a:noFill/>
                    </a:lnB>
                    <a:solidFill>
                      <a:schemeClr val="bg1">
                        <a:lumMod val="85000"/>
                      </a:schemeClr>
                    </a:solidFill>
                  </a:tcPr>
                </a:tc>
              </a:tr>
              <a:tr h="188567">
                <a:tc>
                  <a:txBody>
                    <a:bodyPr/>
                    <a:lstStyle/>
                    <a:p>
                      <a:pPr algn="l" fontAlgn="b"/>
                      <a:r>
                        <a:rPr lang="ja-JP" altLang="en-US" sz="1100" b="1" i="0" u="none" strike="noStrike" dirty="0" smtClean="0">
                          <a:latin typeface="+mn-lt"/>
                          <a:ea typeface="+mn-ea"/>
                        </a:rPr>
                        <a:t>取締役会全役員数</a:t>
                      </a:r>
                      <a:endParaRPr lang="en-US" sz="1100" b="1" i="0" u="none" strike="noStrike" dirty="0">
                        <a:latin typeface="+mn-lt"/>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0.4087</a:t>
                      </a: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0.2913</a:t>
                      </a: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dirty="0">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0.5002</a:t>
                      </a: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dirty="0">
                          <a:latin typeface="+mn-ea"/>
                          <a:ea typeface="+mn-ea"/>
                        </a:rPr>
                        <a:t>0.3973</a:t>
                      </a: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0.9455</a:t>
                      </a:r>
                    </a:p>
                  </a:txBody>
                  <a:tcPr marL="6876" marR="6876" marT="687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0.2745</a:t>
                      </a: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1.0397</a:t>
                      </a:r>
                    </a:p>
                  </a:txBody>
                  <a:tcPr marL="6876" marR="6876" marT="687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0.9462</a:t>
                      </a:r>
                    </a:p>
                  </a:txBody>
                  <a:tcPr marL="6876" marR="6876" marT="687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r>
              <a:tr h="188567">
                <a:tc>
                  <a:txBody>
                    <a:bodyPr/>
                    <a:lstStyle/>
                    <a:p>
                      <a:pPr algn="l" fontAlgn="b"/>
                      <a:endParaRPr lang="ja-JP" altLang="en-US" sz="1100" b="1" i="0" u="none" strike="noStrike" dirty="0">
                        <a:latin typeface="+mn-lt"/>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(0.366)</a:t>
                      </a: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r>
                        <a:rPr lang="en-US" altLang="ja-JP" sz="1100" b="1" i="0" u="none" strike="noStrike" dirty="0">
                          <a:latin typeface="+mn-ea"/>
                          <a:ea typeface="+mn-ea"/>
                        </a:rPr>
                        <a:t>(0.372)</a:t>
                      </a: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r>
                        <a:rPr lang="en-US" altLang="ja-JP" sz="1100" b="1" i="0" u="none" strike="noStrike" dirty="0">
                          <a:latin typeface="+mn-ea"/>
                          <a:ea typeface="+mn-ea"/>
                        </a:rPr>
                        <a:t>(0.382)</a:t>
                      </a: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r>
                        <a:rPr lang="en-US" altLang="ja-JP" sz="1100" b="1" i="0" u="none" strike="noStrike" dirty="0">
                          <a:latin typeface="+mn-ea"/>
                          <a:ea typeface="+mn-ea"/>
                        </a:rPr>
                        <a:t>(0.378)</a:t>
                      </a: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dirty="0">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(0.501)</a:t>
                      </a: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(0.391)</a:t>
                      </a: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(0.463)</a:t>
                      </a: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(0.511)</a:t>
                      </a: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876" marR="6876" marT="6876" marB="0">
                    <a:lnL>
                      <a:noFill/>
                    </a:lnL>
                    <a:lnR>
                      <a:noFill/>
                    </a:lnR>
                    <a:lnT>
                      <a:noFill/>
                    </a:lnT>
                    <a:lnB>
                      <a:noFill/>
                    </a:lnB>
                    <a:solidFill>
                      <a:schemeClr val="bg1">
                        <a:lumMod val="85000"/>
                      </a:schemeClr>
                    </a:solidFill>
                  </a:tcPr>
                </a:tc>
              </a:tr>
              <a:tr h="188567">
                <a:tc>
                  <a:txBody>
                    <a:bodyPr/>
                    <a:lstStyle/>
                    <a:p>
                      <a:pPr algn="l" fontAlgn="b"/>
                      <a:r>
                        <a:rPr lang="ja-JP" altLang="en-US" sz="1100" b="1" i="0" u="none" strike="noStrike" dirty="0" smtClean="0">
                          <a:latin typeface="+mn-lt"/>
                          <a:ea typeface="+mn-ea"/>
                        </a:rPr>
                        <a:t>会社規模</a:t>
                      </a:r>
                      <a:endParaRPr lang="en-US" sz="1100" b="1" i="0" u="none" strike="noStrike" dirty="0">
                        <a:latin typeface="+mn-lt"/>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0.0987</a:t>
                      </a: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0.1274</a:t>
                      </a: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dirty="0">
                          <a:latin typeface="+mn-ea"/>
                          <a:ea typeface="+mn-ea"/>
                        </a:rPr>
                        <a:t>0.0875</a:t>
                      </a: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0.0985</a:t>
                      </a: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0.0044</a:t>
                      </a: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0.1169</a:t>
                      </a: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0.0110</a:t>
                      </a: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0.0067</a:t>
                      </a: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r>
              <a:tr h="188567">
                <a:tc>
                  <a:txBody>
                    <a:bodyPr/>
                    <a:lstStyle/>
                    <a:p>
                      <a:pPr algn="l" fontAlgn="b"/>
                      <a:endParaRPr lang="ja-JP" altLang="en-US" sz="1100" b="1" i="0" u="none" strike="noStrike" dirty="0">
                        <a:latin typeface="+mn-lt"/>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(0.082)</a:t>
                      </a: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r>
                        <a:rPr lang="en-US" altLang="ja-JP" sz="1100" b="1" i="0" u="none" strike="noStrike" dirty="0">
                          <a:latin typeface="+mn-ea"/>
                          <a:ea typeface="+mn-ea"/>
                        </a:rPr>
                        <a:t>(0.085)</a:t>
                      </a: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dirty="0">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(0.090)</a:t>
                      </a: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r>
                        <a:rPr lang="en-US" altLang="ja-JP" sz="1100" b="1" i="0" u="none" strike="noStrike" dirty="0">
                          <a:latin typeface="+mn-ea"/>
                          <a:ea typeface="+mn-ea"/>
                        </a:rPr>
                        <a:t>(0.086)</a:t>
                      </a: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(0.111)</a:t>
                      </a: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(0.096)</a:t>
                      </a: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(0.113)</a:t>
                      </a: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(0.122)</a:t>
                      </a: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876" marR="6876" marT="6876" marB="0">
                    <a:lnL>
                      <a:noFill/>
                    </a:lnL>
                    <a:lnR>
                      <a:noFill/>
                    </a:lnR>
                    <a:lnT>
                      <a:noFill/>
                    </a:lnT>
                    <a:lnB>
                      <a:noFill/>
                    </a:lnB>
                    <a:solidFill>
                      <a:schemeClr val="bg1">
                        <a:lumMod val="85000"/>
                      </a:schemeClr>
                    </a:solidFill>
                  </a:tcPr>
                </a:tc>
              </a:tr>
              <a:tr h="188567">
                <a:tc>
                  <a:txBody>
                    <a:bodyPr/>
                    <a:lstStyle/>
                    <a:p>
                      <a:pPr algn="l" fontAlgn="b"/>
                      <a:r>
                        <a:rPr lang="ja-JP" altLang="en-US" sz="1100" b="1" i="0" u="none" strike="noStrike" dirty="0" smtClean="0">
                          <a:latin typeface="+mn-lt"/>
                          <a:ea typeface="+mn-ea"/>
                        </a:rPr>
                        <a:t>銀行信用借入実績</a:t>
                      </a:r>
                      <a:endParaRPr lang="en-US" sz="1100" b="1" i="0" u="none" strike="noStrike" dirty="0">
                        <a:latin typeface="+mn-lt"/>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0.1127</a:t>
                      </a: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0.1266</a:t>
                      </a: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0.1008</a:t>
                      </a: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dirty="0">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0.1365</a:t>
                      </a: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dirty="0">
                          <a:latin typeface="+mn-ea"/>
                          <a:ea typeface="+mn-ea"/>
                        </a:rPr>
                        <a:t>0.1247</a:t>
                      </a: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dirty="0">
                          <a:latin typeface="+mn-ea"/>
                          <a:ea typeface="+mn-ea"/>
                        </a:rPr>
                        <a:t>0.2337</a:t>
                      </a:r>
                    </a:p>
                  </a:txBody>
                  <a:tcPr marL="6876" marR="6876" marT="687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dirty="0">
                          <a:latin typeface="+mn-ea"/>
                          <a:ea typeface="+mn-ea"/>
                        </a:rPr>
                        <a:t>*</a:t>
                      </a:r>
                      <a:endParaRPr lang="ja-JP" altLang="en-US" sz="1100" b="1" i="0" u="none" strike="noStrike" dirty="0">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dirty="0">
                          <a:latin typeface="+mn-ea"/>
                          <a:ea typeface="+mn-ea"/>
                        </a:rPr>
                        <a:t>0.1222</a:t>
                      </a: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0.1349</a:t>
                      </a: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dirty="0">
                        <a:latin typeface="+mn-ea"/>
                        <a:ea typeface="+mn-ea"/>
                      </a:endParaRPr>
                    </a:p>
                  </a:txBody>
                  <a:tcPr marL="6876" marR="6876" marT="6876" marB="0" anchor="b">
                    <a:lnL>
                      <a:noFill/>
                    </a:lnL>
                    <a:lnR>
                      <a:noFill/>
                    </a:lnR>
                    <a:lnT>
                      <a:noFill/>
                    </a:lnT>
                    <a:lnB>
                      <a:noFill/>
                    </a:lnB>
                    <a:solidFill>
                      <a:schemeClr val="bg1">
                        <a:lumMod val="85000"/>
                      </a:schemeClr>
                    </a:solidFill>
                  </a:tcPr>
                </a:tc>
              </a:tr>
              <a:tr h="188567">
                <a:tc>
                  <a:txBody>
                    <a:bodyPr/>
                    <a:lstStyle/>
                    <a:p>
                      <a:pPr algn="l" fontAlgn="b"/>
                      <a:endParaRPr lang="ja-JP" altLang="en-US" sz="1100" b="1" i="0" u="none" strike="noStrike" dirty="0">
                        <a:latin typeface="+mn-lt"/>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(0.089)</a:t>
                      </a: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(0.098)</a:t>
                      </a: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(0.092)</a:t>
                      </a: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(0.095)</a:t>
                      </a: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r>
                        <a:rPr lang="en-US" altLang="ja-JP" sz="1100" b="1" i="0" u="none" strike="noStrike" dirty="0">
                          <a:latin typeface="+mn-ea"/>
                          <a:ea typeface="+mn-ea"/>
                        </a:rPr>
                        <a:t>(0.144)</a:t>
                      </a: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r>
                        <a:rPr lang="en-US" altLang="ja-JP" sz="1100" b="1" i="0" u="none" strike="noStrike" dirty="0">
                          <a:latin typeface="+mn-ea"/>
                          <a:ea typeface="+mn-ea"/>
                        </a:rPr>
                        <a:t>(0.121)</a:t>
                      </a: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dirty="0">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(0.161)</a:t>
                      </a: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dirty="0">
                        <a:latin typeface="+mn-ea"/>
                        <a:ea typeface="+mn-ea"/>
                      </a:endParaRPr>
                    </a:p>
                  </a:txBody>
                  <a:tcPr marL="6876" marR="6876" marT="6876" marB="0">
                    <a:lnL>
                      <a:noFill/>
                    </a:lnL>
                    <a:lnR>
                      <a:noFill/>
                    </a:lnR>
                    <a:lnT>
                      <a:noFill/>
                    </a:lnT>
                    <a:lnB>
                      <a:noFill/>
                    </a:lnB>
                    <a:solidFill>
                      <a:schemeClr val="bg1">
                        <a:lumMod val="85000"/>
                      </a:schemeClr>
                    </a:solidFill>
                  </a:tcPr>
                </a:tc>
                <a:tc>
                  <a:txBody>
                    <a:bodyPr/>
                    <a:lstStyle/>
                    <a:p>
                      <a:pPr algn="r" fontAlgn="t"/>
                      <a:r>
                        <a:rPr lang="en-US" altLang="ja-JP" sz="1100" b="1" i="0" u="none" strike="noStrike" dirty="0">
                          <a:latin typeface="+mn-ea"/>
                          <a:ea typeface="+mn-ea"/>
                        </a:rPr>
                        <a:t>(0.148)</a:t>
                      </a:r>
                    </a:p>
                  </a:txBody>
                  <a:tcPr marL="6876" marR="6876" marT="6876" marB="0">
                    <a:lnL>
                      <a:noFill/>
                    </a:lnL>
                    <a:lnR>
                      <a:noFill/>
                    </a:lnR>
                    <a:lnT>
                      <a:noFill/>
                    </a:lnT>
                    <a:lnB>
                      <a:noFill/>
                    </a:lnB>
                    <a:solidFill>
                      <a:schemeClr val="bg1">
                        <a:lumMod val="85000"/>
                      </a:schemeClr>
                    </a:solidFill>
                  </a:tcPr>
                </a:tc>
                <a:tc>
                  <a:txBody>
                    <a:bodyPr/>
                    <a:lstStyle/>
                    <a:p>
                      <a:pPr algn="l" fontAlgn="t"/>
                      <a:endParaRPr lang="ja-JP" altLang="en-US" sz="1100" b="1" i="0" u="none" strike="noStrike" dirty="0">
                        <a:latin typeface="+mn-ea"/>
                        <a:ea typeface="+mn-ea"/>
                      </a:endParaRPr>
                    </a:p>
                  </a:txBody>
                  <a:tcPr marL="6876" marR="6876" marT="6876" marB="0">
                    <a:lnL>
                      <a:noFill/>
                    </a:lnL>
                    <a:lnR>
                      <a:noFill/>
                    </a:lnR>
                    <a:lnT>
                      <a:noFill/>
                    </a:lnT>
                    <a:lnB>
                      <a:noFill/>
                    </a:lnB>
                    <a:solidFill>
                      <a:schemeClr val="bg1">
                        <a:lumMod val="85000"/>
                      </a:schemeClr>
                    </a:solidFill>
                  </a:tcPr>
                </a:tc>
              </a:tr>
              <a:tr h="188567">
                <a:tc>
                  <a:txBody>
                    <a:bodyPr/>
                    <a:lstStyle/>
                    <a:p>
                      <a:pPr algn="l" fontAlgn="b"/>
                      <a:r>
                        <a:rPr lang="en-US" sz="1100" b="1" i="0" u="none" strike="noStrike" dirty="0">
                          <a:latin typeface="+mn-lt"/>
                          <a:ea typeface="+mn-ea"/>
                        </a:rPr>
                        <a:t>Const.</a:t>
                      </a: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-3.9231</a:t>
                      </a:r>
                    </a:p>
                  </a:txBody>
                  <a:tcPr marL="6876" marR="6876" marT="687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-4.0736</a:t>
                      </a:r>
                    </a:p>
                  </a:txBody>
                  <a:tcPr marL="6876" marR="6876" marT="687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-4.0226</a:t>
                      </a:r>
                    </a:p>
                  </a:txBody>
                  <a:tcPr marL="6876" marR="6876" marT="687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-4.1610</a:t>
                      </a:r>
                    </a:p>
                  </a:txBody>
                  <a:tcPr marL="6876" marR="6876" marT="687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-5.3756</a:t>
                      </a:r>
                    </a:p>
                  </a:txBody>
                  <a:tcPr marL="6876" marR="6876" marT="687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dirty="0">
                          <a:latin typeface="+mn-ea"/>
                          <a:ea typeface="+mn-ea"/>
                        </a:rPr>
                        <a:t>***</a:t>
                      </a:r>
                      <a:endParaRPr lang="ja-JP" altLang="en-US" sz="1100" b="1" i="0" u="none" strike="noStrike" dirty="0">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dirty="0">
                          <a:latin typeface="+mn-ea"/>
                          <a:ea typeface="+mn-ea"/>
                        </a:rPr>
                        <a:t>-5.5716</a:t>
                      </a:r>
                    </a:p>
                  </a:txBody>
                  <a:tcPr marL="6876" marR="6876" marT="687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dirty="0">
                          <a:latin typeface="+mn-ea"/>
                          <a:ea typeface="+mn-ea"/>
                        </a:rPr>
                        <a:t>***</a:t>
                      </a:r>
                      <a:endParaRPr lang="ja-JP" altLang="en-US" sz="1100" b="1" i="0" u="none" strike="noStrike" dirty="0">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-5.6019</a:t>
                      </a:r>
                    </a:p>
                  </a:txBody>
                  <a:tcPr marL="6876" marR="6876" marT="687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-5.7632</a:t>
                      </a:r>
                    </a:p>
                  </a:txBody>
                  <a:tcPr marL="6876" marR="6876" marT="687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r>
              <a:tr h="188567">
                <a:tc>
                  <a:txBody>
                    <a:bodyPr/>
                    <a:lstStyle/>
                    <a:p>
                      <a:pPr algn="l" fontAlgn="b"/>
                      <a:r>
                        <a:rPr lang="ja-JP" altLang="en-US" sz="1100" b="1" i="0" u="none" strike="noStrike" dirty="0">
                          <a:latin typeface="+mn-lt"/>
                          <a:ea typeface="+mn-ea"/>
                        </a:rPr>
                        <a:t>　</a:t>
                      </a:r>
                    </a:p>
                  </a:txBody>
                  <a:tcPr marL="6876" marR="6876" marT="687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b"/>
                      <a:r>
                        <a:rPr lang="ja-JP" altLang="en-US" sz="1100" b="1" i="1" u="none" strike="noStrike">
                          <a:latin typeface="+mn-ea"/>
                          <a:ea typeface="+mn-ea"/>
                        </a:rPr>
                        <a:t>　</a:t>
                      </a:r>
                    </a:p>
                  </a:txBody>
                  <a:tcPr marL="6876" marR="6876" marT="687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t"/>
                      <a:r>
                        <a:rPr lang="en-US" altLang="ja-JP" sz="1100" b="1" i="0" u="none" strike="noStrike" dirty="0">
                          <a:latin typeface="+mn-ea"/>
                          <a:ea typeface="+mn-ea"/>
                        </a:rPr>
                        <a:t>(0.774)</a:t>
                      </a:r>
                    </a:p>
                  </a:txBody>
                  <a:tcPr marL="6876" marR="6876" marT="6876" marB="0">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t"/>
                      <a:r>
                        <a:rPr lang="ja-JP" altLang="en-US" sz="1100" b="1" i="0" u="none" strike="noStrike">
                          <a:latin typeface="+mn-ea"/>
                          <a:ea typeface="+mn-ea"/>
                        </a:rPr>
                        <a:t>　</a:t>
                      </a:r>
                    </a:p>
                  </a:txBody>
                  <a:tcPr marL="6876" marR="6876" marT="6876" marB="0">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t"/>
                      <a:r>
                        <a:rPr lang="en-US" altLang="ja-JP" sz="1100" b="1" i="0" u="none" strike="noStrike">
                          <a:latin typeface="+mn-ea"/>
                          <a:ea typeface="+mn-ea"/>
                        </a:rPr>
                        <a:t>(0.807)</a:t>
                      </a:r>
                    </a:p>
                  </a:txBody>
                  <a:tcPr marL="6876" marR="6876" marT="6876" marB="0">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t"/>
                      <a:r>
                        <a:rPr lang="ja-JP" altLang="en-US" sz="1100" b="1" i="0" u="none" strike="noStrike">
                          <a:latin typeface="+mn-ea"/>
                          <a:ea typeface="+mn-ea"/>
                        </a:rPr>
                        <a:t>　</a:t>
                      </a:r>
                    </a:p>
                  </a:txBody>
                  <a:tcPr marL="6876" marR="6876" marT="6876" marB="0">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t"/>
                      <a:r>
                        <a:rPr lang="en-US" altLang="ja-JP" sz="1100" b="1" i="0" u="none" strike="noStrike">
                          <a:latin typeface="+mn-ea"/>
                          <a:ea typeface="+mn-ea"/>
                        </a:rPr>
                        <a:t>(0.834)</a:t>
                      </a:r>
                    </a:p>
                  </a:txBody>
                  <a:tcPr marL="6876" marR="6876" marT="6876" marB="0">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t"/>
                      <a:r>
                        <a:rPr lang="ja-JP" altLang="en-US" sz="1100" b="1" i="0" u="none" strike="noStrike">
                          <a:latin typeface="+mn-ea"/>
                          <a:ea typeface="+mn-ea"/>
                        </a:rPr>
                        <a:t>　</a:t>
                      </a:r>
                    </a:p>
                  </a:txBody>
                  <a:tcPr marL="6876" marR="6876" marT="6876" marB="0">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t"/>
                      <a:r>
                        <a:rPr lang="en-US" altLang="ja-JP" sz="1100" b="1" i="0" u="none" strike="noStrike">
                          <a:latin typeface="+mn-ea"/>
                          <a:ea typeface="+mn-ea"/>
                        </a:rPr>
                        <a:t>(0.806)</a:t>
                      </a:r>
                    </a:p>
                  </a:txBody>
                  <a:tcPr marL="6876" marR="6876" marT="6876" marB="0">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t"/>
                      <a:r>
                        <a:rPr lang="ja-JP" altLang="en-US" sz="1100" b="1" i="0" u="none" strike="noStrike">
                          <a:latin typeface="+mn-ea"/>
                          <a:ea typeface="+mn-ea"/>
                        </a:rPr>
                        <a:t>　</a:t>
                      </a:r>
                    </a:p>
                  </a:txBody>
                  <a:tcPr marL="6876" marR="6876" marT="6876" marB="0">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t"/>
                      <a:r>
                        <a:rPr lang="ja-JP" altLang="en-US" sz="1100" b="1" i="0" u="none" strike="noStrike">
                          <a:latin typeface="+mn-ea"/>
                          <a:ea typeface="+mn-ea"/>
                        </a:rPr>
                        <a:t>　</a:t>
                      </a:r>
                    </a:p>
                  </a:txBody>
                  <a:tcPr marL="6876" marR="6876" marT="6876" marB="0">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t"/>
                      <a:r>
                        <a:rPr lang="en-US" altLang="ja-JP" sz="1100" b="1" i="0" u="none" strike="noStrike" dirty="0">
                          <a:latin typeface="+mn-ea"/>
                          <a:ea typeface="+mn-ea"/>
                        </a:rPr>
                        <a:t>(0.724)</a:t>
                      </a:r>
                    </a:p>
                  </a:txBody>
                  <a:tcPr marL="6876" marR="6876" marT="6876" marB="0">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t"/>
                      <a:r>
                        <a:rPr lang="ja-JP" altLang="en-US" sz="1100" b="1" i="0" u="none" strike="noStrike">
                          <a:latin typeface="+mn-ea"/>
                          <a:ea typeface="+mn-ea"/>
                        </a:rPr>
                        <a:t>　</a:t>
                      </a:r>
                    </a:p>
                  </a:txBody>
                  <a:tcPr marL="6876" marR="6876" marT="6876" marB="0">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t"/>
                      <a:r>
                        <a:rPr lang="en-US" altLang="ja-JP" sz="1100" b="1" i="0" u="none" strike="noStrike" dirty="0">
                          <a:latin typeface="+mn-ea"/>
                          <a:ea typeface="+mn-ea"/>
                        </a:rPr>
                        <a:t>(0.763)</a:t>
                      </a:r>
                    </a:p>
                  </a:txBody>
                  <a:tcPr marL="6876" marR="6876" marT="6876" marB="0">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t"/>
                      <a:r>
                        <a:rPr lang="ja-JP" altLang="en-US" sz="1100" b="1" i="0" u="none" strike="noStrike">
                          <a:latin typeface="+mn-ea"/>
                          <a:ea typeface="+mn-ea"/>
                        </a:rPr>
                        <a:t>　</a:t>
                      </a:r>
                    </a:p>
                  </a:txBody>
                  <a:tcPr marL="6876" marR="6876" marT="6876" marB="0">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t"/>
                      <a:r>
                        <a:rPr lang="en-US" altLang="ja-JP" sz="1100" b="1" i="0" u="none" strike="noStrike">
                          <a:latin typeface="+mn-ea"/>
                          <a:ea typeface="+mn-ea"/>
                        </a:rPr>
                        <a:t>(0.819)</a:t>
                      </a:r>
                    </a:p>
                  </a:txBody>
                  <a:tcPr marL="6876" marR="6876" marT="6876" marB="0">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t"/>
                      <a:r>
                        <a:rPr lang="ja-JP" altLang="en-US" sz="1100" b="1" i="0" u="none" strike="noStrike">
                          <a:latin typeface="+mn-ea"/>
                          <a:ea typeface="+mn-ea"/>
                        </a:rPr>
                        <a:t>　</a:t>
                      </a:r>
                    </a:p>
                  </a:txBody>
                  <a:tcPr marL="6876" marR="6876" marT="6876" marB="0">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t"/>
                      <a:r>
                        <a:rPr lang="en-US" altLang="ja-JP" sz="1100" b="1" i="0" u="none" strike="noStrike">
                          <a:latin typeface="+mn-ea"/>
                          <a:ea typeface="+mn-ea"/>
                        </a:rPr>
                        <a:t>(0.845)</a:t>
                      </a:r>
                    </a:p>
                  </a:txBody>
                  <a:tcPr marL="6876" marR="6876" marT="6876" marB="0">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t"/>
                      <a:r>
                        <a:rPr lang="ja-JP" altLang="en-US" sz="1100" b="1" i="0" u="none" strike="noStrike">
                          <a:latin typeface="+mn-ea"/>
                          <a:ea typeface="+mn-ea"/>
                        </a:rPr>
                        <a:t>　</a:t>
                      </a:r>
                    </a:p>
                  </a:txBody>
                  <a:tcPr marL="6876" marR="6876" marT="6876" marB="0">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r>
              <a:tr h="188567">
                <a:tc>
                  <a:txBody>
                    <a:bodyPr/>
                    <a:lstStyle/>
                    <a:p>
                      <a:pPr algn="l" fontAlgn="b"/>
                      <a:r>
                        <a:rPr lang="en-US" sz="1100" b="1" i="0" u="none" strike="noStrike" dirty="0">
                          <a:latin typeface="+mn-lt"/>
                          <a:ea typeface="+mn-ea"/>
                        </a:rPr>
                        <a:t>N</a:t>
                      </a:r>
                    </a:p>
                  </a:txBody>
                  <a:tcPr marL="6876" marR="6876" marT="687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r" fontAlgn="b"/>
                      <a:r>
                        <a:rPr lang="en-US" altLang="ja-JP" sz="1100" b="1" i="0" u="none" strike="noStrike">
                          <a:latin typeface="+mn-ea"/>
                          <a:ea typeface="+mn-ea"/>
                        </a:rPr>
                        <a:t>608</a:t>
                      </a:r>
                    </a:p>
                  </a:txBody>
                  <a:tcPr marL="6876" marR="6876" marT="687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r" fontAlgn="b"/>
                      <a:r>
                        <a:rPr lang="en-US" altLang="ja-JP" sz="1100" b="1" i="0" u="none" strike="noStrike" dirty="0">
                          <a:latin typeface="+mn-ea"/>
                          <a:ea typeface="+mn-ea"/>
                        </a:rPr>
                        <a:t>602</a:t>
                      </a:r>
                    </a:p>
                  </a:txBody>
                  <a:tcPr marL="6876" marR="6876" marT="687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r" fontAlgn="b"/>
                      <a:r>
                        <a:rPr lang="en-US" altLang="ja-JP" sz="1100" b="1" i="0" u="none" strike="noStrike" dirty="0">
                          <a:latin typeface="+mn-ea"/>
                          <a:ea typeface="+mn-ea"/>
                        </a:rPr>
                        <a:t>571</a:t>
                      </a:r>
                    </a:p>
                  </a:txBody>
                  <a:tcPr marL="6876" marR="6876" marT="687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r" fontAlgn="b"/>
                      <a:r>
                        <a:rPr lang="en-US" altLang="ja-JP" sz="1100" b="1" i="0" u="none" strike="noStrike">
                          <a:latin typeface="+mn-ea"/>
                          <a:ea typeface="+mn-ea"/>
                        </a:rPr>
                        <a:t>599</a:t>
                      </a:r>
                    </a:p>
                  </a:txBody>
                  <a:tcPr marL="6876" marR="6876" marT="687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r" fontAlgn="b"/>
                      <a:r>
                        <a:rPr lang="en-US" altLang="ja-JP" sz="1100" b="1" i="0" u="none" strike="noStrike">
                          <a:latin typeface="+mn-ea"/>
                          <a:ea typeface="+mn-ea"/>
                        </a:rPr>
                        <a:t>608</a:t>
                      </a:r>
                    </a:p>
                  </a:txBody>
                  <a:tcPr marL="6876" marR="6876" marT="687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r" fontAlgn="b"/>
                      <a:r>
                        <a:rPr lang="en-US" altLang="ja-JP" sz="1100" b="1" i="0" u="none" strike="noStrike">
                          <a:latin typeface="+mn-ea"/>
                          <a:ea typeface="+mn-ea"/>
                        </a:rPr>
                        <a:t>602</a:t>
                      </a:r>
                    </a:p>
                  </a:txBody>
                  <a:tcPr marL="6876" marR="6876" marT="687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r" fontAlgn="b"/>
                      <a:r>
                        <a:rPr lang="en-US" altLang="ja-JP" sz="1100" b="1" i="0" u="none" strike="noStrike" dirty="0">
                          <a:latin typeface="+mn-ea"/>
                          <a:ea typeface="+mn-ea"/>
                        </a:rPr>
                        <a:t>571</a:t>
                      </a:r>
                    </a:p>
                  </a:txBody>
                  <a:tcPr marL="6876" marR="6876" marT="687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r" fontAlgn="b"/>
                      <a:r>
                        <a:rPr lang="en-US" altLang="ja-JP" sz="1100" b="1" i="0" u="none" strike="noStrike">
                          <a:latin typeface="+mn-ea"/>
                          <a:ea typeface="+mn-ea"/>
                        </a:rPr>
                        <a:t>599</a:t>
                      </a:r>
                    </a:p>
                  </a:txBody>
                  <a:tcPr marL="6876" marR="6876" marT="687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endParaRPr lang="ja-JP" altLang="en-US" sz="1100" b="1" i="0" u="none" strike="noStrike" dirty="0">
                        <a:latin typeface="+mn-ea"/>
                        <a:ea typeface="+mn-ea"/>
                      </a:endParaRPr>
                    </a:p>
                  </a:txBody>
                  <a:tcPr marL="6876" marR="6876" marT="687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r>
              <a:tr h="188567">
                <a:tc>
                  <a:txBody>
                    <a:bodyPr/>
                    <a:lstStyle/>
                    <a:p>
                      <a:pPr algn="l" fontAlgn="b"/>
                      <a:r>
                        <a:rPr lang="en-US" sz="1100" b="1" i="0" u="none" strike="noStrike" dirty="0">
                          <a:latin typeface="+mn-lt"/>
                          <a:ea typeface="+mn-ea"/>
                        </a:rPr>
                        <a:t>Pseudo R</a:t>
                      </a:r>
                      <a:r>
                        <a:rPr lang="en-US" sz="1100" b="1" i="0" u="none" strike="noStrike" baseline="30000" dirty="0">
                          <a:latin typeface="+mn-lt"/>
                          <a:ea typeface="+mn-ea"/>
                        </a:rPr>
                        <a:t>2</a:t>
                      </a:r>
                      <a:endParaRPr lang="en-US" sz="1100" b="1" i="0" u="none" strike="noStrike" dirty="0">
                        <a:latin typeface="+mn-lt"/>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0.43</a:t>
                      </a: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0.47</a:t>
                      </a: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0.45</a:t>
                      </a: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0.45</a:t>
                      </a: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0.50</a:t>
                      </a: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0.53</a:t>
                      </a: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dirty="0">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dirty="0">
                          <a:latin typeface="+mn-ea"/>
                          <a:ea typeface="+mn-ea"/>
                        </a:rPr>
                        <a:t>0.52</a:t>
                      </a: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dirty="0">
                          <a:latin typeface="+mn-ea"/>
                          <a:ea typeface="+mn-ea"/>
                        </a:rPr>
                        <a:t>0.51</a:t>
                      </a: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dirty="0">
                        <a:latin typeface="+mn-ea"/>
                        <a:ea typeface="+mn-ea"/>
                      </a:endParaRPr>
                    </a:p>
                  </a:txBody>
                  <a:tcPr marL="6876" marR="6876" marT="6876" marB="0" anchor="b">
                    <a:lnL>
                      <a:noFill/>
                    </a:lnL>
                    <a:lnR>
                      <a:noFill/>
                    </a:lnR>
                    <a:lnT>
                      <a:noFill/>
                    </a:lnT>
                    <a:lnB>
                      <a:noFill/>
                    </a:lnB>
                    <a:solidFill>
                      <a:schemeClr val="bg1">
                        <a:lumMod val="85000"/>
                      </a:schemeClr>
                    </a:solidFill>
                  </a:tcPr>
                </a:tc>
              </a:tr>
              <a:tr h="188567">
                <a:tc>
                  <a:txBody>
                    <a:bodyPr/>
                    <a:lstStyle/>
                    <a:p>
                      <a:pPr algn="l" fontAlgn="b"/>
                      <a:r>
                        <a:rPr lang="ja-JP" altLang="en-US" sz="1100" b="1" i="0" u="none" strike="noStrike" dirty="0">
                          <a:latin typeface="+mn-lt"/>
                          <a:ea typeface="+mn-ea"/>
                        </a:rPr>
                        <a:t>対数尤度</a:t>
                      </a: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-90.77</a:t>
                      </a: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-83.25</a:t>
                      </a: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-85.39</a:t>
                      </a: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-87.08</a:t>
                      </a: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-195.23</a:t>
                      </a: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-173.00</a:t>
                      </a: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dirty="0">
                          <a:latin typeface="+mn-ea"/>
                          <a:ea typeface="+mn-ea"/>
                        </a:rPr>
                        <a:t>-185.11</a:t>
                      </a: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876" marR="6876" marT="687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dirty="0">
                          <a:latin typeface="+mn-ea"/>
                          <a:ea typeface="+mn-ea"/>
                        </a:rPr>
                        <a:t>-191.12</a:t>
                      </a:r>
                    </a:p>
                  </a:txBody>
                  <a:tcPr marL="6876" marR="6876" marT="687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dirty="0">
                        <a:latin typeface="+mn-ea"/>
                        <a:ea typeface="+mn-ea"/>
                      </a:endParaRPr>
                    </a:p>
                  </a:txBody>
                  <a:tcPr marL="6876" marR="6876" marT="6876" marB="0" anchor="b">
                    <a:lnL>
                      <a:noFill/>
                    </a:lnL>
                    <a:lnR>
                      <a:noFill/>
                    </a:lnR>
                    <a:lnT>
                      <a:noFill/>
                    </a:lnT>
                    <a:lnB>
                      <a:noFill/>
                    </a:lnB>
                    <a:solidFill>
                      <a:schemeClr val="bg1">
                        <a:lumMod val="85000"/>
                      </a:schemeClr>
                    </a:solidFill>
                  </a:tcPr>
                </a:tc>
              </a:tr>
              <a:tr h="188567">
                <a:tc>
                  <a:txBody>
                    <a:bodyPr/>
                    <a:lstStyle/>
                    <a:p>
                      <a:pPr algn="l" fontAlgn="b"/>
                      <a:r>
                        <a:rPr lang="en-US" sz="1100" b="1" i="0" u="none" strike="noStrike" dirty="0">
                          <a:latin typeface="+mn-lt"/>
                          <a:ea typeface="+mn-ea"/>
                        </a:rPr>
                        <a:t>Wald</a:t>
                      </a:r>
                      <a:r>
                        <a:rPr lang="ja-JP" altLang="en-US" sz="1100" b="1" i="0" u="none" strike="noStrike" dirty="0">
                          <a:latin typeface="+mn-lt"/>
                          <a:ea typeface="+mn-ea"/>
                        </a:rPr>
                        <a:t>検定</a:t>
                      </a:r>
                      <a:r>
                        <a:rPr lang="en-US" altLang="ja-JP" sz="1100" b="1" i="0" u="none" strike="noStrike" dirty="0">
                          <a:latin typeface="+mn-lt"/>
                          <a:ea typeface="+mn-ea"/>
                        </a:rPr>
                        <a:t>(</a:t>
                      </a:r>
                      <a:r>
                        <a:rPr lang="el-GR" sz="1100" b="1" i="0" u="none" strike="noStrike" dirty="0">
                          <a:latin typeface="+mn-lt"/>
                          <a:ea typeface="+mn-ea"/>
                        </a:rPr>
                        <a:t>χ</a:t>
                      </a:r>
                      <a:r>
                        <a:rPr lang="el-GR" sz="1100" b="1" i="0" u="none" strike="noStrike" baseline="30000" dirty="0">
                          <a:latin typeface="+mn-lt"/>
                          <a:ea typeface="+mn-ea"/>
                        </a:rPr>
                        <a:t>2</a:t>
                      </a:r>
                      <a:r>
                        <a:rPr lang="el-GR" sz="1100" b="1" i="0" u="none" strike="noStrike" dirty="0">
                          <a:latin typeface="+mn-lt"/>
                          <a:ea typeface="+mn-ea"/>
                        </a:rPr>
                        <a:t>)</a:t>
                      </a:r>
                      <a:r>
                        <a:rPr lang="el-GR" sz="1100" b="1" i="0" u="none" strike="noStrike" baseline="30000" dirty="0">
                          <a:latin typeface="+mn-lt"/>
                          <a:ea typeface="+mn-ea"/>
                        </a:rPr>
                        <a:t> 1)</a:t>
                      </a:r>
                      <a:endParaRPr lang="el-GR" sz="1100" b="1" i="0" u="none" strike="noStrike" dirty="0">
                        <a:latin typeface="+mn-lt"/>
                        <a:ea typeface="+mn-ea"/>
                      </a:endParaRPr>
                    </a:p>
                  </a:txBody>
                  <a:tcPr marL="6876" marR="6876" marT="687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b"/>
                      <a:r>
                        <a:rPr lang="ja-JP" altLang="en-US" sz="1100" b="1" i="0" u="none" strike="noStrike">
                          <a:latin typeface="+mn-ea"/>
                          <a:ea typeface="+mn-ea"/>
                        </a:rPr>
                        <a:t>　</a:t>
                      </a:r>
                    </a:p>
                  </a:txBody>
                  <a:tcPr marL="6876" marR="6876" marT="687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b"/>
                      <a:r>
                        <a:rPr lang="en-US" altLang="ja-JP" sz="1100" b="1" i="0" u="none" strike="noStrike">
                          <a:latin typeface="+mn-ea"/>
                          <a:ea typeface="+mn-ea"/>
                        </a:rPr>
                        <a:t>93.14</a:t>
                      </a:r>
                    </a:p>
                  </a:txBody>
                  <a:tcPr marL="6876" marR="6876" marT="687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876" marR="6876" marT="687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b"/>
                      <a:r>
                        <a:rPr lang="en-US" altLang="ja-JP" sz="1100" b="1" i="0" u="none" strike="noStrike">
                          <a:latin typeface="+mn-ea"/>
                          <a:ea typeface="+mn-ea"/>
                        </a:rPr>
                        <a:t>104.59</a:t>
                      </a:r>
                    </a:p>
                  </a:txBody>
                  <a:tcPr marL="6876" marR="6876" marT="687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876" marR="6876" marT="687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b"/>
                      <a:r>
                        <a:rPr lang="en-US" altLang="ja-JP" sz="1100" b="1" i="0" u="none" strike="noStrike">
                          <a:latin typeface="+mn-ea"/>
                          <a:ea typeface="+mn-ea"/>
                        </a:rPr>
                        <a:t>86.77</a:t>
                      </a:r>
                    </a:p>
                  </a:txBody>
                  <a:tcPr marL="6876" marR="6876" marT="687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876" marR="6876" marT="687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b"/>
                      <a:r>
                        <a:rPr lang="en-US" altLang="ja-JP" sz="1100" b="1" i="0" u="none" strike="noStrike">
                          <a:latin typeface="+mn-ea"/>
                          <a:ea typeface="+mn-ea"/>
                        </a:rPr>
                        <a:t>96.34</a:t>
                      </a:r>
                    </a:p>
                  </a:txBody>
                  <a:tcPr marL="6876" marR="6876" marT="687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876" marR="6876" marT="687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b"/>
                      <a:r>
                        <a:rPr lang="ja-JP" altLang="en-US" sz="1100" b="1" i="0" u="none" strike="noStrike" baseline="30000">
                          <a:latin typeface="+mn-ea"/>
                          <a:ea typeface="+mn-ea"/>
                        </a:rPr>
                        <a:t>　</a:t>
                      </a:r>
                      <a:endParaRPr lang="ja-JP" altLang="en-US" sz="1100" b="1" i="0" u="none" strike="noStrike">
                        <a:latin typeface="+mn-ea"/>
                        <a:ea typeface="+mn-ea"/>
                      </a:endParaRPr>
                    </a:p>
                  </a:txBody>
                  <a:tcPr marL="6876" marR="6876" marT="687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b"/>
                      <a:r>
                        <a:rPr lang="en-US" altLang="ja-JP" sz="1100" b="1" i="0" u="none" strike="noStrike">
                          <a:latin typeface="+mn-ea"/>
                          <a:ea typeface="+mn-ea"/>
                        </a:rPr>
                        <a:t>356.83</a:t>
                      </a:r>
                    </a:p>
                  </a:txBody>
                  <a:tcPr marL="6876" marR="6876" marT="687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876" marR="6876" marT="687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b"/>
                      <a:r>
                        <a:rPr lang="en-US" altLang="ja-JP" sz="1100" b="1" i="0" u="none" strike="noStrike">
                          <a:latin typeface="+mn-ea"/>
                          <a:ea typeface="+mn-ea"/>
                        </a:rPr>
                        <a:t>339.82</a:t>
                      </a:r>
                    </a:p>
                  </a:txBody>
                  <a:tcPr marL="6876" marR="6876" marT="687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876" marR="6876" marT="687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b"/>
                      <a:r>
                        <a:rPr lang="en-US" altLang="ja-JP" sz="1100" b="1" i="0" u="none" strike="noStrike">
                          <a:latin typeface="+mn-ea"/>
                          <a:ea typeface="+mn-ea"/>
                        </a:rPr>
                        <a:t>345.44</a:t>
                      </a:r>
                    </a:p>
                  </a:txBody>
                  <a:tcPr marL="6876" marR="6876" marT="687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876" marR="6876" marT="687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b"/>
                      <a:r>
                        <a:rPr lang="en-US" altLang="ja-JP" sz="1100" b="1" i="0" u="none" strike="noStrike" dirty="0">
                          <a:latin typeface="+mn-ea"/>
                          <a:ea typeface="+mn-ea"/>
                        </a:rPr>
                        <a:t>334.24</a:t>
                      </a:r>
                    </a:p>
                  </a:txBody>
                  <a:tcPr marL="6876" marR="6876" marT="687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b"/>
                      <a:r>
                        <a:rPr lang="ja-JP" altLang="en-US" sz="1100" b="1" i="0" u="none" strike="noStrike" baseline="30000" dirty="0">
                          <a:latin typeface="+mn-ea"/>
                          <a:ea typeface="+mn-ea"/>
                        </a:rPr>
                        <a:t>***</a:t>
                      </a:r>
                      <a:endParaRPr lang="ja-JP" altLang="en-US" sz="1100" b="1" i="0" u="none" strike="noStrike" dirty="0">
                        <a:latin typeface="+mn-ea"/>
                        <a:ea typeface="+mn-ea"/>
                      </a:endParaRPr>
                    </a:p>
                  </a:txBody>
                  <a:tcPr marL="6876" marR="6876" marT="687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r>
              <a:tr h="188567">
                <a:tc gridSpan="3">
                  <a:txBody>
                    <a:bodyPr/>
                    <a:lstStyle/>
                    <a:p>
                      <a:pPr algn="l" fontAlgn="b"/>
                      <a:r>
                        <a:rPr lang="ja-JP" altLang="en-US" sz="1050" b="0" i="0" u="none" strike="noStrike" dirty="0">
                          <a:latin typeface="+mn-ea"/>
                          <a:ea typeface="+mn-ea"/>
                        </a:rPr>
                        <a:t>注 </a:t>
                      </a:r>
                      <a:r>
                        <a:rPr lang="en-US" altLang="ja-JP" sz="1050" b="0" i="0" u="none" strike="noStrike" dirty="0">
                          <a:latin typeface="+mn-ea"/>
                          <a:ea typeface="+mn-ea"/>
                        </a:rPr>
                        <a:t>1)</a:t>
                      </a:r>
                      <a:r>
                        <a:rPr lang="ja-JP" altLang="en-US" sz="1050" b="0" i="0" u="none" strike="noStrike" dirty="0">
                          <a:latin typeface="+mn-ea"/>
                          <a:ea typeface="+mn-ea"/>
                        </a:rPr>
                        <a:t>帰無仮説：全ての係数がゼロ。　</a:t>
                      </a:r>
                    </a:p>
                  </a:txBody>
                  <a:tcPr marL="6876" marR="6876" marT="6876"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050" b="0" i="0" u="none" strike="noStrike" dirty="0">
                        <a:latin typeface="+mn-ea"/>
                        <a:ea typeface="+mn-ea"/>
                      </a:endParaRPr>
                    </a:p>
                  </a:txBody>
                  <a:tcPr marL="6876" marR="6876" marT="687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050" b="0" i="0" u="none" strike="noStrike" dirty="0">
                        <a:latin typeface="+mn-ea"/>
                        <a:ea typeface="+mn-ea"/>
                      </a:endParaRPr>
                    </a:p>
                  </a:txBody>
                  <a:tcPr marL="6876" marR="6876" marT="687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050" b="0" i="0" u="none" strike="noStrike" dirty="0">
                        <a:latin typeface="+mn-ea"/>
                        <a:ea typeface="+mn-ea"/>
                      </a:endParaRPr>
                    </a:p>
                  </a:txBody>
                  <a:tcPr marL="6876" marR="6876" marT="687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050" b="0" i="0" u="none" strike="noStrike" dirty="0">
                        <a:latin typeface="+mn-ea"/>
                        <a:ea typeface="+mn-ea"/>
                      </a:endParaRPr>
                    </a:p>
                  </a:txBody>
                  <a:tcPr marL="6876" marR="6876" marT="687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050" b="0" i="0" u="none" strike="noStrike" dirty="0">
                        <a:latin typeface="+mn-ea"/>
                        <a:ea typeface="+mn-ea"/>
                      </a:endParaRPr>
                    </a:p>
                  </a:txBody>
                  <a:tcPr marL="6876" marR="6876" marT="687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050" b="0" i="0" u="none" strike="noStrike">
                        <a:latin typeface="+mn-ea"/>
                        <a:ea typeface="+mn-ea"/>
                      </a:endParaRPr>
                    </a:p>
                  </a:txBody>
                  <a:tcPr marL="6876" marR="6876" marT="687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050" b="0" i="0" u="none" strike="noStrike">
                        <a:latin typeface="+mn-ea"/>
                        <a:ea typeface="+mn-ea"/>
                      </a:endParaRPr>
                    </a:p>
                  </a:txBody>
                  <a:tcPr marL="6876" marR="6876" marT="687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050" b="0" i="0" u="none" strike="noStrike">
                        <a:latin typeface="+mn-ea"/>
                        <a:ea typeface="+mn-ea"/>
                      </a:endParaRPr>
                    </a:p>
                  </a:txBody>
                  <a:tcPr marL="6876" marR="6876" marT="687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050" b="0" i="0" u="none" strike="noStrike">
                        <a:latin typeface="+mn-ea"/>
                        <a:ea typeface="+mn-ea"/>
                      </a:endParaRPr>
                    </a:p>
                  </a:txBody>
                  <a:tcPr marL="6876" marR="6876" marT="687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050" b="0" i="0" u="none" strike="noStrike">
                        <a:latin typeface="+mn-ea"/>
                        <a:ea typeface="+mn-ea"/>
                      </a:endParaRPr>
                    </a:p>
                  </a:txBody>
                  <a:tcPr marL="6876" marR="6876" marT="687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050" b="0" i="0" u="none" strike="noStrike">
                        <a:latin typeface="+mn-ea"/>
                        <a:ea typeface="+mn-ea"/>
                      </a:endParaRPr>
                    </a:p>
                  </a:txBody>
                  <a:tcPr marL="6876" marR="6876" marT="687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050" b="0" i="0" u="none" strike="noStrike">
                        <a:latin typeface="+mn-ea"/>
                        <a:ea typeface="+mn-ea"/>
                      </a:endParaRPr>
                    </a:p>
                  </a:txBody>
                  <a:tcPr marL="6876" marR="6876" marT="687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050" b="0" i="0" u="none" strike="noStrike">
                        <a:latin typeface="+mn-ea"/>
                        <a:ea typeface="+mn-ea"/>
                      </a:endParaRPr>
                    </a:p>
                  </a:txBody>
                  <a:tcPr marL="6876" marR="6876" marT="687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050" b="0" i="0" u="none" strike="noStrike">
                        <a:latin typeface="+mn-ea"/>
                        <a:ea typeface="+mn-ea"/>
                      </a:endParaRPr>
                    </a:p>
                  </a:txBody>
                  <a:tcPr marL="6876" marR="6876" marT="687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050" b="0" i="0" u="none" strike="noStrike">
                        <a:latin typeface="+mn-ea"/>
                        <a:ea typeface="+mn-ea"/>
                      </a:endParaRPr>
                    </a:p>
                  </a:txBody>
                  <a:tcPr marL="6876" marR="6876" marT="687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700" b="0" i="0" u="none" strike="noStrike">
                        <a:latin typeface="ＭＳ 明朝"/>
                      </a:endParaRPr>
                    </a:p>
                  </a:txBody>
                  <a:tcPr marL="6876" marR="6876" marT="6876" marB="0" anchor="b">
                    <a:lnL>
                      <a:noFill/>
                    </a:lnL>
                    <a:lnR>
                      <a:noFill/>
                    </a:lnR>
                    <a:lnT w="6350" cap="flat" cmpd="sng" algn="ctr">
                      <a:solidFill>
                        <a:srgbClr val="000000"/>
                      </a:solidFill>
                      <a:prstDash val="solid"/>
                      <a:round/>
                      <a:headEnd type="none" w="med" len="med"/>
                      <a:tailEnd type="none" w="med" len="med"/>
                    </a:lnT>
                    <a:lnB>
                      <a:noFill/>
                    </a:lnB>
                  </a:tcPr>
                </a:tc>
              </a:tr>
              <a:tr h="179138">
                <a:tc gridSpan="18">
                  <a:txBody>
                    <a:bodyPr/>
                    <a:lstStyle/>
                    <a:p>
                      <a:pPr algn="l" fontAlgn="t"/>
                      <a:r>
                        <a:rPr lang="ja-JP" altLang="en-US" sz="1050" b="0" i="0" u="none" strike="noStrike" baseline="0" dirty="0" smtClean="0">
                          <a:latin typeface="+mn-ea"/>
                          <a:ea typeface="+mn-ea"/>
                        </a:rPr>
                        <a:t> </a:t>
                      </a:r>
                      <a:r>
                        <a:rPr lang="en-US" altLang="ja-JP" sz="1050" b="0" i="0" u="none" strike="noStrike" dirty="0" smtClean="0">
                          <a:latin typeface="+mn-ea"/>
                          <a:ea typeface="+mn-ea"/>
                        </a:rPr>
                        <a:t>2</a:t>
                      </a:r>
                      <a:r>
                        <a:rPr lang="en-US" altLang="ja-JP" sz="1050" b="0" i="0" u="none" strike="noStrike" dirty="0">
                          <a:latin typeface="+mn-ea"/>
                          <a:ea typeface="+mn-ea"/>
                        </a:rPr>
                        <a:t>)</a:t>
                      </a:r>
                      <a:r>
                        <a:rPr lang="ja-JP" altLang="en-US" sz="1050" b="0" i="0" u="none" strike="noStrike" dirty="0">
                          <a:latin typeface="+mn-ea"/>
                          <a:ea typeface="+mn-ea"/>
                        </a:rPr>
                        <a:t>括弧内は</a:t>
                      </a:r>
                      <a:r>
                        <a:rPr lang="ja-JP" altLang="en-US" sz="1050" b="0" i="0" u="none" strike="noStrike" dirty="0" smtClean="0">
                          <a:latin typeface="+mn-ea"/>
                          <a:ea typeface="+mn-ea"/>
                        </a:rPr>
                        <a:t>，分散</a:t>
                      </a:r>
                      <a:r>
                        <a:rPr lang="ja-JP" altLang="en-US" sz="1050" b="0" i="0" u="none" strike="noStrike" dirty="0">
                          <a:latin typeface="+mn-ea"/>
                          <a:ea typeface="+mn-ea"/>
                        </a:rPr>
                        <a:t>不均一性の下でも一致性のある標準誤差。</a:t>
                      </a:r>
                      <a:r>
                        <a:rPr lang="ja-JP" altLang="en-US" sz="1050" b="0" i="0" u="none" strike="noStrike" baseline="30000" dirty="0">
                          <a:latin typeface="+mn-ea"/>
                          <a:ea typeface="+mn-ea"/>
                        </a:rPr>
                        <a:t>***</a:t>
                      </a:r>
                      <a:r>
                        <a:rPr lang="en-US" altLang="ja-JP" sz="1050" b="0" i="0" u="none" strike="noStrike" dirty="0">
                          <a:latin typeface="+mn-ea"/>
                          <a:ea typeface="+mn-ea"/>
                        </a:rPr>
                        <a:t>: 1</a:t>
                      </a:r>
                      <a:r>
                        <a:rPr lang="ja-JP" altLang="en-US" sz="1050" b="0" i="0" u="none" strike="noStrike" dirty="0">
                          <a:latin typeface="+mn-ea"/>
                          <a:ea typeface="+mn-ea"/>
                        </a:rPr>
                        <a:t>％水準で有意，</a:t>
                      </a:r>
                      <a:r>
                        <a:rPr lang="ja-JP" altLang="en-US" sz="1050" b="0" i="0" u="none" strike="noStrike" baseline="30000" dirty="0">
                          <a:latin typeface="+mn-ea"/>
                          <a:ea typeface="+mn-ea"/>
                        </a:rPr>
                        <a:t>**</a:t>
                      </a:r>
                      <a:r>
                        <a:rPr lang="en-US" altLang="ja-JP" sz="1050" b="0" i="0" u="none" strike="noStrike" dirty="0">
                          <a:latin typeface="+mn-ea"/>
                          <a:ea typeface="+mn-ea"/>
                        </a:rPr>
                        <a:t>: 5</a:t>
                      </a:r>
                      <a:r>
                        <a:rPr lang="ja-JP" altLang="en-US" sz="1050" b="0" i="0" u="none" strike="noStrike" dirty="0">
                          <a:latin typeface="+mn-ea"/>
                          <a:ea typeface="+mn-ea"/>
                        </a:rPr>
                        <a:t>％水準で有意，</a:t>
                      </a:r>
                      <a:r>
                        <a:rPr lang="ja-JP" altLang="en-US" sz="1050" b="0" i="0" u="none" strike="noStrike" baseline="30000" dirty="0">
                          <a:latin typeface="+mn-ea"/>
                          <a:ea typeface="+mn-ea"/>
                        </a:rPr>
                        <a:t>*</a:t>
                      </a:r>
                      <a:r>
                        <a:rPr lang="en-US" altLang="ja-JP" sz="1050" b="0" i="0" u="none" strike="noStrike" dirty="0">
                          <a:latin typeface="+mn-ea"/>
                          <a:ea typeface="+mn-ea"/>
                        </a:rPr>
                        <a:t>: 10</a:t>
                      </a:r>
                      <a:r>
                        <a:rPr lang="ja-JP" altLang="en-US" sz="1050" b="0" i="0" u="none" strike="noStrike" dirty="0">
                          <a:latin typeface="+mn-ea"/>
                          <a:ea typeface="+mn-ea"/>
                        </a:rPr>
                        <a:t>％水準で有意。</a:t>
                      </a:r>
                    </a:p>
                  </a:txBody>
                  <a:tcPr marL="123777" marR="6876" marT="6876" marB="0">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t"/>
                      <a:endParaRPr lang="ja-JP" altLang="en-US" sz="600" b="0" i="0" u="none" strike="noStrike" dirty="0">
                        <a:latin typeface="ＭＳ 明朝"/>
                      </a:endParaRPr>
                    </a:p>
                  </a:txBody>
                  <a:tcPr marL="6876" marR="6876" marT="6876" marB="0">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lang="ja-JP" altLang="en-US" sz="3800" dirty="0" smtClean="0">
                <a:solidFill>
                  <a:srgbClr val="C00000"/>
                </a:solidFill>
                <a:effectLst>
                  <a:outerShdw blurRad="38100" dist="38100" dir="2700000" algn="tl">
                    <a:srgbClr val="000000">
                      <a:alpha val="43137"/>
                    </a:srgbClr>
                  </a:outerShdw>
                </a:effectLst>
                <a:latin typeface="+mn-ea"/>
                <a:ea typeface="+mn-ea"/>
              </a:rPr>
              <a:t>政府代表取締役の経営行動への影響</a:t>
            </a:r>
            <a:endParaRPr kumimoji="1" lang="ja-JP" altLang="en-US" sz="3800" dirty="0">
              <a:solidFill>
                <a:srgbClr val="C00000"/>
              </a:solidFill>
              <a:effectLst>
                <a:outerShdw blurRad="38100" dist="38100" dir="2700000" algn="tl">
                  <a:srgbClr val="000000">
                    <a:alpha val="43137"/>
                  </a:srgbClr>
                </a:outerShdw>
              </a:effectLst>
              <a:latin typeface="+mn-ea"/>
              <a:ea typeface="+mn-ea"/>
            </a:endParaRPr>
          </a:p>
        </p:txBody>
      </p:sp>
      <p:sp>
        <p:nvSpPr>
          <p:cNvPr id="3" name="コンテンツ プレースホルダ 2"/>
          <p:cNvSpPr>
            <a:spLocks noGrp="1"/>
          </p:cNvSpPr>
          <p:nvPr>
            <p:ph idx="1"/>
          </p:nvPr>
        </p:nvSpPr>
        <p:spPr>
          <a:xfrm>
            <a:off x="255588" y="1881188"/>
            <a:ext cx="8637587" cy="4476770"/>
          </a:xfrm>
        </p:spPr>
        <p:txBody>
          <a:bodyPr/>
          <a:lstStyle/>
          <a:p>
            <a:pPr>
              <a:buFont typeface="Wingdings" pitchFamily="2" charset="2"/>
              <a:buChar char="Ø"/>
            </a:pPr>
            <a:r>
              <a:rPr lang="en-US" altLang="ja-JP" sz="3000" dirty="0" smtClean="0">
                <a:latin typeface="+mn-ea"/>
              </a:rPr>
              <a:t>CG</a:t>
            </a:r>
            <a:r>
              <a:rPr lang="ja-JP" altLang="en-US" sz="3000" dirty="0" smtClean="0">
                <a:latin typeface="+mn-ea"/>
              </a:rPr>
              <a:t>法典の準拠度は，調査結果の中から，同法典の規範に照合する</a:t>
            </a:r>
            <a:r>
              <a:rPr lang="en-US" sz="3000" dirty="0" smtClean="0">
                <a:latin typeface="+mn-ea"/>
              </a:rPr>
              <a:t>14</a:t>
            </a:r>
            <a:r>
              <a:rPr lang="ja-JP" altLang="en-US" sz="3000" dirty="0" smtClean="0">
                <a:latin typeface="+mn-ea"/>
              </a:rPr>
              <a:t>種類の項目を抽出。</a:t>
            </a:r>
            <a:endParaRPr lang="en-US" altLang="ja-JP" sz="3000" dirty="0" smtClean="0">
              <a:latin typeface="+mn-ea"/>
            </a:endParaRPr>
          </a:p>
          <a:p>
            <a:pPr>
              <a:buFont typeface="Wingdings" pitchFamily="2" charset="2"/>
              <a:buChar char="Ø"/>
            </a:pPr>
            <a:r>
              <a:rPr lang="ja-JP" altLang="en-US" sz="3000" dirty="0" smtClean="0">
                <a:latin typeface="+mn-ea"/>
              </a:rPr>
              <a:t>政治交換活動についても，政府・企業間の便益供与に関する調査結果</a:t>
            </a:r>
            <a:r>
              <a:rPr lang="en-US" sz="3000" dirty="0" smtClean="0">
                <a:latin typeface="+mn-ea"/>
              </a:rPr>
              <a:t>15</a:t>
            </a:r>
            <a:r>
              <a:rPr lang="ja-JP" altLang="en-US" sz="3000" dirty="0" smtClean="0">
                <a:latin typeface="+mn-ea"/>
              </a:rPr>
              <a:t>項目を変数化。</a:t>
            </a:r>
            <a:endParaRPr lang="en-US" altLang="ja-JP" sz="3000" dirty="0" smtClean="0">
              <a:latin typeface="+mn-ea"/>
            </a:endParaRPr>
          </a:p>
          <a:p>
            <a:pPr>
              <a:buFont typeface="Wingdings" pitchFamily="2" charset="2"/>
              <a:buChar char="Ø"/>
            </a:pPr>
            <a:r>
              <a:rPr lang="ja-JP" altLang="en-US" sz="3000" dirty="0" smtClean="0">
                <a:latin typeface="+mn-ea"/>
              </a:rPr>
              <a:t>上記</a:t>
            </a:r>
            <a:r>
              <a:rPr lang="en-US" altLang="ja-JP" sz="3000" dirty="0" smtClean="0">
                <a:latin typeface="+mn-ea"/>
              </a:rPr>
              <a:t>29</a:t>
            </a:r>
            <a:r>
              <a:rPr lang="ja-JP" altLang="en-US" sz="3000" dirty="0" smtClean="0">
                <a:latin typeface="+mn-ea"/>
              </a:rPr>
              <a:t>変数を，分野毎に単純合計し，その値を，</a:t>
            </a:r>
            <a:r>
              <a:rPr lang="ja-JP" altLang="en-US" sz="3000" dirty="0" smtClean="0">
                <a:solidFill>
                  <a:srgbClr val="FF6600"/>
                </a:solidFill>
                <a:latin typeface="+mn-ea"/>
              </a:rPr>
              <a:t>法典準拠指標</a:t>
            </a:r>
            <a:r>
              <a:rPr lang="en-US" altLang="ja-JP" sz="3000" dirty="0" smtClean="0">
                <a:solidFill>
                  <a:srgbClr val="FF6600"/>
                </a:solidFill>
                <a:latin typeface="+mn-ea"/>
              </a:rPr>
              <a:t>Ⅰ</a:t>
            </a:r>
            <a:r>
              <a:rPr lang="ja-JP" altLang="en-US" sz="3000" dirty="0" smtClean="0">
                <a:latin typeface="+mn-ea"/>
              </a:rPr>
              <a:t>及び</a:t>
            </a:r>
            <a:r>
              <a:rPr lang="ja-JP" altLang="en-US" sz="3000" dirty="0" smtClean="0">
                <a:solidFill>
                  <a:srgbClr val="FF6600"/>
                </a:solidFill>
                <a:latin typeface="+mn-ea"/>
              </a:rPr>
              <a:t>政治交換指標</a:t>
            </a:r>
            <a:r>
              <a:rPr lang="en-US" sz="3000" dirty="0" smtClean="0">
                <a:solidFill>
                  <a:srgbClr val="FF6600"/>
                </a:solidFill>
                <a:latin typeface="+mn-ea"/>
              </a:rPr>
              <a:t>Ⅰ</a:t>
            </a:r>
            <a:r>
              <a:rPr lang="ja-JP" altLang="en-US" sz="3000" dirty="0" smtClean="0">
                <a:latin typeface="+mn-ea"/>
              </a:rPr>
              <a:t>と名付ける。</a:t>
            </a:r>
            <a:endParaRPr lang="en-US" altLang="ja-JP" sz="3000" dirty="0" smtClean="0">
              <a:latin typeface="+mn-ea"/>
            </a:endParaRPr>
          </a:p>
          <a:p>
            <a:pPr>
              <a:buFont typeface="Wingdings" pitchFamily="2" charset="2"/>
              <a:buChar char="Ø"/>
            </a:pPr>
            <a:r>
              <a:rPr lang="ja-JP" altLang="en-US" sz="3000" dirty="0" smtClean="0"/>
              <a:t>同じ変数セットに対して，林の数量化第</a:t>
            </a:r>
            <a:r>
              <a:rPr lang="en-US" altLang="ja-JP" sz="3000" dirty="0" smtClean="0"/>
              <a:t>Ⅲ</a:t>
            </a:r>
            <a:r>
              <a:rPr lang="ja-JP" altLang="en-US" sz="3000" dirty="0" smtClean="0"/>
              <a:t>類を適用し，その標本得点を，</a:t>
            </a:r>
            <a:r>
              <a:rPr lang="ja-JP" altLang="en-US" sz="3000" dirty="0" smtClean="0">
                <a:solidFill>
                  <a:srgbClr val="FF6600"/>
                </a:solidFill>
              </a:rPr>
              <a:t>法典準拠指標</a:t>
            </a:r>
            <a:r>
              <a:rPr lang="en-US" altLang="ja-JP" sz="3000" dirty="0" smtClean="0">
                <a:solidFill>
                  <a:srgbClr val="FF6600"/>
                </a:solidFill>
              </a:rPr>
              <a:t>Ⅱ</a:t>
            </a:r>
            <a:r>
              <a:rPr lang="ja-JP" altLang="en-US" sz="3000" dirty="0" smtClean="0"/>
              <a:t>及び</a:t>
            </a:r>
            <a:r>
              <a:rPr lang="ja-JP" altLang="en-US" sz="3000" dirty="0" smtClean="0">
                <a:solidFill>
                  <a:srgbClr val="FF6600"/>
                </a:solidFill>
              </a:rPr>
              <a:t>政治交換指標</a:t>
            </a:r>
            <a:r>
              <a:rPr lang="en-US" altLang="ja-JP" sz="3000" dirty="0" smtClean="0">
                <a:solidFill>
                  <a:srgbClr val="FF6600"/>
                </a:solidFill>
              </a:rPr>
              <a:t>Ⅱ</a:t>
            </a:r>
            <a:r>
              <a:rPr lang="ja-JP" altLang="en-US" sz="3000" dirty="0" smtClean="0"/>
              <a:t>とする。</a:t>
            </a:r>
            <a:endParaRPr lang="en-US" altLang="ja-JP" sz="3000" dirty="0" smtClean="0">
              <a:latin typeface="+mn-ea"/>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p:cNvGraphicFramePr>
            <a:graphicFrameLocks/>
          </p:cNvGraphicFramePr>
          <p:nvPr/>
        </p:nvGraphicFramePr>
        <p:xfrm>
          <a:off x="857224" y="857232"/>
          <a:ext cx="7215238" cy="542928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p:cNvGraphicFramePr>
            <a:graphicFrameLocks/>
          </p:cNvGraphicFramePr>
          <p:nvPr/>
        </p:nvGraphicFramePr>
        <p:xfrm>
          <a:off x="857224" y="857232"/>
          <a:ext cx="7358114" cy="542928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571472" y="657225"/>
            <a:ext cx="8321703" cy="914387"/>
          </a:xfrm>
          <a:prstGeom prst="rect">
            <a:avLst/>
          </a:prstGeo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800" b="0" i="0" u="none" strike="noStrike" kern="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n-ea"/>
                <a:ea typeface="+mn-ea"/>
                <a:cs typeface="+mj-cs"/>
              </a:rPr>
              <a:t>政府</a:t>
            </a:r>
            <a:r>
              <a:rPr lang="ja-JP" altLang="en-US" sz="3800" kern="0" dirty="0" smtClean="0">
                <a:solidFill>
                  <a:srgbClr val="C00000"/>
                </a:solidFill>
                <a:effectLst>
                  <a:outerShdw blurRad="38100" dist="38100" dir="2700000" algn="tl">
                    <a:srgbClr val="000000">
                      <a:alpha val="43137"/>
                    </a:srgbClr>
                  </a:outerShdw>
                </a:effectLst>
                <a:latin typeface="+mn-ea"/>
                <a:ea typeface="+mn-ea"/>
                <a:cs typeface="+mj-cs"/>
              </a:rPr>
              <a:t>・企業間便宜供与の相関性</a:t>
            </a:r>
            <a:endParaRPr kumimoji="1" lang="ja-JP" altLang="en-US" sz="3800" b="0" i="0" u="none" strike="noStrike" kern="0" cap="none" spc="0" normalizeH="0" baseline="0" noProof="0" dirty="0">
              <a:ln>
                <a:noFill/>
              </a:ln>
              <a:solidFill>
                <a:srgbClr val="C00000"/>
              </a:solidFill>
              <a:effectLst>
                <a:outerShdw blurRad="38100" dist="38100" dir="2700000" algn="tl">
                  <a:srgbClr val="000000">
                    <a:alpha val="43137"/>
                  </a:srgbClr>
                </a:outerShdw>
              </a:effectLst>
              <a:uLnTx/>
              <a:uFillTx/>
              <a:latin typeface="+mn-ea"/>
              <a:ea typeface="+mn-ea"/>
              <a:cs typeface="+mj-cs"/>
            </a:endParaRPr>
          </a:p>
        </p:txBody>
      </p:sp>
      <p:graphicFrame>
        <p:nvGraphicFramePr>
          <p:cNvPr id="6" name="表 5"/>
          <p:cNvGraphicFramePr>
            <a:graphicFrameLocks noGrp="1"/>
          </p:cNvGraphicFramePr>
          <p:nvPr/>
        </p:nvGraphicFramePr>
        <p:xfrm>
          <a:off x="642908" y="1357301"/>
          <a:ext cx="7643868" cy="5079189"/>
        </p:xfrm>
        <a:graphic>
          <a:graphicData uri="http://schemas.openxmlformats.org/drawingml/2006/table">
            <a:tbl>
              <a:tblPr/>
              <a:tblGrid>
                <a:gridCol w="4189540"/>
                <a:gridCol w="431791"/>
                <a:gridCol w="431791"/>
                <a:gridCol w="431791"/>
                <a:gridCol w="431791"/>
                <a:gridCol w="431791"/>
                <a:gridCol w="431791"/>
                <a:gridCol w="431791"/>
                <a:gridCol w="431791"/>
              </a:tblGrid>
              <a:tr h="2540296">
                <a:tc>
                  <a:txBody>
                    <a:bodyPr/>
                    <a:lstStyle/>
                    <a:p>
                      <a:pPr algn="l" fontAlgn="ctr"/>
                      <a:r>
                        <a:rPr lang="ja-JP" altLang="en-US" sz="1050" b="1" i="0" u="none" strike="noStrike" dirty="0">
                          <a:latin typeface="ＭＳ Ｐゴシック"/>
                        </a:rPr>
                        <a:t>　</a:t>
                      </a:r>
                      <a:endParaRPr lang="ja-JP" altLang="en-US" sz="1050" b="0" i="0" u="none" strike="noStrike" dirty="0">
                        <a:latin typeface="ＭＳ Ｐゴシック"/>
                      </a:endParaRPr>
                    </a:p>
                  </a:txBody>
                  <a:tcPr marL="0" marR="0" marT="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solidFill>
                      <a:srgbClr val="D8D8D8"/>
                    </a:solidFill>
                  </a:tcPr>
                </a:tc>
                <a:tc>
                  <a:txBody>
                    <a:bodyPr/>
                    <a:lstStyle/>
                    <a:p>
                      <a:pPr algn="just" fontAlgn="t">
                        <a:lnSpc>
                          <a:spcPct val="200000"/>
                        </a:lnSpc>
                      </a:pPr>
                      <a:r>
                        <a:rPr lang="ja-JP" altLang="en-US" sz="1050" b="1" i="0" u="none" strike="noStrike" dirty="0">
                          <a:latin typeface="ＭＳ Ｐゴシック"/>
                        </a:rPr>
                        <a:t>最高経営執行役員としての天下り</a:t>
                      </a:r>
                    </a:p>
                  </a:txBody>
                  <a:tcPr marL="0" marR="0" marT="0" marB="0" vert="eaVert">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just" fontAlgn="t">
                        <a:lnSpc>
                          <a:spcPct val="200000"/>
                        </a:lnSpc>
                      </a:pPr>
                      <a:r>
                        <a:rPr lang="ja-JP" altLang="en-US" sz="1050" b="1" i="0" u="none" strike="noStrike" dirty="0">
                          <a:latin typeface="ＭＳ Ｐゴシック"/>
                        </a:rPr>
                        <a:t>取締役会会長としての天下り</a:t>
                      </a:r>
                    </a:p>
                  </a:txBody>
                  <a:tcPr marL="0" marR="0" marT="0" marB="0" vert="eaVert">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just" fontAlgn="t">
                        <a:lnSpc>
                          <a:spcPct val="200000"/>
                        </a:lnSpc>
                      </a:pPr>
                      <a:r>
                        <a:rPr lang="ja-JP" altLang="en-US" sz="1050" b="1" i="0" u="none" strike="noStrike" dirty="0">
                          <a:latin typeface="ＭＳ Ｐゴシック"/>
                        </a:rPr>
                        <a:t>社会施設及び公共住宅の維持管理</a:t>
                      </a:r>
                    </a:p>
                  </a:txBody>
                  <a:tcPr marL="0" marR="0" marT="0" marB="0" vert="eaVert">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just" fontAlgn="t">
                        <a:lnSpc>
                          <a:spcPct val="200000"/>
                        </a:lnSpc>
                      </a:pPr>
                      <a:r>
                        <a:rPr lang="ja-JP" altLang="en-US" sz="1050" b="1" i="0" u="none" strike="noStrike" dirty="0">
                          <a:latin typeface="ＭＳ Ｐゴシック"/>
                        </a:rPr>
                        <a:t>公営住宅関係</a:t>
                      </a:r>
                      <a:r>
                        <a:rPr lang="ja-JP" altLang="en-US" sz="1050" b="1" i="0" u="none" strike="noStrike" dirty="0" smtClean="0">
                          <a:latin typeface="ＭＳ Ｐゴシック"/>
                        </a:rPr>
                        <a:t>インフラストラクチャ維持</a:t>
                      </a:r>
                      <a:r>
                        <a:rPr lang="ja-JP" altLang="en-US" sz="1050" b="1" i="0" u="none" strike="noStrike" dirty="0">
                          <a:latin typeface="ＭＳ Ｐゴシック"/>
                        </a:rPr>
                        <a:t>管理</a:t>
                      </a:r>
                    </a:p>
                  </a:txBody>
                  <a:tcPr marL="0" marR="0" marT="0" marB="0" vert="eaVert">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just" fontAlgn="t">
                        <a:lnSpc>
                          <a:spcPct val="200000"/>
                        </a:lnSpc>
                      </a:pPr>
                      <a:r>
                        <a:rPr lang="ja-JP" altLang="en-US" sz="1050" b="1" i="0" u="none" strike="noStrike" dirty="0">
                          <a:latin typeface="ＭＳ Ｐゴシック"/>
                        </a:rPr>
                        <a:t>道路・学校・病院施設他の修繕</a:t>
                      </a:r>
                    </a:p>
                  </a:txBody>
                  <a:tcPr marL="0" marR="0" marT="0" marB="0" vert="eaVert">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just" fontAlgn="t">
                        <a:lnSpc>
                          <a:spcPct val="200000"/>
                        </a:lnSpc>
                      </a:pPr>
                      <a:r>
                        <a:rPr lang="ja-JP" altLang="en-US" sz="1050" b="1" i="0" u="none" strike="noStrike" dirty="0">
                          <a:latin typeface="ＭＳ Ｐゴシック"/>
                        </a:rPr>
                        <a:t>地域・都市計画への協賛</a:t>
                      </a:r>
                    </a:p>
                  </a:txBody>
                  <a:tcPr marL="0" marR="0" marT="0" marB="0" vert="eaVert">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just" fontAlgn="t">
                        <a:lnSpc>
                          <a:spcPct val="200000"/>
                        </a:lnSpc>
                      </a:pPr>
                      <a:r>
                        <a:rPr lang="ja-JP" altLang="en-US" sz="1050" b="1" i="0" u="none" strike="noStrike" dirty="0">
                          <a:latin typeface="ＭＳ Ｐゴシック"/>
                        </a:rPr>
                        <a:t>社会営利事業の共同実施</a:t>
                      </a:r>
                    </a:p>
                  </a:txBody>
                  <a:tcPr marL="0" marR="0" marT="0" marB="0" vert="eaVert">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just" fontAlgn="t">
                        <a:lnSpc>
                          <a:spcPct val="200000"/>
                        </a:lnSpc>
                      </a:pPr>
                      <a:r>
                        <a:rPr lang="ja-JP" altLang="en-US" sz="1050" b="1" i="0" u="none" strike="noStrike" dirty="0">
                          <a:latin typeface="ＭＳ Ｐゴシック"/>
                        </a:rPr>
                        <a:t>連邦政府への諮問活動</a:t>
                      </a:r>
                    </a:p>
                  </a:txBody>
                  <a:tcPr marL="0" marR="0" marT="0" marB="0" vert="eaVert">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r>
              <a:tr h="339839">
                <a:tc>
                  <a:txBody>
                    <a:bodyPr/>
                    <a:lstStyle/>
                    <a:p>
                      <a:pPr algn="l" fontAlgn="ctr"/>
                      <a:r>
                        <a:rPr lang="ja-JP" altLang="en-US" sz="1050" b="1" i="0" u="none" strike="noStrike" dirty="0">
                          <a:latin typeface="ＭＳ Ｐゴシック"/>
                        </a:rPr>
                        <a:t>連邦政府特定目的プログラムへの参画</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D8D8D8"/>
                    </a:solidFill>
                  </a:tcPr>
                </a:tc>
                <a:tc>
                  <a:txBody>
                    <a:bodyPr/>
                    <a:lstStyle/>
                    <a:p>
                      <a:pPr algn="ctr" fontAlgn="ctr"/>
                      <a:r>
                        <a:rPr lang="ja-JP" altLang="en-US" sz="1200" b="1" i="0" u="none" strike="noStrike" dirty="0">
                          <a:latin typeface="ＭＳ Ｐゴシック"/>
                        </a:rPr>
                        <a:t>*</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D8D8D8"/>
                    </a:solidFill>
                  </a:tcPr>
                </a:tc>
                <a:tc>
                  <a:txBody>
                    <a:bodyPr/>
                    <a:lstStyle/>
                    <a:p>
                      <a:pPr algn="ctr" fontAlgn="ctr"/>
                      <a:r>
                        <a:rPr lang="ja-JP" altLang="en-US" sz="1200" b="1" i="0" u="none" strike="noStrike">
                          <a:latin typeface="ＭＳ Ｐゴシック"/>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D8D8D8"/>
                    </a:solidFill>
                  </a:tcPr>
                </a:tc>
                <a:tc>
                  <a:txBody>
                    <a:bodyPr/>
                    <a:lstStyle/>
                    <a:p>
                      <a:pPr algn="ctr" fontAlgn="ctr"/>
                      <a:r>
                        <a:rPr lang="ja-JP" altLang="en-US" sz="1200" b="1" i="0" u="none" strike="noStrike" dirty="0">
                          <a:latin typeface="ＭＳ Ｐゴシック"/>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D8D8D8"/>
                    </a:solidFill>
                  </a:tcPr>
                </a:tc>
                <a:tc>
                  <a:txBody>
                    <a:bodyPr/>
                    <a:lstStyle/>
                    <a:p>
                      <a:pPr algn="ctr" fontAlgn="ctr"/>
                      <a:r>
                        <a:rPr lang="ja-JP" altLang="en-US" sz="1200" b="1" i="0" u="none" strike="noStrike" dirty="0">
                          <a:latin typeface="ＭＳ Ｐゴシック"/>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D8D8D8"/>
                    </a:solidFill>
                  </a:tcPr>
                </a:tc>
                <a:tc>
                  <a:txBody>
                    <a:bodyPr/>
                    <a:lstStyle/>
                    <a:p>
                      <a:pPr algn="ctr" fontAlgn="ctr"/>
                      <a:r>
                        <a:rPr lang="ja-JP" altLang="en-US" sz="1200" b="1" i="0" u="none" strike="noStrike">
                          <a:latin typeface="ＭＳ Ｐゴシック"/>
                        </a:rPr>
                        <a:t>*</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D8D8D8"/>
                    </a:solidFill>
                  </a:tcPr>
                </a:tc>
                <a:tc>
                  <a:txBody>
                    <a:bodyPr/>
                    <a:lstStyle/>
                    <a:p>
                      <a:pPr algn="ctr" fontAlgn="ctr"/>
                      <a:r>
                        <a:rPr lang="ja-JP" altLang="en-US" sz="1200" b="1" i="0" u="none" strike="noStrike">
                          <a:latin typeface="ＭＳ Ｐゴシック"/>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D8D8D8"/>
                    </a:solidFill>
                  </a:tcPr>
                </a:tc>
                <a:tc>
                  <a:txBody>
                    <a:bodyPr/>
                    <a:lstStyle/>
                    <a:p>
                      <a:pPr algn="ctr" fontAlgn="ctr"/>
                      <a:r>
                        <a:rPr lang="ja-JP" altLang="en-US" sz="1200" b="1" i="0" u="none" strike="noStrike">
                          <a:latin typeface="ＭＳ Ｐゴシック"/>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D8D8D8"/>
                    </a:solidFill>
                  </a:tcPr>
                </a:tc>
                <a:tc>
                  <a:txBody>
                    <a:bodyPr/>
                    <a:lstStyle/>
                    <a:p>
                      <a:pPr algn="ctr" fontAlgn="ctr"/>
                      <a:r>
                        <a:rPr lang="ja-JP" altLang="en-US" sz="1200" b="1" i="0" u="none" strike="noStrike">
                          <a:latin typeface="ＭＳ Ｐゴシック"/>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D8D8D8"/>
                    </a:solidFill>
                  </a:tcPr>
                </a:tc>
              </a:tr>
              <a:tr h="339839">
                <a:tc>
                  <a:txBody>
                    <a:bodyPr/>
                    <a:lstStyle/>
                    <a:p>
                      <a:pPr algn="l" fontAlgn="ctr"/>
                      <a:r>
                        <a:rPr lang="ja-JP" altLang="en-US" sz="1050" b="1" i="0" u="none" strike="noStrike" dirty="0">
                          <a:latin typeface="ＭＳ Ｐゴシック"/>
                        </a:rPr>
                        <a:t>連邦政府国家発注計画への参画</a:t>
                      </a:r>
                    </a:p>
                  </a:txBody>
                  <a:tcPr marL="0" marR="0" marT="0" marB="0" anchor="ctr">
                    <a:lnL>
                      <a:noFill/>
                    </a:lnL>
                    <a:lnR>
                      <a:noFill/>
                    </a:lnR>
                    <a:lnT>
                      <a:noFill/>
                    </a:lnT>
                    <a:lnB>
                      <a:noFill/>
                    </a:lnB>
                    <a:solidFill>
                      <a:srgbClr val="D8D8D8"/>
                    </a:solidFill>
                  </a:tcPr>
                </a:tc>
                <a:tc>
                  <a:txBody>
                    <a:bodyPr/>
                    <a:lstStyle/>
                    <a:p>
                      <a:pPr algn="ctr" fontAlgn="ctr"/>
                      <a:r>
                        <a:rPr lang="ja-JP" altLang="en-US" sz="1200" b="1" i="0" u="none" strike="noStrike">
                          <a:latin typeface="ＭＳ Ｐゴシック"/>
                        </a:rPr>
                        <a:t>　</a:t>
                      </a:r>
                    </a:p>
                  </a:txBody>
                  <a:tcPr marL="0" marR="0" marT="0" marB="0" anchor="ctr">
                    <a:lnL>
                      <a:noFill/>
                    </a:lnL>
                    <a:lnR>
                      <a:noFill/>
                    </a:lnR>
                    <a:lnT>
                      <a:noFill/>
                    </a:lnT>
                    <a:lnB>
                      <a:noFill/>
                    </a:lnB>
                    <a:solidFill>
                      <a:srgbClr val="D8D8D8"/>
                    </a:solidFill>
                  </a:tcPr>
                </a:tc>
                <a:tc>
                  <a:txBody>
                    <a:bodyPr/>
                    <a:lstStyle/>
                    <a:p>
                      <a:pPr algn="ctr" fontAlgn="ctr"/>
                      <a:r>
                        <a:rPr lang="ja-JP" altLang="en-US" sz="1200" b="1" i="0" u="none" strike="noStrike" dirty="0">
                          <a:latin typeface="ＭＳ Ｐゴシック"/>
                        </a:rPr>
                        <a:t>　</a:t>
                      </a:r>
                    </a:p>
                  </a:txBody>
                  <a:tcPr marL="0" marR="0" marT="0" marB="0" anchor="ctr">
                    <a:lnL>
                      <a:noFill/>
                    </a:lnL>
                    <a:lnR>
                      <a:noFill/>
                    </a:lnR>
                    <a:lnT>
                      <a:noFill/>
                    </a:lnT>
                    <a:lnB>
                      <a:noFill/>
                    </a:lnB>
                    <a:solidFill>
                      <a:srgbClr val="D8D8D8"/>
                    </a:solidFill>
                  </a:tcPr>
                </a:tc>
                <a:tc>
                  <a:txBody>
                    <a:bodyPr/>
                    <a:lstStyle/>
                    <a:p>
                      <a:pPr algn="ctr" fontAlgn="ctr"/>
                      <a:r>
                        <a:rPr lang="ja-JP" altLang="en-US" sz="1200" b="1" i="0" u="none" strike="noStrike">
                          <a:latin typeface="ＭＳ Ｐゴシック"/>
                        </a:rPr>
                        <a:t>**</a:t>
                      </a:r>
                    </a:p>
                  </a:txBody>
                  <a:tcPr marL="0" marR="0" marT="0" marB="0" anchor="ctr">
                    <a:lnL>
                      <a:noFill/>
                    </a:lnL>
                    <a:lnR>
                      <a:noFill/>
                    </a:lnR>
                    <a:lnT>
                      <a:noFill/>
                    </a:lnT>
                    <a:lnB>
                      <a:noFill/>
                    </a:lnB>
                    <a:solidFill>
                      <a:srgbClr val="D8D8D8"/>
                    </a:solidFill>
                  </a:tcPr>
                </a:tc>
                <a:tc>
                  <a:txBody>
                    <a:bodyPr/>
                    <a:lstStyle/>
                    <a:p>
                      <a:pPr algn="ctr" fontAlgn="ctr"/>
                      <a:r>
                        <a:rPr lang="ja-JP" altLang="en-US" sz="1200" b="1" i="0" u="none" strike="noStrike" dirty="0">
                          <a:latin typeface="ＭＳ Ｐゴシック"/>
                        </a:rPr>
                        <a:t>***</a:t>
                      </a:r>
                    </a:p>
                  </a:txBody>
                  <a:tcPr marL="0" marR="0" marT="0" marB="0" anchor="ctr">
                    <a:lnL>
                      <a:noFill/>
                    </a:lnL>
                    <a:lnR>
                      <a:noFill/>
                    </a:lnR>
                    <a:lnT>
                      <a:noFill/>
                    </a:lnT>
                    <a:lnB>
                      <a:noFill/>
                    </a:lnB>
                    <a:solidFill>
                      <a:srgbClr val="D8D8D8"/>
                    </a:solidFill>
                  </a:tcPr>
                </a:tc>
                <a:tc>
                  <a:txBody>
                    <a:bodyPr/>
                    <a:lstStyle/>
                    <a:p>
                      <a:pPr algn="ctr" fontAlgn="ctr"/>
                      <a:r>
                        <a:rPr lang="ja-JP" altLang="en-US" sz="1200" b="1" i="0" u="none" strike="noStrike">
                          <a:latin typeface="ＭＳ Ｐゴシック"/>
                        </a:rPr>
                        <a:t>**</a:t>
                      </a:r>
                    </a:p>
                  </a:txBody>
                  <a:tcPr marL="0" marR="0" marT="0" marB="0" anchor="ctr">
                    <a:lnL>
                      <a:noFill/>
                    </a:lnL>
                    <a:lnR>
                      <a:noFill/>
                    </a:lnR>
                    <a:lnT>
                      <a:noFill/>
                    </a:lnT>
                    <a:lnB>
                      <a:noFill/>
                    </a:lnB>
                    <a:solidFill>
                      <a:srgbClr val="D8D8D8"/>
                    </a:solidFill>
                  </a:tcPr>
                </a:tc>
                <a:tc>
                  <a:txBody>
                    <a:bodyPr/>
                    <a:lstStyle/>
                    <a:p>
                      <a:pPr algn="ctr" fontAlgn="ctr"/>
                      <a:r>
                        <a:rPr lang="ja-JP" altLang="en-US" sz="1200" b="1" i="0" u="none" strike="noStrike">
                          <a:latin typeface="ＭＳ Ｐゴシック"/>
                        </a:rPr>
                        <a:t>　</a:t>
                      </a:r>
                    </a:p>
                  </a:txBody>
                  <a:tcPr marL="0" marR="0" marT="0" marB="0" anchor="ctr">
                    <a:lnL>
                      <a:noFill/>
                    </a:lnL>
                    <a:lnR>
                      <a:noFill/>
                    </a:lnR>
                    <a:lnT>
                      <a:noFill/>
                    </a:lnT>
                    <a:lnB>
                      <a:noFill/>
                    </a:lnB>
                    <a:solidFill>
                      <a:srgbClr val="D8D8D8"/>
                    </a:solidFill>
                  </a:tcPr>
                </a:tc>
                <a:tc>
                  <a:txBody>
                    <a:bodyPr/>
                    <a:lstStyle/>
                    <a:p>
                      <a:pPr algn="ctr" fontAlgn="ctr"/>
                      <a:r>
                        <a:rPr lang="ja-JP" altLang="en-US" sz="1200" b="1" i="0" u="none" strike="noStrike">
                          <a:latin typeface="ＭＳ Ｐゴシック"/>
                        </a:rPr>
                        <a:t>　</a:t>
                      </a:r>
                    </a:p>
                  </a:txBody>
                  <a:tcPr marL="0" marR="0" marT="0" marB="0" anchor="ctr">
                    <a:lnL>
                      <a:noFill/>
                    </a:lnL>
                    <a:lnR>
                      <a:noFill/>
                    </a:lnR>
                    <a:lnT>
                      <a:noFill/>
                    </a:lnT>
                    <a:lnB>
                      <a:noFill/>
                    </a:lnB>
                    <a:solidFill>
                      <a:srgbClr val="D8D8D8"/>
                    </a:solidFill>
                  </a:tcPr>
                </a:tc>
                <a:tc>
                  <a:txBody>
                    <a:bodyPr/>
                    <a:lstStyle/>
                    <a:p>
                      <a:pPr algn="ctr" fontAlgn="ctr"/>
                      <a:r>
                        <a:rPr lang="ja-JP" altLang="en-US" sz="1200" b="1" i="0" u="none" strike="noStrike">
                          <a:latin typeface="ＭＳ Ｐゴシック"/>
                        </a:rPr>
                        <a:t>　</a:t>
                      </a:r>
                    </a:p>
                  </a:txBody>
                  <a:tcPr marL="0" marR="0" marT="0" marB="0" anchor="ctr">
                    <a:lnL>
                      <a:noFill/>
                    </a:lnL>
                    <a:lnR>
                      <a:noFill/>
                    </a:lnR>
                    <a:lnT>
                      <a:noFill/>
                    </a:lnT>
                    <a:lnB>
                      <a:noFill/>
                    </a:lnB>
                    <a:solidFill>
                      <a:srgbClr val="D8D8D8"/>
                    </a:solidFill>
                  </a:tcPr>
                </a:tc>
              </a:tr>
              <a:tr h="339839">
                <a:tc>
                  <a:txBody>
                    <a:bodyPr/>
                    <a:lstStyle/>
                    <a:p>
                      <a:pPr algn="l" fontAlgn="ctr"/>
                      <a:r>
                        <a:rPr lang="ja-JP" altLang="en-US" sz="1050" b="1" i="0" u="none" strike="noStrike" dirty="0">
                          <a:latin typeface="ＭＳ Ｐゴシック"/>
                        </a:rPr>
                        <a:t>国家財政による投資補助の享受</a:t>
                      </a:r>
                    </a:p>
                  </a:txBody>
                  <a:tcPr marL="0" marR="0" marT="0" marB="0" anchor="ctr">
                    <a:lnL>
                      <a:noFill/>
                    </a:lnL>
                    <a:lnR>
                      <a:noFill/>
                    </a:lnR>
                    <a:lnT>
                      <a:noFill/>
                    </a:lnT>
                    <a:lnB>
                      <a:noFill/>
                    </a:lnB>
                    <a:solidFill>
                      <a:srgbClr val="D8D8D8"/>
                    </a:solidFill>
                  </a:tcPr>
                </a:tc>
                <a:tc>
                  <a:txBody>
                    <a:bodyPr/>
                    <a:lstStyle/>
                    <a:p>
                      <a:pPr algn="ctr" fontAlgn="ctr"/>
                      <a:r>
                        <a:rPr lang="ja-JP" altLang="en-US" sz="1200" b="1" i="0" u="none" strike="noStrike">
                          <a:latin typeface="ＭＳ Ｐゴシック"/>
                        </a:rPr>
                        <a:t>　</a:t>
                      </a:r>
                    </a:p>
                  </a:txBody>
                  <a:tcPr marL="0" marR="0" marT="0" marB="0" anchor="ctr">
                    <a:lnL>
                      <a:noFill/>
                    </a:lnL>
                    <a:lnR>
                      <a:noFill/>
                    </a:lnR>
                    <a:lnT>
                      <a:noFill/>
                    </a:lnT>
                    <a:lnB>
                      <a:noFill/>
                    </a:lnB>
                    <a:solidFill>
                      <a:srgbClr val="D8D8D8"/>
                    </a:solidFill>
                  </a:tcPr>
                </a:tc>
                <a:tc>
                  <a:txBody>
                    <a:bodyPr/>
                    <a:lstStyle/>
                    <a:p>
                      <a:pPr algn="ctr" fontAlgn="ctr"/>
                      <a:r>
                        <a:rPr lang="ja-JP" altLang="en-US" sz="1200" b="1" i="0" u="none" strike="noStrike">
                          <a:latin typeface="ＭＳ Ｐゴシック"/>
                        </a:rPr>
                        <a:t>　</a:t>
                      </a:r>
                    </a:p>
                  </a:txBody>
                  <a:tcPr marL="0" marR="0" marT="0" marB="0" anchor="ctr">
                    <a:lnL>
                      <a:noFill/>
                    </a:lnL>
                    <a:lnR>
                      <a:noFill/>
                    </a:lnR>
                    <a:lnT>
                      <a:noFill/>
                    </a:lnT>
                    <a:lnB>
                      <a:noFill/>
                    </a:lnB>
                    <a:solidFill>
                      <a:srgbClr val="D8D8D8"/>
                    </a:solidFill>
                  </a:tcPr>
                </a:tc>
                <a:tc>
                  <a:txBody>
                    <a:bodyPr/>
                    <a:lstStyle/>
                    <a:p>
                      <a:pPr algn="ctr" fontAlgn="ctr"/>
                      <a:r>
                        <a:rPr lang="ja-JP" altLang="en-US" sz="1200" b="1" i="0" u="none" strike="noStrike" dirty="0">
                          <a:latin typeface="ＭＳ Ｐゴシック"/>
                        </a:rPr>
                        <a:t>*</a:t>
                      </a:r>
                    </a:p>
                  </a:txBody>
                  <a:tcPr marL="0" marR="0" marT="0" marB="0" anchor="ctr">
                    <a:lnL>
                      <a:noFill/>
                    </a:lnL>
                    <a:lnR>
                      <a:noFill/>
                    </a:lnR>
                    <a:lnT>
                      <a:noFill/>
                    </a:lnT>
                    <a:lnB>
                      <a:noFill/>
                    </a:lnB>
                    <a:solidFill>
                      <a:srgbClr val="D8D8D8"/>
                    </a:solidFill>
                  </a:tcPr>
                </a:tc>
                <a:tc>
                  <a:txBody>
                    <a:bodyPr/>
                    <a:lstStyle/>
                    <a:p>
                      <a:pPr algn="ctr" fontAlgn="ctr"/>
                      <a:r>
                        <a:rPr lang="ja-JP" altLang="en-US" sz="1200" b="1" i="0" u="none" strike="noStrike" dirty="0">
                          <a:latin typeface="ＭＳ Ｐゴシック"/>
                        </a:rPr>
                        <a:t>　</a:t>
                      </a:r>
                    </a:p>
                  </a:txBody>
                  <a:tcPr marL="0" marR="0" marT="0" marB="0" anchor="ctr">
                    <a:lnL>
                      <a:noFill/>
                    </a:lnL>
                    <a:lnR>
                      <a:noFill/>
                    </a:lnR>
                    <a:lnT>
                      <a:noFill/>
                    </a:lnT>
                    <a:lnB>
                      <a:noFill/>
                    </a:lnB>
                    <a:solidFill>
                      <a:srgbClr val="D8D8D8"/>
                    </a:solidFill>
                  </a:tcPr>
                </a:tc>
                <a:tc>
                  <a:txBody>
                    <a:bodyPr/>
                    <a:lstStyle/>
                    <a:p>
                      <a:pPr algn="ctr" fontAlgn="ctr"/>
                      <a:r>
                        <a:rPr lang="ja-JP" altLang="en-US" sz="1200" b="1" i="0" u="none" strike="noStrike" dirty="0">
                          <a:latin typeface="ＭＳ Ｐゴシック"/>
                        </a:rPr>
                        <a:t>　</a:t>
                      </a:r>
                    </a:p>
                  </a:txBody>
                  <a:tcPr marL="0" marR="0" marT="0" marB="0" anchor="ctr">
                    <a:lnL>
                      <a:noFill/>
                    </a:lnL>
                    <a:lnR>
                      <a:noFill/>
                    </a:lnR>
                    <a:lnT>
                      <a:noFill/>
                    </a:lnT>
                    <a:lnB>
                      <a:noFill/>
                    </a:lnB>
                    <a:solidFill>
                      <a:srgbClr val="D8D8D8"/>
                    </a:solidFill>
                  </a:tcPr>
                </a:tc>
                <a:tc>
                  <a:txBody>
                    <a:bodyPr/>
                    <a:lstStyle/>
                    <a:p>
                      <a:pPr algn="ctr" fontAlgn="ctr"/>
                      <a:r>
                        <a:rPr lang="ja-JP" altLang="en-US" sz="1200" b="1" i="0" u="none" strike="noStrike">
                          <a:latin typeface="ＭＳ Ｐゴシック"/>
                        </a:rPr>
                        <a:t>　</a:t>
                      </a:r>
                    </a:p>
                  </a:txBody>
                  <a:tcPr marL="0" marR="0" marT="0" marB="0" anchor="ctr">
                    <a:lnL>
                      <a:noFill/>
                    </a:lnL>
                    <a:lnR>
                      <a:noFill/>
                    </a:lnR>
                    <a:lnT>
                      <a:noFill/>
                    </a:lnT>
                    <a:lnB>
                      <a:noFill/>
                    </a:lnB>
                    <a:solidFill>
                      <a:srgbClr val="D8D8D8"/>
                    </a:solidFill>
                  </a:tcPr>
                </a:tc>
                <a:tc>
                  <a:txBody>
                    <a:bodyPr/>
                    <a:lstStyle/>
                    <a:p>
                      <a:pPr algn="ctr" fontAlgn="ctr"/>
                      <a:r>
                        <a:rPr lang="ja-JP" altLang="en-US" sz="1200" b="1" i="0" u="none" strike="noStrike">
                          <a:latin typeface="ＭＳ Ｐゴシック"/>
                        </a:rPr>
                        <a:t>*</a:t>
                      </a:r>
                    </a:p>
                  </a:txBody>
                  <a:tcPr marL="0" marR="0" marT="0" marB="0" anchor="ctr">
                    <a:lnL>
                      <a:noFill/>
                    </a:lnL>
                    <a:lnR>
                      <a:noFill/>
                    </a:lnR>
                    <a:lnT>
                      <a:noFill/>
                    </a:lnT>
                    <a:lnB>
                      <a:noFill/>
                    </a:lnB>
                    <a:solidFill>
                      <a:srgbClr val="D8D8D8"/>
                    </a:solidFill>
                  </a:tcPr>
                </a:tc>
                <a:tc>
                  <a:txBody>
                    <a:bodyPr/>
                    <a:lstStyle/>
                    <a:p>
                      <a:pPr algn="ctr" fontAlgn="ctr"/>
                      <a:r>
                        <a:rPr lang="ja-JP" altLang="en-US" sz="1200" b="1" i="0" u="none" strike="noStrike">
                          <a:latin typeface="ＭＳ Ｐゴシック"/>
                        </a:rPr>
                        <a:t>　</a:t>
                      </a:r>
                    </a:p>
                  </a:txBody>
                  <a:tcPr marL="0" marR="0" marT="0" marB="0" anchor="ctr">
                    <a:lnL>
                      <a:noFill/>
                    </a:lnL>
                    <a:lnR>
                      <a:noFill/>
                    </a:lnR>
                    <a:lnT>
                      <a:noFill/>
                    </a:lnT>
                    <a:lnB>
                      <a:noFill/>
                    </a:lnB>
                    <a:solidFill>
                      <a:srgbClr val="D8D8D8"/>
                    </a:solidFill>
                  </a:tcPr>
                </a:tc>
              </a:tr>
              <a:tr h="339839">
                <a:tc>
                  <a:txBody>
                    <a:bodyPr/>
                    <a:lstStyle/>
                    <a:p>
                      <a:pPr algn="l" fontAlgn="ctr"/>
                      <a:r>
                        <a:rPr lang="ja-JP" altLang="en-US" sz="1050" b="1" i="0" u="none" strike="noStrike" dirty="0">
                          <a:latin typeface="ＭＳ Ｐゴシック"/>
                        </a:rPr>
                        <a:t>財政補助金の享受</a:t>
                      </a:r>
                    </a:p>
                  </a:txBody>
                  <a:tcPr marL="0" marR="0" marT="0" marB="0" anchor="ctr">
                    <a:lnL>
                      <a:noFill/>
                    </a:lnL>
                    <a:lnR>
                      <a:noFill/>
                    </a:lnR>
                    <a:lnT>
                      <a:noFill/>
                    </a:lnT>
                    <a:lnB>
                      <a:noFill/>
                    </a:lnB>
                    <a:solidFill>
                      <a:srgbClr val="D8D8D8"/>
                    </a:solidFill>
                  </a:tcPr>
                </a:tc>
                <a:tc>
                  <a:txBody>
                    <a:bodyPr/>
                    <a:lstStyle/>
                    <a:p>
                      <a:pPr algn="ctr" fontAlgn="ctr"/>
                      <a:r>
                        <a:rPr lang="ja-JP" altLang="en-US" sz="1200" b="1" i="0" u="none" strike="noStrike">
                          <a:latin typeface="ＭＳ Ｐゴシック"/>
                        </a:rPr>
                        <a:t>*</a:t>
                      </a:r>
                    </a:p>
                  </a:txBody>
                  <a:tcPr marL="0" marR="0" marT="0" marB="0" anchor="ctr">
                    <a:lnL>
                      <a:noFill/>
                    </a:lnL>
                    <a:lnR>
                      <a:noFill/>
                    </a:lnR>
                    <a:lnT>
                      <a:noFill/>
                    </a:lnT>
                    <a:lnB>
                      <a:noFill/>
                    </a:lnB>
                    <a:solidFill>
                      <a:srgbClr val="D8D8D8"/>
                    </a:solidFill>
                  </a:tcPr>
                </a:tc>
                <a:tc>
                  <a:txBody>
                    <a:bodyPr/>
                    <a:lstStyle/>
                    <a:p>
                      <a:pPr algn="ctr" fontAlgn="ctr"/>
                      <a:r>
                        <a:rPr lang="ja-JP" altLang="en-US" sz="1200" b="1" i="0" u="none" strike="noStrike">
                          <a:latin typeface="ＭＳ Ｐゴシック"/>
                        </a:rPr>
                        <a:t>　</a:t>
                      </a:r>
                    </a:p>
                  </a:txBody>
                  <a:tcPr marL="0" marR="0" marT="0" marB="0" anchor="ctr">
                    <a:lnL>
                      <a:noFill/>
                    </a:lnL>
                    <a:lnR>
                      <a:noFill/>
                    </a:lnR>
                    <a:lnT>
                      <a:noFill/>
                    </a:lnT>
                    <a:lnB>
                      <a:noFill/>
                    </a:lnB>
                    <a:solidFill>
                      <a:srgbClr val="D8D8D8"/>
                    </a:solidFill>
                  </a:tcPr>
                </a:tc>
                <a:tc>
                  <a:txBody>
                    <a:bodyPr/>
                    <a:lstStyle/>
                    <a:p>
                      <a:pPr algn="ctr" fontAlgn="ctr"/>
                      <a:r>
                        <a:rPr lang="ja-JP" altLang="en-US" sz="1200" b="1" i="0" u="none" strike="noStrike">
                          <a:latin typeface="ＭＳ Ｐゴシック"/>
                        </a:rPr>
                        <a:t>　</a:t>
                      </a:r>
                    </a:p>
                  </a:txBody>
                  <a:tcPr marL="0" marR="0" marT="0" marB="0" anchor="ctr">
                    <a:lnL>
                      <a:noFill/>
                    </a:lnL>
                    <a:lnR>
                      <a:noFill/>
                    </a:lnR>
                    <a:lnT>
                      <a:noFill/>
                    </a:lnT>
                    <a:lnB>
                      <a:noFill/>
                    </a:lnB>
                    <a:solidFill>
                      <a:srgbClr val="D8D8D8"/>
                    </a:solidFill>
                  </a:tcPr>
                </a:tc>
                <a:tc>
                  <a:txBody>
                    <a:bodyPr/>
                    <a:lstStyle/>
                    <a:p>
                      <a:pPr algn="ctr" fontAlgn="ctr"/>
                      <a:r>
                        <a:rPr lang="ja-JP" altLang="en-US" sz="1200" b="1" i="0" u="none" strike="noStrike" dirty="0">
                          <a:latin typeface="ＭＳ Ｐゴシック"/>
                        </a:rPr>
                        <a:t>　</a:t>
                      </a:r>
                    </a:p>
                  </a:txBody>
                  <a:tcPr marL="0" marR="0" marT="0" marB="0" anchor="ctr">
                    <a:lnL>
                      <a:noFill/>
                    </a:lnL>
                    <a:lnR>
                      <a:noFill/>
                    </a:lnR>
                    <a:lnT>
                      <a:noFill/>
                    </a:lnT>
                    <a:lnB>
                      <a:noFill/>
                    </a:lnB>
                    <a:solidFill>
                      <a:srgbClr val="D8D8D8"/>
                    </a:solidFill>
                  </a:tcPr>
                </a:tc>
                <a:tc>
                  <a:txBody>
                    <a:bodyPr/>
                    <a:lstStyle/>
                    <a:p>
                      <a:pPr algn="ctr" fontAlgn="ctr"/>
                      <a:r>
                        <a:rPr lang="ja-JP" altLang="en-US" sz="1200" b="1" i="0" u="none" strike="noStrike" dirty="0">
                          <a:latin typeface="ＭＳ Ｐゴシック"/>
                        </a:rPr>
                        <a:t>*</a:t>
                      </a:r>
                    </a:p>
                  </a:txBody>
                  <a:tcPr marL="0" marR="0" marT="0" marB="0" anchor="ctr">
                    <a:lnL>
                      <a:noFill/>
                    </a:lnL>
                    <a:lnR>
                      <a:noFill/>
                    </a:lnR>
                    <a:lnT>
                      <a:noFill/>
                    </a:lnT>
                    <a:lnB>
                      <a:noFill/>
                    </a:lnB>
                    <a:solidFill>
                      <a:srgbClr val="D8D8D8"/>
                    </a:solidFill>
                  </a:tcPr>
                </a:tc>
                <a:tc>
                  <a:txBody>
                    <a:bodyPr/>
                    <a:lstStyle/>
                    <a:p>
                      <a:pPr algn="ctr" fontAlgn="ctr"/>
                      <a:r>
                        <a:rPr lang="ja-JP" altLang="en-US" sz="1200" b="1" i="0" u="none" strike="noStrike">
                          <a:latin typeface="ＭＳ Ｐゴシック"/>
                        </a:rPr>
                        <a:t>　</a:t>
                      </a:r>
                    </a:p>
                  </a:txBody>
                  <a:tcPr marL="0" marR="0" marT="0" marB="0" anchor="ctr">
                    <a:lnL>
                      <a:noFill/>
                    </a:lnL>
                    <a:lnR>
                      <a:noFill/>
                    </a:lnR>
                    <a:lnT>
                      <a:noFill/>
                    </a:lnT>
                    <a:lnB>
                      <a:noFill/>
                    </a:lnB>
                    <a:solidFill>
                      <a:srgbClr val="D8D8D8"/>
                    </a:solidFill>
                  </a:tcPr>
                </a:tc>
                <a:tc>
                  <a:txBody>
                    <a:bodyPr/>
                    <a:lstStyle/>
                    <a:p>
                      <a:pPr algn="ctr" fontAlgn="ctr"/>
                      <a:r>
                        <a:rPr lang="ja-JP" altLang="en-US" sz="1200" b="1" i="0" u="none" strike="noStrike">
                          <a:latin typeface="ＭＳ Ｐゴシック"/>
                        </a:rPr>
                        <a:t>　</a:t>
                      </a:r>
                    </a:p>
                  </a:txBody>
                  <a:tcPr marL="0" marR="0" marT="0" marB="0" anchor="ctr">
                    <a:lnL>
                      <a:noFill/>
                    </a:lnL>
                    <a:lnR>
                      <a:noFill/>
                    </a:lnR>
                    <a:lnT>
                      <a:noFill/>
                    </a:lnT>
                    <a:lnB>
                      <a:noFill/>
                    </a:lnB>
                    <a:solidFill>
                      <a:srgbClr val="D8D8D8"/>
                    </a:solidFill>
                  </a:tcPr>
                </a:tc>
                <a:tc>
                  <a:txBody>
                    <a:bodyPr/>
                    <a:lstStyle/>
                    <a:p>
                      <a:pPr algn="ctr" fontAlgn="ctr"/>
                      <a:r>
                        <a:rPr lang="ja-JP" altLang="en-US" sz="1200" b="1" i="0" u="none" strike="noStrike">
                          <a:latin typeface="ＭＳ Ｐゴシック"/>
                        </a:rPr>
                        <a:t>*</a:t>
                      </a:r>
                    </a:p>
                  </a:txBody>
                  <a:tcPr marL="0" marR="0" marT="0" marB="0" anchor="ctr">
                    <a:lnL>
                      <a:noFill/>
                    </a:lnL>
                    <a:lnR>
                      <a:noFill/>
                    </a:lnR>
                    <a:lnT>
                      <a:noFill/>
                    </a:lnT>
                    <a:lnB>
                      <a:noFill/>
                    </a:lnB>
                    <a:solidFill>
                      <a:srgbClr val="D8D8D8"/>
                    </a:solidFill>
                  </a:tcPr>
                </a:tc>
              </a:tr>
              <a:tr h="339839">
                <a:tc>
                  <a:txBody>
                    <a:bodyPr/>
                    <a:lstStyle/>
                    <a:p>
                      <a:pPr algn="l" fontAlgn="ctr"/>
                      <a:r>
                        <a:rPr lang="ja-JP" altLang="en-US" sz="1050" b="1" i="0" u="none" strike="noStrike" dirty="0">
                          <a:latin typeface="ＭＳ Ｐゴシック"/>
                        </a:rPr>
                        <a:t>税制優遇措置の享受</a:t>
                      </a:r>
                    </a:p>
                  </a:txBody>
                  <a:tcPr marL="0" marR="0" marT="0" marB="0" anchor="ctr">
                    <a:lnL>
                      <a:noFill/>
                    </a:lnL>
                    <a:lnR>
                      <a:noFill/>
                    </a:lnR>
                    <a:lnT>
                      <a:noFill/>
                    </a:lnT>
                    <a:lnB>
                      <a:noFill/>
                    </a:lnB>
                    <a:solidFill>
                      <a:srgbClr val="D8D8D8"/>
                    </a:solidFill>
                  </a:tcPr>
                </a:tc>
                <a:tc>
                  <a:txBody>
                    <a:bodyPr/>
                    <a:lstStyle/>
                    <a:p>
                      <a:pPr algn="ctr" fontAlgn="ctr"/>
                      <a:r>
                        <a:rPr lang="ja-JP" altLang="en-US" sz="1200" b="1" i="0" u="none" strike="noStrike">
                          <a:latin typeface="ＭＳ Ｐゴシック"/>
                        </a:rPr>
                        <a:t>　</a:t>
                      </a:r>
                    </a:p>
                  </a:txBody>
                  <a:tcPr marL="0" marR="0" marT="0" marB="0" anchor="ctr">
                    <a:lnL>
                      <a:noFill/>
                    </a:lnL>
                    <a:lnR>
                      <a:noFill/>
                    </a:lnR>
                    <a:lnT>
                      <a:noFill/>
                    </a:lnT>
                    <a:lnB>
                      <a:noFill/>
                    </a:lnB>
                    <a:solidFill>
                      <a:srgbClr val="D8D8D8"/>
                    </a:solidFill>
                  </a:tcPr>
                </a:tc>
                <a:tc>
                  <a:txBody>
                    <a:bodyPr/>
                    <a:lstStyle/>
                    <a:p>
                      <a:pPr algn="ctr" fontAlgn="ctr"/>
                      <a:r>
                        <a:rPr lang="ja-JP" altLang="en-US" sz="1200" b="1" i="0" u="none" strike="noStrike">
                          <a:latin typeface="ＭＳ Ｐゴシック"/>
                        </a:rPr>
                        <a:t>**</a:t>
                      </a:r>
                    </a:p>
                  </a:txBody>
                  <a:tcPr marL="0" marR="0" marT="0" marB="0" anchor="ctr">
                    <a:lnL>
                      <a:noFill/>
                    </a:lnL>
                    <a:lnR>
                      <a:noFill/>
                    </a:lnR>
                    <a:lnT>
                      <a:noFill/>
                    </a:lnT>
                    <a:lnB>
                      <a:noFill/>
                    </a:lnB>
                    <a:solidFill>
                      <a:srgbClr val="D8D8D8"/>
                    </a:solidFill>
                  </a:tcPr>
                </a:tc>
                <a:tc>
                  <a:txBody>
                    <a:bodyPr/>
                    <a:lstStyle/>
                    <a:p>
                      <a:pPr algn="ctr" fontAlgn="ctr"/>
                      <a:r>
                        <a:rPr lang="ja-JP" altLang="en-US" sz="1200" b="1" i="0" u="none" strike="noStrike">
                          <a:latin typeface="ＭＳ Ｐゴシック"/>
                        </a:rPr>
                        <a:t>　</a:t>
                      </a:r>
                    </a:p>
                  </a:txBody>
                  <a:tcPr marL="0" marR="0" marT="0" marB="0" anchor="ctr">
                    <a:lnL>
                      <a:noFill/>
                    </a:lnL>
                    <a:lnR>
                      <a:noFill/>
                    </a:lnR>
                    <a:lnT>
                      <a:noFill/>
                    </a:lnT>
                    <a:lnB>
                      <a:noFill/>
                    </a:lnB>
                    <a:solidFill>
                      <a:srgbClr val="D8D8D8"/>
                    </a:solidFill>
                  </a:tcPr>
                </a:tc>
                <a:tc>
                  <a:txBody>
                    <a:bodyPr/>
                    <a:lstStyle/>
                    <a:p>
                      <a:pPr algn="ctr" fontAlgn="ctr"/>
                      <a:r>
                        <a:rPr lang="ja-JP" altLang="en-US" sz="1200" b="1" i="0" u="none" strike="noStrike">
                          <a:latin typeface="ＭＳ Ｐゴシック"/>
                        </a:rPr>
                        <a:t>***</a:t>
                      </a:r>
                    </a:p>
                  </a:txBody>
                  <a:tcPr marL="0" marR="0" marT="0" marB="0" anchor="ctr">
                    <a:lnL>
                      <a:noFill/>
                    </a:lnL>
                    <a:lnR>
                      <a:noFill/>
                    </a:lnR>
                    <a:lnT>
                      <a:noFill/>
                    </a:lnT>
                    <a:lnB>
                      <a:noFill/>
                    </a:lnB>
                    <a:solidFill>
                      <a:srgbClr val="D8D8D8"/>
                    </a:solidFill>
                  </a:tcPr>
                </a:tc>
                <a:tc>
                  <a:txBody>
                    <a:bodyPr/>
                    <a:lstStyle/>
                    <a:p>
                      <a:pPr algn="ctr" fontAlgn="ctr"/>
                      <a:r>
                        <a:rPr lang="ja-JP" altLang="en-US" sz="1200" b="1" i="0" u="none" strike="noStrike" dirty="0">
                          <a:latin typeface="ＭＳ Ｐゴシック"/>
                        </a:rPr>
                        <a:t>　</a:t>
                      </a:r>
                    </a:p>
                  </a:txBody>
                  <a:tcPr marL="0" marR="0" marT="0" marB="0" anchor="ctr">
                    <a:lnL>
                      <a:noFill/>
                    </a:lnL>
                    <a:lnR>
                      <a:noFill/>
                    </a:lnR>
                    <a:lnT>
                      <a:noFill/>
                    </a:lnT>
                    <a:lnB>
                      <a:noFill/>
                    </a:lnB>
                    <a:solidFill>
                      <a:srgbClr val="D8D8D8"/>
                    </a:solidFill>
                  </a:tcPr>
                </a:tc>
                <a:tc>
                  <a:txBody>
                    <a:bodyPr/>
                    <a:lstStyle/>
                    <a:p>
                      <a:pPr algn="ctr" fontAlgn="ctr"/>
                      <a:r>
                        <a:rPr lang="ja-JP" altLang="en-US" sz="1200" b="1" i="0" u="none" strike="noStrike" dirty="0">
                          <a:latin typeface="ＭＳ Ｐゴシック"/>
                        </a:rPr>
                        <a:t>**</a:t>
                      </a:r>
                    </a:p>
                  </a:txBody>
                  <a:tcPr marL="0" marR="0" marT="0" marB="0" anchor="ctr">
                    <a:lnL>
                      <a:noFill/>
                    </a:lnL>
                    <a:lnR>
                      <a:noFill/>
                    </a:lnR>
                    <a:lnT>
                      <a:noFill/>
                    </a:lnT>
                    <a:lnB>
                      <a:noFill/>
                    </a:lnB>
                    <a:solidFill>
                      <a:srgbClr val="D8D8D8"/>
                    </a:solidFill>
                  </a:tcPr>
                </a:tc>
                <a:tc>
                  <a:txBody>
                    <a:bodyPr/>
                    <a:lstStyle/>
                    <a:p>
                      <a:pPr algn="ctr" fontAlgn="ctr"/>
                      <a:r>
                        <a:rPr lang="ja-JP" altLang="en-US" sz="1200" b="1" i="0" u="none" strike="noStrike">
                          <a:latin typeface="ＭＳ Ｐゴシック"/>
                        </a:rPr>
                        <a:t>　</a:t>
                      </a:r>
                    </a:p>
                  </a:txBody>
                  <a:tcPr marL="0" marR="0" marT="0" marB="0" anchor="ctr">
                    <a:lnL>
                      <a:noFill/>
                    </a:lnL>
                    <a:lnR>
                      <a:noFill/>
                    </a:lnR>
                    <a:lnT>
                      <a:noFill/>
                    </a:lnT>
                    <a:lnB>
                      <a:noFill/>
                    </a:lnB>
                    <a:solidFill>
                      <a:srgbClr val="D8D8D8"/>
                    </a:solidFill>
                  </a:tcPr>
                </a:tc>
                <a:tc>
                  <a:txBody>
                    <a:bodyPr/>
                    <a:lstStyle/>
                    <a:p>
                      <a:pPr algn="ctr" fontAlgn="ctr"/>
                      <a:r>
                        <a:rPr lang="ja-JP" altLang="en-US" sz="1200" b="1" i="0" u="none" strike="noStrike">
                          <a:latin typeface="ＭＳ Ｐゴシック"/>
                        </a:rPr>
                        <a:t>　</a:t>
                      </a:r>
                    </a:p>
                  </a:txBody>
                  <a:tcPr marL="0" marR="0" marT="0" marB="0" anchor="ctr">
                    <a:lnL>
                      <a:noFill/>
                    </a:lnL>
                    <a:lnR>
                      <a:noFill/>
                    </a:lnR>
                    <a:lnT>
                      <a:noFill/>
                    </a:lnT>
                    <a:lnB>
                      <a:noFill/>
                    </a:lnB>
                    <a:solidFill>
                      <a:srgbClr val="D8D8D8"/>
                    </a:solidFill>
                  </a:tcPr>
                </a:tc>
              </a:tr>
              <a:tr h="339839">
                <a:tc>
                  <a:txBody>
                    <a:bodyPr/>
                    <a:lstStyle/>
                    <a:p>
                      <a:pPr algn="l" fontAlgn="ctr"/>
                      <a:r>
                        <a:rPr lang="ja-JP" altLang="en-US" sz="1050" b="1" i="0" u="none" strike="noStrike" dirty="0">
                          <a:latin typeface="ＭＳ Ｐゴシック"/>
                        </a:rPr>
                        <a:t>銀行融資の利子優遇や返済保証の享受</a:t>
                      </a:r>
                    </a:p>
                  </a:txBody>
                  <a:tcPr marL="0" marR="0" marT="0" marB="0" anchor="ctr">
                    <a:lnL>
                      <a:noFill/>
                    </a:lnL>
                    <a:lnR>
                      <a:noFill/>
                    </a:lnR>
                    <a:lnT>
                      <a:noFill/>
                    </a:lnT>
                    <a:lnB>
                      <a:noFill/>
                    </a:lnB>
                    <a:solidFill>
                      <a:srgbClr val="D8D8D8"/>
                    </a:solidFill>
                  </a:tcPr>
                </a:tc>
                <a:tc>
                  <a:txBody>
                    <a:bodyPr/>
                    <a:lstStyle/>
                    <a:p>
                      <a:pPr algn="ctr" fontAlgn="ctr"/>
                      <a:r>
                        <a:rPr lang="ja-JP" altLang="en-US" sz="1200" b="1" i="0" u="none" strike="noStrike" dirty="0">
                          <a:latin typeface="ＭＳ Ｐゴシック"/>
                        </a:rPr>
                        <a:t>　</a:t>
                      </a:r>
                    </a:p>
                  </a:txBody>
                  <a:tcPr marL="0" marR="0" marT="0" marB="0" anchor="ctr">
                    <a:lnL>
                      <a:noFill/>
                    </a:lnL>
                    <a:lnR>
                      <a:noFill/>
                    </a:lnR>
                    <a:lnT>
                      <a:noFill/>
                    </a:lnT>
                    <a:lnB>
                      <a:noFill/>
                    </a:lnB>
                    <a:solidFill>
                      <a:srgbClr val="D8D8D8"/>
                    </a:solidFill>
                  </a:tcPr>
                </a:tc>
                <a:tc>
                  <a:txBody>
                    <a:bodyPr/>
                    <a:lstStyle/>
                    <a:p>
                      <a:pPr algn="ctr" fontAlgn="ctr"/>
                      <a:r>
                        <a:rPr lang="ja-JP" altLang="en-US" sz="1200" b="1" i="0" u="none" strike="noStrike">
                          <a:latin typeface="ＭＳ Ｐゴシック"/>
                        </a:rPr>
                        <a:t>　</a:t>
                      </a:r>
                    </a:p>
                  </a:txBody>
                  <a:tcPr marL="0" marR="0" marT="0" marB="0" anchor="ctr">
                    <a:lnL>
                      <a:noFill/>
                    </a:lnL>
                    <a:lnR>
                      <a:noFill/>
                    </a:lnR>
                    <a:lnT>
                      <a:noFill/>
                    </a:lnT>
                    <a:lnB>
                      <a:noFill/>
                    </a:lnB>
                    <a:solidFill>
                      <a:srgbClr val="D8D8D8"/>
                    </a:solidFill>
                  </a:tcPr>
                </a:tc>
                <a:tc>
                  <a:txBody>
                    <a:bodyPr/>
                    <a:lstStyle/>
                    <a:p>
                      <a:pPr algn="ctr" fontAlgn="ctr"/>
                      <a:r>
                        <a:rPr lang="ja-JP" altLang="en-US" sz="1200" b="1" i="0" u="none" strike="noStrike">
                          <a:latin typeface="ＭＳ Ｐゴシック"/>
                        </a:rPr>
                        <a:t>**</a:t>
                      </a:r>
                    </a:p>
                  </a:txBody>
                  <a:tcPr marL="0" marR="0" marT="0" marB="0" anchor="ctr">
                    <a:lnL>
                      <a:noFill/>
                    </a:lnL>
                    <a:lnR>
                      <a:noFill/>
                    </a:lnR>
                    <a:lnT>
                      <a:noFill/>
                    </a:lnT>
                    <a:lnB>
                      <a:noFill/>
                    </a:lnB>
                    <a:solidFill>
                      <a:srgbClr val="D8D8D8"/>
                    </a:solidFill>
                  </a:tcPr>
                </a:tc>
                <a:tc>
                  <a:txBody>
                    <a:bodyPr/>
                    <a:lstStyle/>
                    <a:p>
                      <a:pPr algn="ctr" fontAlgn="ctr"/>
                      <a:r>
                        <a:rPr lang="ja-JP" altLang="en-US" sz="1200" b="1" i="0" u="none" strike="noStrike">
                          <a:latin typeface="ＭＳ Ｐゴシック"/>
                        </a:rPr>
                        <a:t>　</a:t>
                      </a:r>
                    </a:p>
                  </a:txBody>
                  <a:tcPr marL="0" marR="0" marT="0" marB="0" anchor="ctr">
                    <a:lnL>
                      <a:noFill/>
                    </a:lnL>
                    <a:lnR>
                      <a:noFill/>
                    </a:lnR>
                    <a:lnT>
                      <a:noFill/>
                    </a:lnT>
                    <a:lnB>
                      <a:noFill/>
                    </a:lnB>
                    <a:solidFill>
                      <a:srgbClr val="D8D8D8"/>
                    </a:solidFill>
                  </a:tcPr>
                </a:tc>
                <a:tc>
                  <a:txBody>
                    <a:bodyPr/>
                    <a:lstStyle/>
                    <a:p>
                      <a:pPr algn="ctr" fontAlgn="ctr"/>
                      <a:r>
                        <a:rPr lang="ja-JP" altLang="en-US" sz="1200" b="1" i="0" u="none" strike="noStrike">
                          <a:latin typeface="ＭＳ Ｐゴシック"/>
                        </a:rPr>
                        <a:t>　</a:t>
                      </a:r>
                    </a:p>
                  </a:txBody>
                  <a:tcPr marL="0" marR="0" marT="0" marB="0" anchor="ctr">
                    <a:lnL>
                      <a:noFill/>
                    </a:lnL>
                    <a:lnR>
                      <a:noFill/>
                    </a:lnR>
                    <a:lnT>
                      <a:noFill/>
                    </a:lnT>
                    <a:lnB>
                      <a:noFill/>
                    </a:lnB>
                    <a:solidFill>
                      <a:srgbClr val="D8D8D8"/>
                    </a:solidFill>
                  </a:tcPr>
                </a:tc>
                <a:tc>
                  <a:txBody>
                    <a:bodyPr/>
                    <a:lstStyle/>
                    <a:p>
                      <a:pPr algn="ctr" fontAlgn="ctr"/>
                      <a:r>
                        <a:rPr lang="ja-JP" altLang="en-US" sz="1200" b="1" i="0" u="none" strike="noStrike" dirty="0">
                          <a:latin typeface="ＭＳ Ｐゴシック"/>
                        </a:rPr>
                        <a:t>*</a:t>
                      </a:r>
                    </a:p>
                  </a:txBody>
                  <a:tcPr marL="0" marR="0" marT="0" marB="0" anchor="ctr">
                    <a:lnL>
                      <a:noFill/>
                    </a:lnL>
                    <a:lnR>
                      <a:noFill/>
                    </a:lnR>
                    <a:lnT>
                      <a:noFill/>
                    </a:lnT>
                    <a:lnB>
                      <a:noFill/>
                    </a:lnB>
                    <a:solidFill>
                      <a:srgbClr val="D8D8D8"/>
                    </a:solidFill>
                  </a:tcPr>
                </a:tc>
                <a:tc>
                  <a:txBody>
                    <a:bodyPr/>
                    <a:lstStyle/>
                    <a:p>
                      <a:pPr algn="ctr" fontAlgn="ctr"/>
                      <a:r>
                        <a:rPr lang="ja-JP" altLang="en-US" sz="1200" b="1" i="0" u="none" strike="noStrike" dirty="0">
                          <a:latin typeface="ＭＳ Ｐゴシック"/>
                        </a:rPr>
                        <a:t>　</a:t>
                      </a:r>
                    </a:p>
                  </a:txBody>
                  <a:tcPr marL="0" marR="0" marT="0" marB="0" anchor="ctr">
                    <a:lnL>
                      <a:noFill/>
                    </a:lnL>
                    <a:lnR>
                      <a:noFill/>
                    </a:lnR>
                    <a:lnT>
                      <a:noFill/>
                    </a:lnT>
                    <a:lnB>
                      <a:noFill/>
                    </a:lnB>
                    <a:solidFill>
                      <a:srgbClr val="D8D8D8"/>
                    </a:solidFill>
                  </a:tcPr>
                </a:tc>
                <a:tc>
                  <a:txBody>
                    <a:bodyPr/>
                    <a:lstStyle/>
                    <a:p>
                      <a:pPr algn="ctr" fontAlgn="ctr"/>
                      <a:r>
                        <a:rPr lang="ja-JP" altLang="en-US" sz="1200" b="1" i="0" u="none" strike="noStrike">
                          <a:latin typeface="ＭＳ Ｐゴシック"/>
                        </a:rPr>
                        <a:t>　</a:t>
                      </a:r>
                    </a:p>
                  </a:txBody>
                  <a:tcPr marL="0" marR="0" marT="0" marB="0" anchor="ctr">
                    <a:lnL>
                      <a:noFill/>
                    </a:lnL>
                    <a:lnR>
                      <a:noFill/>
                    </a:lnR>
                    <a:lnT>
                      <a:noFill/>
                    </a:lnT>
                    <a:lnB>
                      <a:noFill/>
                    </a:lnB>
                    <a:solidFill>
                      <a:srgbClr val="D8D8D8"/>
                    </a:solidFill>
                  </a:tcPr>
                </a:tc>
              </a:tr>
              <a:tr h="339839">
                <a:tc>
                  <a:txBody>
                    <a:bodyPr/>
                    <a:lstStyle/>
                    <a:p>
                      <a:pPr algn="l" fontAlgn="ctr"/>
                      <a:r>
                        <a:rPr lang="ja-JP" altLang="en-US" sz="1050" b="1" i="0" u="none" strike="noStrike" dirty="0">
                          <a:latin typeface="ＭＳ Ｐゴシック"/>
                        </a:rPr>
                        <a:t>電力料金，公共サービス料金，建物・土地使用料優遇措置の享受</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ja-JP" altLang="en-US" sz="1200" b="1" i="0" u="none" strike="noStrike">
                          <a:latin typeface="ＭＳ Ｐゴシック"/>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ja-JP" altLang="en-US" sz="1200" b="1" i="0" u="none" strike="noStrike">
                          <a:latin typeface="ＭＳ Ｐゴシック"/>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ja-JP" altLang="en-US" sz="1200" b="1" i="0" u="none" strike="noStrike" dirty="0">
                          <a:latin typeface="ＭＳ Ｐゴシック"/>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ja-JP" altLang="en-US" sz="1200" b="1" i="0" u="none" strike="noStrike" dirty="0">
                          <a:latin typeface="ＭＳ Ｐゴシック"/>
                        </a:rPr>
                        <a:t>**</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ja-JP" altLang="en-US" sz="1200" b="1" i="0" u="none" strike="noStrike" dirty="0">
                          <a:latin typeface="ＭＳ Ｐゴシック"/>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ja-JP" altLang="en-US" sz="1200" b="1" i="0" u="none" strike="noStrike" dirty="0">
                          <a:latin typeface="ＭＳ Ｐゴシック"/>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ja-JP" altLang="en-US" sz="1200" b="1" i="0" u="none" strike="noStrike" dirty="0">
                          <a:latin typeface="ＭＳ Ｐゴシック"/>
                        </a:rPr>
                        <a:t>*</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ja-JP" altLang="en-US" sz="1200" b="1" i="0" u="none" strike="noStrike" dirty="0">
                          <a:latin typeface="ＭＳ Ｐゴシック"/>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D8D8D8"/>
                    </a:solidFill>
                  </a:tcPr>
                </a:tc>
              </a:tr>
              <a:tr h="152928">
                <a:tc gridSpan="9">
                  <a:txBody>
                    <a:bodyPr/>
                    <a:lstStyle/>
                    <a:p>
                      <a:pPr algn="l" fontAlgn="b"/>
                      <a:r>
                        <a:rPr lang="ja-JP" altLang="en-US" sz="1050" b="1" i="0" u="none" strike="noStrike" dirty="0">
                          <a:latin typeface="ＭＳ Ｐゴシック"/>
                        </a:rPr>
                        <a:t>注</a:t>
                      </a:r>
                      <a:r>
                        <a:rPr lang="en-US" altLang="ja-JP" sz="1050" b="1" i="0" u="none" strike="noStrike" dirty="0">
                          <a:latin typeface="ＭＳ Ｐゴシック"/>
                        </a:rPr>
                        <a:t>)</a:t>
                      </a:r>
                      <a:r>
                        <a:rPr lang="ja-JP" altLang="en-US" sz="1050" b="1" i="0" u="none" strike="noStrike" baseline="30000" dirty="0">
                          <a:latin typeface="ＭＳ Ｐゴシック"/>
                        </a:rPr>
                        <a:t>***</a:t>
                      </a:r>
                      <a:r>
                        <a:rPr lang="en-US" altLang="ja-JP" sz="1050" b="1" i="0" u="none" strike="noStrike" dirty="0">
                          <a:latin typeface="ＭＳ Ｐゴシック"/>
                        </a:rPr>
                        <a:t>: </a:t>
                      </a:r>
                      <a:r>
                        <a:rPr lang="ja-JP" altLang="en-US" sz="1050" b="1" i="0" u="none" strike="noStrike" dirty="0">
                          <a:latin typeface="ＭＳ Ｐゴシック"/>
                        </a:rPr>
                        <a:t>相関係数が正であり，かつ</a:t>
                      </a:r>
                      <a:r>
                        <a:rPr lang="en-US" altLang="ja-JP" sz="1050" b="1" i="0" u="none" strike="noStrike" dirty="0">
                          <a:latin typeface="ＭＳ Ｐゴシック"/>
                        </a:rPr>
                        <a:t>1</a:t>
                      </a:r>
                      <a:r>
                        <a:rPr lang="ja-JP" altLang="en-US" sz="1050" b="1" i="0" u="none" strike="noStrike" dirty="0">
                          <a:latin typeface="ＭＳ Ｐゴシック"/>
                        </a:rPr>
                        <a:t>％水準で有意，</a:t>
                      </a:r>
                      <a:r>
                        <a:rPr lang="ja-JP" altLang="en-US" sz="1050" b="1" i="0" u="none" strike="noStrike" baseline="30000" dirty="0">
                          <a:latin typeface="ＭＳ Ｐゴシック"/>
                        </a:rPr>
                        <a:t>**</a:t>
                      </a:r>
                      <a:r>
                        <a:rPr lang="en-US" altLang="ja-JP" sz="1050" b="1" i="0" u="none" strike="noStrike" dirty="0">
                          <a:latin typeface="ＭＳ Ｐゴシック"/>
                        </a:rPr>
                        <a:t>: 5</a:t>
                      </a:r>
                      <a:r>
                        <a:rPr lang="ja-JP" altLang="en-US" sz="1050" b="1" i="0" u="none" strike="noStrike" dirty="0">
                          <a:latin typeface="ＭＳ Ｐゴシック"/>
                        </a:rPr>
                        <a:t>％水準で有意，</a:t>
                      </a:r>
                      <a:r>
                        <a:rPr lang="ja-JP" altLang="en-US" sz="1050" b="1" i="0" u="none" strike="noStrike" baseline="30000" dirty="0">
                          <a:latin typeface="ＭＳ Ｐゴシック"/>
                        </a:rPr>
                        <a:t>*</a:t>
                      </a:r>
                      <a:r>
                        <a:rPr lang="en-US" altLang="ja-JP" sz="1050" b="1" i="0" u="none" strike="noStrike" dirty="0">
                          <a:latin typeface="ＭＳ Ｐゴシック"/>
                        </a:rPr>
                        <a:t>: 10</a:t>
                      </a:r>
                      <a:r>
                        <a:rPr lang="ja-JP" altLang="en-US" sz="1050" b="1" i="0" u="none" strike="noStrike" dirty="0">
                          <a:latin typeface="ＭＳ Ｐゴシック"/>
                        </a:rPr>
                        <a:t>％水準で有意。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bl>
          </a:graphicData>
        </a:graphic>
      </p:graphicFrame>
      <p:sp>
        <p:nvSpPr>
          <p:cNvPr id="7" name="テキスト ボックス 1"/>
          <p:cNvSpPr txBox="1"/>
          <p:nvPr/>
        </p:nvSpPr>
        <p:spPr>
          <a:xfrm>
            <a:off x="2428860" y="2000240"/>
            <a:ext cx="2247899" cy="257175"/>
          </a:xfrm>
          <a:prstGeom prst="rect">
            <a:avLst/>
          </a:prstGeom>
          <a:solidFill>
            <a:schemeClr val="bg1">
              <a:lumMod val="85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b="1" dirty="0">
                <a:latin typeface="ＭＳ Ｐゴシック" pitchFamily="50" charset="-128"/>
                <a:ea typeface="ＭＳ Ｐゴシック" pitchFamily="50" charset="-128"/>
              </a:rPr>
              <a:t>企業から政府への便益供与</a:t>
            </a:r>
          </a:p>
        </p:txBody>
      </p:sp>
      <p:sp>
        <p:nvSpPr>
          <p:cNvPr id="8" name="テキスト ボックス 2"/>
          <p:cNvSpPr txBox="1"/>
          <p:nvPr/>
        </p:nvSpPr>
        <p:spPr>
          <a:xfrm>
            <a:off x="714348" y="2928934"/>
            <a:ext cx="2171700" cy="257175"/>
          </a:xfrm>
          <a:prstGeom prst="rect">
            <a:avLst/>
          </a:prstGeom>
          <a:solidFill>
            <a:schemeClr val="bg1">
              <a:lumMod val="85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b="1" dirty="0">
                <a:latin typeface="ＭＳ Ｐゴシック" pitchFamily="50" charset="-128"/>
                <a:ea typeface="ＭＳ Ｐゴシック" pitchFamily="50" charset="-128"/>
              </a:rPr>
              <a:t>政府から企業への便益供与</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nvGraphicFramePr>
        <p:xfrm>
          <a:off x="428592" y="1357297"/>
          <a:ext cx="8215375" cy="4929223"/>
        </p:xfrm>
        <a:graphic>
          <a:graphicData uri="http://schemas.openxmlformats.org/drawingml/2006/table">
            <a:tbl>
              <a:tblPr/>
              <a:tblGrid>
                <a:gridCol w="1500202"/>
                <a:gridCol w="928694"/>
                <a:gridCol w="928694"/>
                <a:gridCol w="142876"/>
                <a:gridCol w="571504"/>
                <a:gridCol w="285752"/>
                <a:gridCol w="642942"/>
                <a:gridCol w="357190"/>
                <a:gridCol w="857256"/>
                <a:gridCol w="285752"/>
                <a:gridCol w="838204"/>
                <a:gridCol w="304274"/>
                <a:gridCol w="572035"/>
              </a:tblGrid>
              <a:tr h="1164708">
                <a:tc rowSpan="2">
                  <a:txBody>
                    <a:bodyPr/>
                    <a:lstStyle/>
                    <a:p>
                      <a:pPr algn="ctr" fontAlgn="ctr"/>
                      <a:r>
                        <a:rPr lang="ja-JP" altLang="en-US" sz="1400" b="1" i="0" u="none" strike="noStrike" dirty="0">
                          <a:latin typeface="+mn-ea"/>
                          <a:ea typeface="+mn-ea"/>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gridSpan="2">
                  <a:txBody>
                    <a:bodyPr/>
                    <a:lstStyle/>
                    <a:p>
                      <a:pPr algn="ctr" fontAlgn="ctr"/>
                      <a:r>
                        <a:rPr lang="zh-TW" altLang="en-US" sz="1400" b="1" i="0" u="none" strike="noStrike" dirty="0">
                          <a:latin typeface="+mn-ea"/>
                          <a:ea typeface="+mn-ea"/>
                        </a:rPr>
                        <a:t>連邦政府代表取締役　　　　　　非派遣企業</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ctr" fontAlgn="ctr"/>
                      <a:r>
                        <a:rPr lang="ja-JP" altLang="en-US" sz="1400" b="1" i="0" u="none" strike="noStrike">
                          <a:latin typeface="+mn-ea"/>
                          <a:ea typeface="+mn-ea"/>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gridSpan="4">
                  <a:txBody>
                    <a:bodyPr/>
                    <a:lstStyle/>
                    <a:p>
                      <a:pPr algn="ctr" fontAlgn="ctr"/>
                      <a:r>
                        <a:rPr lang="zh-TW" altLang="en-US" sz="1400" b="1" i="0" u="none" strike="noStrike" dirty="0">
                          <a:latin typeface="+mn-ea"/>
                          <a:ea typeface="+mn-ea"/>
                        </a:rPr>
                        <a:t>連邦政府代表取締役　　　　　　派遣企業</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gridSpan="2">
                  <a:txBody>
                    <a:bodyPr/>
                    <a:lstStyle/>
                    <a:p>
                      <a:pPr algn="l" fontAlgn="ctr"/>
                      <a:r>
                        <a:rPr lang="ja-JP" altLang="en-US" sz="1400" b="1" i="0" u="none" strike="noStrike">
                          <a:latin typeface="+mn-ea"/>
                          <a:ea typeface="+mn-ea"/>
                        </a:rPr>
                        <a:t>連邦政府代表取締役比率との相関係数</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rowSpan="2" hMerge="1">
                  <a:txBody>
                    <a:bodyPr/>
                    <a:lstStyle/>
                    <a:p>
                      <a:endParaRPr kumimoji="1" lang="ja-JP" altLang="en-US"/>
                    </a:p>
                  </a:txBody>
                  <a:tcPr/>
                </a:tc>
                <a:tc rowSpan="2" gridSpan="2">
                  <a:txBody>
                    <a:bodyPr/>
                    <a:lstStyle/>
                    <a:p>
                      <a:pPr algn="l" fontAlgn="ctr"/>
                      <a:r>
                        <a:rPr lang="en-US" sz="1400" b="1" i="0" u="none" strike="noStrike" dirty="0" err="1">
                          <a:latin typeface="+mn-lt"/>
                          <a:ea typeface="+mn-ea"/>
                        </a:rPr>
                        <a:t>Kolmogorov</a:t>
                      </a:r>
                      <a:r>
                        <a:rPr lang="en-US" sz="1400" b="1" i="0" u="none" strike="noStrike" dirty="0">
                          <a:latin typeface="+mn-lt"/>
                          <a:ea typeface="+mn-ea"/>
                        </a:rPr>
                        <a:t>-Smirnov</a:t>
                      </a:r>
                      <a:r>
                        <a:rPr lang="ja-JP" altLang="en-US" sz="1400" b="1" i="0" u="none" strike="noStrike" dirty="0">
                          <a:latin typeface="+mn-ea"/>
                          <a:ea typeface="+mn-ea"/>
                        </a:rPr>
                        <a:t>検定</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rowSpan="2" hMerge="1">
                  <a:txBody>
                    <a:bodyPr/>
                    <a:lstStyle/>
                    <a:p>
                      <a:endParaRPr kumimoji="1" lang="ja-JP" altLang="en-US"/>
                    </a:p>
                  </a:txBody>
                  <a:tcPr/>
                </a:tc>
                <a:tc rowSpan="2">
                  <a:txBody>
                    <a:bodyPr/>
                    <a:lstStyle/>
                    <a:p>
                      <a:pPr algn="ctr" fontAlgn="ctr"/>
                      <a:r>
                        <a:rPr lang="en-US" sz="1400" b="1" i="1" u="none" strike="noStrike" dirty="0">
                          <a:latin typeface="+mn-ea"/>
                          <a:ea typeface="+mn-ea"/>
                        </a:rPr>
                        <a:t>N</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r>
              <a:tr h="582356">
                <a:tc vMerge="1">
                  <a:txBody>
                    <a:bodyPr/>
                    <a:lstStyle/>
                    <a:p>
                      <a:endParaRPr kumimoji="1" lang="ja-JP" altLang="en-US"/>
                    </a:p>
                  </a:txBody>
                  <a:tcPr/>
                </a:tc>
                <a:tc>
                  <a:txBody>
                    <a:bodyPr/>
                    <a:lstStyle/>
                    <a:p>
                      <a:pPr algn="ctr" fontAlgn="ctr"/>
                      <a:r>
                        <a:rPr lang="ja-JP" altLang="en-US" sz="1400" b="1" i="0" u="none" strike="noStrike" dirty="0">
                          <a:latin typeface="+mn-ea"/>
                          <a:ea typeface="+mn-ea"/>
                        </a:rPr>
                        <a:t>平均</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ja-JP" altLang="en-US" sz="1400" b="1" i="0" u="none" strike="noStrike" dirty="0">
                          <a:latin typeface="+mn-ea"/>
                          <a:ea typeface="+mn-ea"/>
                        </a:rPr>
                        <a:t>中央値</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ja-JP" altLang="en-US" sz="1400" b="1" i="0" u="none" strike="noStrike" dirty="0">
                          <a:latin typeface="+mn-ea"/>
                          <a:ea typeface="+mn-ea"/>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gridSpan="2">
                  <a:txBody>
                    <a:bodyPr/>
                    <a:lstStyle/>
                    <a:p>
                      <a:pPr algn="ctr" fontAlgn="ctr"/>
                      <a:r>
                        <a:rPr lang="ja-JP" altLang="en-US" sz="1400" b="1" i="0" u="none" strike="noStrike" dirty="0">
                          <a:latin typeface="+mn-ea"/>
                          <a:ea typeface="+mn-ea"/>
                        </a:rPr>
                        <a:t>平均</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gridSpan="2">
                  <a:txBody>
                    <a:bodyPr/>
                    <a:lstStyle/>
                    <a:p>
                      <a:pPr algn="ctr" fontAlgn="ctr"/>
                      <a:r>
                        <a:rPr lang="ja-JP" altLang="en-US" sz="1400" b="1" i="0" u="none" strike="noStrike">
                          <a:latin typeface="+mn-ea"/>
                          <a:ea typeface="+mn-ea"/>
                        </a:rPr>
                        <a:t>中央値</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r>
              <a:tr h="499163">
                <a:tc>
                  <a:txBody>
                    <a:bodyPr/>
                    <a:lstStyle/>
                    <a:p>
                      <a:pPr algn="l" fontAlgn="b"/>
                      <a:r>
                        <a:rPr lang="zh-TW" altLang="en-US" sz="1400" b="1" i="0" u="none" strike="noStrike">
                          <a:latin typeface="+mn-ea"/>
                          <a:ea typeface="+mn-ea"/>
                        </a:rPr>
                        <a:t>法典準拠指標</a:t>
                      </a:r>
                      <a:r>
                        <a:rPr lang="en-US" altLang="zh-TW" sz="1400" b="1" i="0" u="none" strike="noStrike">
                          <a:latin typeface="+mn-ea"/>
                          <a:ea typeface="+mn-ea"/>
                        </a:rPr>
                        <a:t>Ⅰ</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r" fontAlgn="b"/>
                      <a:r>
                        <a:rPr lang="en-US" altLang="ja-JP" sz="1400" b="1" i="0" u="none" strike="noStrike">
                          <a:latin typeface="+mn-ea"/>
                          <a:ea typeface="+mn-ea"/>
                        </a:rPr>
                        <a:t>4.38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r" fontAlgn="b"/>
                      <a:r>
                        <a:rPr lang="en-US" altLang="ja-JP" sz="1400" b="1" i="0" u="none" strike="noStrike" dirty="0">
                          <a:latin typeface="+mn-ea"/>
                          <a:ea typeface="+mn-ea"/>
                        </a:rPr>
                        <a:t>4.00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endParaRPr lang="ja-JP" altLang="en-US" sz="1400" b="1" i="0" u="none" strike="noStrike" dirty="0">
                        <a:latin typeface="+mn-ea"/>
                        <a:ea typeface="+mn-e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r" fontAlgn="b"/>
                      <a:r>
                        <a:rPr lang="en-US" altLang="ja-JP" sz="1400" b="1" i="0" u="none" strike="noStrike" dirty="0">
                          <a:latin typeface="+mn-ea"/>
                          <a:ea typeface="+mn-ea"/>
                        </a:rPr>
                        <a:t>5.84</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r>
                        <a:rPr lang="ja-JP" altLang="en-US" sz="1400" b="1" i="0" u="none" strike="noStrike" baseline="30000" dirty="0">
                          <a:latin typeface="+mn-ea"/>
                          <a:ea typeface="+mn-ea"/>
                        </a:rPr>
                        <a:t>***</a:t>
                      </a:r>
                      <a:endParaRPr lang="ja-JP" altLang="en-US" sz="1400" b="1" i="0" u="none" strike="noStrike" dirty="0">
                        <a:latin typeface="+mn-ea"/>
                        <a:ea typeface="+mn-e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r" fontAlgn="b"/>
                      <a:r>
                        <a:rPr lang="en-US" altLang="ja-JP" sz="1400" b="1" i="0" u="none" strike="noStrike">
                          <a:latin typeface="+mn-ea"/>
                          <a:ea typeface="+mn-ea"/>
                        </a:rPr>
                        <a:t>6.00</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r>
                        <a:rPr lang="ja-JP" altLang="en-US" sz="1400" b="1" i="0" u="none" strike="noStrike" baseline="30000">
                          <a:latin typeface="+mn-ea"/>
                          <a:ea typeface="+mn-ea"/>
                        </a:rPr>
                        <a:t>***</a:t>
                      </a:r>
                      <a:endParaRPr lang="ja-JP" altLang="en-US" sz="1400" b="1" i="0" u="none" strike="noStrike">
                        <a:latin typeface="+mn-ea"/>
                        <a:ea typeface="+mn-e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r" fontAlgn="b"/>
                      <a:r>
                        <a:rPr lang="en-US" altLang="ja-JP" sz="1400" b="1" i="0" u="none" strike="noStrike">
                          <a:latin typeface="+mn-ea"/>
                          <a:ea typeface="+mn-ea"/>
                        </a:rPr>
                        <a:t>0.15</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r>
                        <a:rPr lang="en-US" altLang="ja-JP" sz="1400" b="1" i="0" u="none" strike="noStrike" baseline="30000">
                          <a:latin typeface="+mn-ea"/>
                          <a:ea typeface="+mn-ea"/>
                        </a:rPr>
                        <a:t>###</a:t>
                      </a:r>
                      <a:endParaRPr lang="ja-JP" altLang="en-US" sz="1400" b="1" i="0" u="none" strike="noStrike">
                        <a:latin typeface="+mn-ea"/>
                        <a:ea typeface="+mn-e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r" fontAlgn="b"/>
                      <a:r>
                        <a:rPr lang="en-US" altLang="ja-JP" sz="1400" b="1" i="0" u="none" strike="noStrike">
                          <a:latin typeface="+mn-ea"/>
                          <a:ea typeface="+mn-ea"/>
                        </a:rPr>
                        <a:t>0.28</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r>
                        <a:rPr lang="en-US" altLang="ja-JP" sz="1400" b="1" i="0" u="none" strike="noStrike" baseline="30000">
                          <a:latin typeface="+mn-ea"/>
                          <a:ea typeface="+mn-ea"/>
                        </a:rPr>
                        <a:t>†††</a:t>
                      </a:r>
                      <a:endParaRPr lang="ja-JP" altLang="en-US" sz="1400" b="1" i="0" u="none" strike="noStrike">
                        <a:latin typeface="+mn-ea"/>
                        <a:ea typeface="+mn-e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r" fontAlgn="b"/>
                      <a:r>
                        <a:rPr lang="en-US" altLang="ja-JP" sz="1400" b="1" i="0" u="none" strike="noStrike">
                          <a:latin typeface="+mn-ea"/>
                          <a:ea typeface="+mn-ea"/>
                        </a:rPr>
                        <a:t>522</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r>
              <a:tr h="499163">
                <a:tc>
                  <a:txBody>
                    <a:bodyPr/>
                    <a:lstStyle/>
                    <a:p>
                      <a:pPr algn="l" fontAlgn="b"/>
                      <a:r>
                        <a:rPr lang="zh-TW" altLang="en-US" sz="1400" b="1" i="0" u="none" strike="noStrike">
                          <a:latin typeface="+mn-ea"/>
                          <a:ea typeface="+mn-ea"/>
                        </a:rPr>
                        <a:t>法典準拠指標</a:t>
                      </a:r>
                      <a:r>
                        <a:rPr lang="en-US" altLang="zh-TW" sz="1400" b="1" i="0" u="none" strike="noStrike">
                          <a:latin typeface="+mn-ea"/>
                          <a:ea typeface="+mn-ea"/>
                        </a:rPr>
                        <a:t>Ⅱ</a:t>
                      </a:r>
                    </a:p>
                  </a:txBody>
                  <a:tcPr marL="0" marR="0" marT="0" marB="0" anchor="b">
                    <a:lnL>
                      <a:noFill/>
                    </a:lnL>
                    <a:lnR>
                      <a:noFill/>
                    </a:lnR>
                    <a:lnT>
                      <a:noFill/>
                    </a:lnT>
                    <a:lnB>
                      <a:noFill/>
                    </a:lnB>
                    <a:solidFill>
                      <a:schemeClr val="bg1">
                        <a:lumMod val="85000"/>
                      </a:schemeClr>
                    </a:solidFill>
                  </a:tcPr>
                </a:tc>
                <a:tc>
                  <a:txBody>
                    <a:bodyPr/>
                    <a:lstStyle/>
                    <a:p>
                      <a:pPr algn="r" fontAlgn="b"/>
                      <a:r>
                        <a:rPr lang="en-US" altLang="ja-JP" sz="1400" b="1" i="0" u="none" strike="noStrike">
                          <a:latin typeface="+mn-ea"/>
                          <a:ea typeface="+mn-ea"/>
                        </a:rPr>
                        <a:t>-0.09  </a:t>
                      </a:r>
                    </a:p>
                  </a:txBody>
                  <a:tcPr marL="0" marR="0" marT="0" marB="0" anchor="b">
                    <a:lnL>
                      <a:noFill/>
                    </a:lnL>
                    <a:lnR>
                      <a:noFill/>
                    </a:lnR>
                    <a:lnT>
                      <a:noFill/>
                    </a:lnT>
                    <a:lnB>
                      <a:noFill/>
                    </a:lnB>
                    <a:solidFill>
                      <a:schemeClr val="bg1">
                        <a:lumMod val="85000"/>
                      </a:schemeClr>
                    </a:solidFill>
                  </a:tcPr>
                </a:tc>
                <a:tc>
                  <a:txBody>
                    <a:bodyPr/>
                    <a:lstStyle/>
                    <a:p>
                      <a:pPr algn="r" fontAlgn="b"/>
                      <a:r>
                        <a:rPr lang="en-US" altLang="ja-JP" sz="1400" b="1" i="0" u="none" strike="noStrike">
                          <a:latin typeface="+mn-ea"/>
                          <a:ea typeface="+mn-ea"/>
                        </a:rPr>
                        <a:t>-0.31  </a:t>
                      </a:r>
                    </a:p>
                  </a:txBody>
                  <a:tcPr marL="0" marR="0" marT="0" marB="0" anchor="b">
                    <a:lnL>
                      <a:noFill/>
                    </a:lnL>
                    <a:lnR>
                      <a:noFill/>
                    </a:lnR>
                    <a:lnT>
                      <a:noFill/>
                    </a:lnT>
                    <a:lnB>
                      <a:noFill/>
                    </a:lnB>
                    <a:solidFill>
                      <a:schemeClr val="bg1">
                        <a:lumMod val="85000"/>
                      </a:schemeClr>
                    </a:solidFill>
                  </a:tcPr>
                </a:tc>
                <a:tc>
                  <a:txBody>
                    <a:bodyPr/>
                    <a:lstStyle/>
                    <a:p>
                      <a:pPr algn="l" fontAlgn="b"/>
                      <a:endParaRPr lang="ja-JP" altLang="en-US" sz="1400" b="1" i="0" u="none" strike="noStrike">
                        <a:latin typeface="+mn-ea"/>
                        <a:ea typeface="+mn-ea"/>
                      </a:endParaRPr>
                    </a:p>
                  </a:txBody>
                  <a:tcPr marL="0" marR="0" marT="0" marB="0" anchor="b">
                    <a:lnL>
                      <a:noFill/>
                    </a:lnL>
                    <a:lnR>
                      <a:noFill/>
                    </a:lnR>
                    <a:lnT>
                      <a:noFill/>
                    </a:lnT>
                    <a:lnB>
                      <a:noFill/>
                    </a:lnB>
                    <a:solidFill>
                      <a:schemeClr val="bg1">
                        <a:lumMod val="85000"/>
                      </a:schemeClr>
                    </a:solidFill>
                  </a:tcPr>
                </a:tc>
                <a:tc>
                  <a:txBody>
                    <a:bodyPr/>
                    <a:lstStyle/>
                    <a:p>
                      <a:pPr algn="r" fontAlgn="b"/>
                      <a:r>
                        <a:rPr lang="en-US" altLang="ja-JP" sz="1400" b="1" i="0" u="none" strike="noStrike" dirty="0">
                          <a:latin typeface="+mn-ea"/>
                          <a:ea typeface="+mn-ea"/>
                        </a:rPr>
                        <a:t>1.07</a:t>
                      </a:r>
                    </a:p>
                  </a:txBody>
                  <a:tcPr marL="0" marR="0" marT="0" marB="0" anchor="b">
                    <a:lnL>
                      <a:noFill/>
                    </a:lnL>
                    <a:lnR>
                      <a:noFill/>
                    </a:lnR>
                    <a:lnT>
                      <a:noFill/>
                    </a:lnT>
                    <a:lnB>
                      <a:noFill/>
                    </a:lnB>
                    <a:solidFill>
                      <a:schemeClr val="bg1">
                        <a:lumMod val="85000"/>
                      </a:schemeClr>
                    </a:solidFill>
                  </a:tcPr>
                </a:tc>
                <a:tc>
                  <a:txBody>
                    <a:bodyPr/>
                    <a:lstStyle/>
                    <a:p>
                      <a:pPr algn="l" fontAlgn="b"/>
                      <a:r>
                        <a:rPr lang="ja-JP" altLang="en-US" sz="1400" b="1" i="0" u="none" strike="noStrike" baseline="30000" dirty="0">
                          <a:latin typeface="+mn-ea"/>
                          <a:ea typeface="+mn-ea"/>
                        </a:rPr>
                        <a:t>***</a:t>
                      </a:r>
                      <a:endParaRPr lang="ja-JP" altLang="en-US" sz="1400" b="1" i="0" u="none" strike="noStrike" dirty="0">
                        <a:latin typeface="+mn-ea"/>
                        <a:ea typeface="+mn-ea"/>
                      </a:endParaRPr>
                    </a:p>
                  </a:txBody>
                  <a:tcPr marL="0" marR="0" marT="0" marB="0" anchor="b">
                    <a:lnL>
                      <a:noFill/>
                    </a:lnL>
                    <a:lnR>
                      <a:noFill/>
                    </a:lnR>
                    <a:lnT>
                      <a:noFill/>
                    </a:lnT>
                    <a:lnB>
                      <a:noFill/>
                    </a:lnB>
                    <a:solidFill>
                      <a:schemeClr val="bg1">
                        <a:lumMod val="85000"/>
                      </a:schemeClr>
                    </a:solidFill>
                  </a:tcPr>
                </a:tc>
                <a:tc>
                  <a:txBody>
                    <a:bodyPr/>
                    <a:lstStyle/>
                    <a:p>
                      <a:pPr algn="r" fontAlgn="b"/>
                      <a:r>
                        <a:rPr lang="en-US" altLang="ja-JP" sz="1400" b="1" i="0" u="none" strike="noStrike" dirty="0">
                          <a:latin typeface="+mn-ea"/>
                          <a:ea typeface="+mn-ea"/>
                        </a:rPr>
                        <a:t>0.71</a:t>
                      </a:r>
                    </a:p>
                  </a:txBody>
                  <a:tcPr marL="0" marR="0" marT="0" marB="0" anchor="b">
                    <a:lnL>
                      <a:noFill/>
                    </a:lnL>
                    <a:lnR>
                      <a:noFill/>
                    </a:lnR>
                    <a:lnT>
                      <a:noFill/>
                    </a:lnT>
                    <a:lnB>
                      <a:noFill/>
                    </a:lnB>
                    <a:solidFill>
                      <a:schemeClr val="bg1">
                        <a:lumMod val="85000"/>
                      </a:schemeClr>
                    </a:solidFill>
                  </a:tcPr>
                </a:tc>
                <a:tc>
                  <a:txBody>
                    <a:bodyPr/>
                    <a:lstStyle/>
                    <a:p>
                      <a:pPr algn="l" fontAlgn="b"/>
                      <a:r>
                        <a:rPr lang="ja-JP" altLang="en-US" sz="1400" b="1" i="0" u="none" strike="noStrike" baseline="30000">
                          <a:latin typeface="+mn-ea"/>
                          <a:ea typeface="+mn-ea"/>
                        </a:rPr>
                        <a:t>***</a:t>
                      </a:r>
                      <a:endParaRPr lang="ja-JP" altLang="en-US" sz="1400" b="1" i="0" u="none" strike="noStrike">
                        <a:latin typeface="+mn-ea"/>
                        <a:ea typeface="+mn-ea"/>
                      </a:endParaRPr>
                    </a:p>
                  </a:txBody>
                  <a:tcPr marL="0" marR="0" marT="0" marB="0" anchor="b">
                    <a:lnL>
                      <a:noFill/>
                    </a:lnL>
                    <a:lnR>
                      <a:noFill/>
                    </a:lnR>
                    <a:lnT>
                      <a:noFill/>
                    </a:lnT>
                    <a:lnB>
                      <a:noFill/>
                    </a:lnB>
                    <a:solidFill>
                      <a:schemeClr val="bg1">
                        <a:lumMod val="85000"/>
                      </a:schemeClr>
                    </a:solidFill>
                  </a:tcPr>
                </a:tc>
                <a:tc>
                  <a:txBody>
                    <a:bodyPr/>
                    <a:lstStyle/>
                    <a:p>
                      <a:pPr algn="r" fontAlgn="b"/>
                      <a:r>
                        <a:rPr lang="en-US" altLang="ja-JP" sz="1400" b="1" i="0" u="none" strike="noStrike">
                          <a:latin typeface="+mn-ea"/>
                          <a:ea typeface="+mn-ea"/>
                        </a:rPr>
                        <a:t>0.18</a:t>
                      </a:r>
                    </a:p>
                  </a:txBody>
                  <a:tcPr marL="0" marR="0" marT="0" marB="0" anchor="b">
                    <a:lnL>
                      <a:noFill/>
                    </a:lnL>
                    <a:lnR>
                      <a:noFill/>
                    </a:lnR>
                    <a:lnT>
                      <a:noFill/>
                    </a:lnT>
                    <a:lnB>
                      <a:noFill/>
                    </a:lnB>
                    <a:solidFill>
                      <a:schemeClr val="bg1">
                        <a:lumMod val="85000"/>
                      </a:schemeClr>
                    </a:solidFill>
                  </a:tcPr>
                </a:tc>
                <a:tc>
                  <a:txBody>
                    <a:bodyPr/>
                    <a:lstStyle/>
                    <a:p>
                      <a:pPr algn="l" fontAlgn="b"/>
                      <a:r>
                        <a:rPr lang="en-US" altLang="ja-JP" sz="1400" b="1" i="0" u="none" strike="noStrike" baseline="30000">
                          <a:latin typeface="+mn-ea"/>
                          <a:ea typeface="+mn-ea"/>
                        </a:rPr>
                        <a:t>###</a:t>
                      </a:r>
                      <a:endParaRPr lang="ja-JP" altLang="en-US" sz="1400" b="1" i="0" u="none" strike="noStrike">
                        <a:latin typeface="+mn-ea"/>
                        <a:ea typeface="+mn-ea"/>
                      </a:endParaRPr>
                    </a:p>
                  </a:txBody>
                  <a:tcPr marL="0" marR="0" marT="0" marB="0" anchor="b">
                    <a:lnL>
                      <a:noFill/>
                    </a:lnL>
                    <a:lnR>
                      <a:noFill/>
                    </a:lnR>
                    <a:lnT>
                      <a:noFill/>
                    </a:lnT>
                    <a:lnB>
                      <a:noFill/>
                    </a:lnB>
                    <a:solidFill>
                      <a:schemeClr val="bg1">
                        <a:lumMod val="85000"/>
                      </a:schemeClr>
                    </a:solidFill>
                  </a:tcPr>
                </a:tc>
                <a:tc>
                  <a:txBody>
                    <a:bodyPr/>
                    <a:lstStyle/>
                    <a:p>
                      <a:pPr algn="r" fontAlgn="b"/>
                      <a:r>
                        <a:rPr lang="en-US" altLang="ja-JP" sz="1400" b="1" i="0" u="none" strike="noStrike">
                          <a:latin typeface="+mn-ea"/>
                          <a:ea typeface="+mn-ea"/>
                        </a:rPr>
                        <a:t>0.33</a:t>
                      </a:r>
                    </a:p>
                  </a:txBody>
                  <a:tcPr marL="0" marR="0" marT="0" marB="0" anchor="b">
                    <a:lnL>
                      <a:noFill/>
                    </a:lnL>
                    <a:lnR>
                      <a:noFill/>
                    </a:lnR>
                    <a:lnT>
                      <a:noFill/>
                    </a:lnT>
                    <a:lnB>
                      <a:noFill/>
                    </a:lnB>
                    <a:solidFill>
                      <a:schemeClr val="bg1">
                        <a:lumMod val="85000"/>
                      </a:schemeClr>
                    </a:solidFill>
                  </a:tcPr>
                </a:tc>
                <a:tc>
                  <a:txBody>
                    <a:bodyPr/>
                    <a:lstStyle/>
                    <a:p>
                      <a:pPr algn="l" fontAlgn="b"/>
                      <a:r>
                        <a:rPr lang="en-US" altLang="ja-JP" sz="1400" b="1" i="0" u="none" strike="noStrike" baseline="30000">
                          <a:latin typeface="+mn-ea"/>
                          <a:ea typeface="+mn-ea"/>
                        </a:rPr>
                        <a:t>†††</a:t>
                      </a:r>
                      <a:endParaRPr lang="ja-JP" altLang="en-US" sz="1400" b="1" i="0" u="none" strike="noStrike">
                        <a:latin typeface="+mn-ea"/>
                        <a:ea typeface="+mn-ea"/>
                      </a:endParaRPr>
                    </a:p>
                  </a:txBody>
                  <a:tcPr marL="0" marR="0" marT="0" marB="0" anchor="b">
                    <a:lnL>
                      <a:noFill/>
                    </a:lnL>
                    <a:lnR>
                      <a:noFill/>
                    </a:lnR>
                    <a:lnT>
                      <a:noFill/>
                    </a:lnT>
                    <a:lnB>
                      <a:noFill/>
                    </a:lnB>
                    <a:solidFill>
                      <a:schemeClr val="bg1">
                        <a:lumMod val="85000"/>
                      </a:schemeClr>
                    </a:solidFill>
                  </a:tcPr>
                </a:tc>
                <a:tc>
                  <a:txBody>
                    <a:bodyPr/>
                    <a:lstStyle/>
                    <a:p>
                      <a:pPr algn="r" fontAlgn="b"/>
                      <a:r>
                        <a:rPr lang="en-US" altLang="ja-JP" sz="1400" b="1" i="0" u="none" strike="noStrike">
                          <a:latin typeface="+mn-ea"/>
                          <a:ea typeface="+mn-ea"/>
                        </a:rPr>
                        <a:t>522</a:t>
                      </a:r>
                    </a:p>
                  </a:txBody>
                  <a:tcPr marL="0" marR="0" marT="0" marB="0" anchor="b">
                    <a:lnL>
                      <a:noFill/>
                    </a:lnL>
                    <a:lnR>
                      <a:noFill/>
                    </a:lnR>
                    <a:lnT>
                      <a:noFill/>
                    </a:lnT>
                    <a:lnB>
                      <a:noFill/>
                    </a:lnB>
                    <a:solidFill>
                      <a:schemeClr val="bg1">
                        <a:lumMod val="85000"/>
                      </a:schemeClr>
                    </a:solidFill>
                  </a:tcPr>
                </a:tc>
              </a:tr>
              <a:tr h="499163">
                <a:tc>
                  <a:txBody>
                    <a:bodyPr/>
                    <a:lstStyle/>
                    <a:p>
                      <a:pPr algn="l" fontAlgn="b"/>
                      <a:r>
                        <a:rPr lang="zh-TW" altLang="en-US" sz="1400" b="1" i="0" u="none" strike="noStrike">
                          <a:latin typeface="+mn-ea"/>
                          <a:ea typeface="+mn-ea"/>
                        </a:rPr>
                        <a:t>政治交換指標</a:t>
                      </a:r>
                      <a:r>
                        <a:rPr lang="en-US" altLang="zh-TW" sz="1400" b="1" i="0" u="none" strike="noStrike">
                          <a:latin typeface="+mn-ea"/>
                          <a:ea typeface="+mn-ea"/>
                        </a:rPr>
                        <a:t>Ⅰ</a:t>
                      </a:r>
                    </a:p>
                  </a:txBody>
                  <a:tcPr marL="0" marR="0" marT="0" marB="0" anchor="b">
                    <a:lnL>
                      <a:noFill/>
                    </a:lnL>
                    <a:lnR>
                      <a:noFill/>
                    </a:lnR>
                    <a:lnT>
                      <a:noFill/>
                    </a:lnT>
                    <a:lnB>
                      <a:noFill/>
                    </a:lnB>
                    <a:solidFill>
                      <a:schemeClr val="bg1">
                        <a:lumMod val="85000"/>
                      </a:schemeClr>
                    </a:solidFill>
                  </a:tcPr>
                </a:tc>
                <a:tc>
                  <a:txBody>
                    <a:bodyPr/>
                    <a:lstStyle/>
                    <a:p>
                      <a:pPr algn="r" fontAlgn="b"/>
                      <a:r>
                        <a:rPr lang="en-US" altLang="ja-JP" sz="1400" b="1" i="0" u="none" strike="noStrike">
                          <a:latin typeface="+mn-ea"/>
                          <a:ea typeface="+mn-ea"/>
                        </a:rPr>
                        <a:t>2.25  </a:t>
                      </a:r>
                    </a:p>
                  </a:txBody>
                  <a:tcPr marL="0" marR="0" marT="0" marB="0" anchor="b">
                    <a:lnL>
                      <a:noFill/>
                    </a:lnL>
                    <a:lnR>
                      <a:noFill/>
                    </a:lnR>
                    <a:lnT>
                      <a:noFill/>
                    </a:lnT>
                    <a:lnB>
                      <a:noFill/>
                    </a:lnB>
                    <a:solidFill>
                      <a:schemeClr val="bg1">
                        <a:lumMod val="85000"/>
                      </a:schemeClr>
                    </a:solidFill>
                  </a:tcPr>
                </a:tc>
                <a:tc>
                  <a:txBody>
                    <a:bodyPr/>
                    <a:lstStyle/>
                    <a:p>
                      <a:pPr algn="r" fontAlgn="b"/>
                      <a:r>
                        <a:rPr lang="en-US" altLang="ja-JP" sz="1400" b="1" i="0" u="none" strike="noStrike">
                          <a:latin typeface="+mn-ea"/>
                          <a:ea typeface="+mn-ea"/>
                        </a:rPr>
                        <a:t>2.00  </a:t>
                      </a:r>
                    </a:p>
                  </a:txBody>
                  <a:tcPr marL="0" marR="0" marT="0" marB="0" anchor="b">
                    <a:lnL>
                      <a:noFill/>
                    </a:lnL>
                    <a:lnR>
                      <a:noFill/>
                    </a:lnR>
                    <a:lnT>
                      <a:noFill/>
                    </a:lnT>
                    <a:lnB>
                      <a:noFill/>
                    </a:lnB>
                    <a:solidFill>
                      <a:schemeClr val="bg1">
                        <a:lumMod val="85000"/>
                      </a:schemeClr>
                    </a:solidFill>
                  </a:tcPr>
                </a:tc>
                <a:tc>
                  <a:txBody>
                    <a:bodyPr/>
                    <a:lstStyle/>
                    <a:p>
                      <a:pPr algn="l" fontAlgn="b"/>
                      <a:endParaRPr lang="ja-JP" altLang="en-US" sz="1400" b="1" i="0" u="none" strike="noStrike">
                        <a:latin typeface="+mn-ea"/>
                        <a:ea typeface="+mn-ea"/>
                      </a:endParaRPr>
                    </a:p>
                  </a:txBody>
                  <a:tcPr marL="0" marR="0" marT="0" marB="0" anchor="b">
                    <a:lnL>
                      <a:noFill/>
                    </a:lnL>
                    <a:lnR>
                      <a:noFill/>
                    </a:lnR>
                    <a:lnT>
                      <a:noFill/>
                    </a:lnT>
                    <a:lnB>
                      <a:noFill/>
                    </a:lnB>
                    <a:solidFill>
                      <a:schemeClr val="bg1">
                        <a:lumMod val="85000"/>
                      </a:schemeClr>
                    </a:solidFill>
                  </a:tcPr>
                </a:tc>
                <a:tc>
                  <a:txBody>
                    <a:bodyPr/>
                    <a:lstStyle/>
                    <a:p>
                      <a:pPr algn="r" fontAlgn="b"/>
                      <a:r>
                        <a:rPr lang="en-US" altLang="ja-JP" sz="1400" b="1" i="0" u="none" strike="noStrike">
                          <a:latin typeface="+mn-ea"/>
                          <a:ea typeface="+mn-ea"/>
                        </a:rPr>
                        <a:t>3.37</a:t>
                      </a:r>
                    </a:p>
                  </a:txBody>
                  <a:tcPr marL="0" marR="0" marT="0" marB="0" anchor="b">
                    <a:lnL>
                      <a:noFill/>
                    </a:lnL>
                    <a:lnR>
                      <a:noFill/>
                    </a:lnR>
                    <a:lnT>
                      <a:noFill/>
                    </a:lnT>
                    <a:lnB>
                      <a:noFill/>
                    </a:lnB>
                    <a:solidFill>
                      <a:schemeClr val="bg1">
                        <a:lumMod val="85000"/>
                      </a:schemeClr>
                    </a:solidFill>
                  </a:tcPr>
                </a:tc>
                <a:tc>
                  <a:txBody>
                    <a:bodyPr/>
                    <a:lstStyle/>
                    <a:p>
                      <a:pPr algn="l" fontAlgn="b"/>
                      <a:r>
                        <a:rPr lang="ja-JP" altLang="en-US" sz="1400" b="1" i="0" u="none" strike="noStrike" baseline="30000">
                          <a:latin typeface="+mn-ea"/>
                          <a:ea typeface="+mn-ea"/>
                        </a:rPr>
                        <a:t>***</a:t>
                      </a:r>
                      <a:endParaRPr lang="ja-JP" altLang="en-US" sz="1400" b="1" i="0" u="none" strike="noStrike">
                        <a:latin typeface="+mn-ea"/>
                        <a:ea typeface="+mn-ea"/>
                      </a:endParaRPr>
                    </a:p>
                  </a:txBody>
                  <a:tcPr marL="0" marR="0" marT="0" marB="0" anchor="b">
                    <a:lnL>
                      <a:noFill/>
                    </a:lnL>
                    <a:lnR>
                      <a:noFill/>
                    </a:lnR>
                    <a:lnT>
                      <a:noFill/>
                    </a:lnT>
                    <a:lnB>
                      <a:noFill/>
                    </a:lnB>
                    <a:solidFill>
                      <a:schemeClr val="bg1">
                        <a:lumMod val="85000"/>
                      </a:schemeClr>
                    </a:solidFill>
                  </a:tcPr>
                </a:tc>
                <a:tc>
                  <a:txBody>
                    <a:bodyPr/>
                    <a:lstStyle/>
                    <a:p>
                      <a:pPr algn="r" fontAlgn="b"/>
                      <a:r>
                        <a:rPr lang="en-US" altLang="ja-JP" sz="1400" b="1" i="0" u="none" strike="noStrike" dirty="0">
                          <a:latin typeface="+mn-ea"/>
                          <a:ea typeface="+mn-ea"/>
                        </a:rPr>
                        <a:t>3.00</a:t>
                      </a:r>
                    </a:p>
                  </a:txBody>
                  <a:tcPr marL="0" marR="0" marT="0" marB="0" anchor="b">
                    <a:lnL>
                      <a:noFill/>
                    </a:lnL>
                    <a:lnR>
                      <a:noFill/>
                    </a:lnR>
                    <a:lnT>
                      <a:noFill/>
                    </a:lnT>
                    <a:lnB>
                      <a:noFill/>
                    </a:lnB>
                    <a:solidFill>
                      <a:schemeClr val="bg1">
                        <a:lumMod val="85000"/>
                      </a:schemeClr>
                    </a:solidFill>
                  </a:tcPr>
                </a:tc>
                <a:tc>
                  <a:txBody>
                    <a:bodyPr/>
                    <a:lstStyle/>
                    <a:p>
                      <a:pPr algn="l" fontAlgn="b"/>
                      <a:r>
                        <a:rPr lang="ja-JP" altLang="en-US" sz="1400" b="1" i="0" u="none" strike="noStrike" baseline="30000" dirty="0">
                          <a:latin typeface="+mn-ea"/>
                          <a:ea typeface="+mn-ea"/>
                        </a:rPr>
                        <a:t>***</a:t>
                      </a:r>
                      <a:endParaRPr lang="ja-JP" altLang="en-US" sz="1400" b="1" i="0" u="none" strike="noStrike" dirty="0">
                        <a:latin typeface="+mn-ea"/>
                        <a:ea typeface="+mn-ea"/>
                      </a:endParaRPr>
                    </a:p>
                  </a:txBody>
                  <a:tcPr marL="0" marR="0" marT="0" marB="0" anchor="b">
                    <a:lnL>
                      <a:noFill/>
                    </a:lnL>
                    <a:lnR>
                      <a:noFill/>
                    </a:lnR>
                    <a:lnT>
                      <a:noFill/>
                    </a:lnT>
                    <a:lnB>
                      <a:noFill/>
                    </a:lnB>
                    <a:solidFill>
                      <a:schemeClr val="bg1">
                        <a:lumMod val="85000"/>
                      </a:schemeClr>
                    </a:solidFill>
                  </a:tcPr>
                </a:tc>
                <a:tc>
                  <a:txBody>
                    <a:bodyPr/>
                    <a:lstStyle/>
                    <a:p>
                      <a:pPr algn="r" fontAlgn="b"/>
                      <a:r>
                        <a:rPr lang="en-US" altLang="ja-JP" sz="1400" b="1" i="0" u="none" strike="noStrike" dirty="0">
                          <a:latin typeface="+mn-ea"/>
                          <a:ea typeface="+mn-ea"/>
                        </a:rPr>
                        <a:t>0.16</a:t>
                      </a:r>
                    </a:p>
                  </a:txBody>
                  <a:tcPr marL="0" marR="0" marT="0" marB="0" anchor="b">
                    <a:lnL>
                      <a:noFill/>
                    </a:lnL>
                    <a:lnR>
                      <a:noFill/>
                    </a:lnR>
                    <a:lnT>
                      <a:noFill/>
                    </a:lnT>
                    <a:lnB>
                      <a:noFill/>
                    </a:lnB>
                    <a:solidFill>
                      <a:schemeClr val="bg1">
                        <a:lumMod val="85000"/>
                      </a:schemeClr>
                    </a:solidFill>
                  </a:tcPr>
                </a:tc>
                <a:tc>
                  <a:txBody>
                    <a:bodyPr/>
                    <a:lstStyle/>
                    <a:p>
                      <a:pPr algn="l" fontAlgn="b"/>
                      <a:r>
                        <a:rPr lang="en-US" altLang="ja-JP" sz="1400" b="1" i="0" u="none" strike="noStrike" baseline="30000" dirty="0">
                          <a:latin typeface="+mn-ea"/>
                          <a:ea typeface="+mn-ea"/>
                        </a:rPr>
                        <a:t>###</a:t>
                      </a:r>
                      <a:endParaRPr lang="ja-JP" altLang="en-US" sz="1400" b="1" i="0" u="none" strike="noStrike" dirty="0">
                        <a:latin typeface="+mn-ea"/>
                        <a:ea typeface="+mn-ea"/>
                      </a:endParaRPr>
                    </a:p>
                  </a:txBody>
                  <a:tcPr marL="0" marR="0" marT="0" marB="0" anchor="b">
                    <a:lnL>
                      <a:noFill/>
                    </a:lnL>
                    <a:lnR>
                      <a:noFill/>
                    </a:lnR>
                    <a:lnT>
                      <a:noFill/>
                    </a:lnT>
                    <a:lnB>
                      <a:noFill/>
                    </a:lnB>
                    <a:solidFill>
                      <a:schemeClr val="bg1">
                        <a:lumMod val="85000"/>
                      </a:schemeClr>
                    </a:solidFill>
                  </a:tcPr>
                </a:tc>
                <a:tc>
                  <a:txBody>
                    <a:bodyPr/>
                    <a:lstStyle/>
                    <a:p>
                      <a:pPr algn="r" fontAlgn="b"/>
                      <a:r>
                        <a:rPr lang="en-US" altLang="ja-JP" sz="1400" b="1" i="0" u="none" strike="noStrike" dirty="0">
                          <a:latin typeface="+mn-ea"/>
                          <a:ea typeface="+mn-ea"/>
                        </a:rPr>
                        <a:t>0.32</a:t>
                      </a:r>
                    </a:p>
                  </a:txBody>
                  <a:tcPr marL="0" marR="0" marT="0" marB="0" anchor="b">
                    <a:lnL>
                      <a:noFill/>
                    </a:lnL>
                    <a:lnR>
                      <a:noFill/>
                    </a:lnR>
                    <a:lnT>
                      <a:noFill/>
                    </a:lnT>
                    <a:lnB>
                      <a:noFill/>
                    </a:lnB>
                    <a:solidFill>
                      <a:schemeClr val="bg1">
                        <a:lumMod val="85000"/>
                      </a:schemeClr>
                    </a:solidFill>
                  </a:tcPr>
                </a:tc>
                <a:tc>
                  <a:txBody>
                    <a:bodyPr/>
                    <a:lstStyle/>
                    <a:p>
                      <a:pPr algn="l" fontAlgn="b"/>
                      <a:r>
                        <a:rPr lang="en-US" altLang="ja-JP" sz="1400" b="1" i="0" u="none" strike="noStrike" baseline="30000">
                          <a:latin typeface="+mn-ea"/>
                          <a:ea typeface="+mn-ea"/>
                        </a:rPr>
                        <a:t>†††</a:t>
                      </a:r>
                      <a:endParaRPr lang="ja-JP" altLang="en-US" sz="1400" b="1" i="0" u="none" strike="noStrike">
                        <a:latin typeface="+mn-ea"/>
                        <a:ea typeface="+mn-ea"/>
                      </a:endParaRPr>
                    </a:p>
                  </a:txBody>
                  <a:tcPr marL="0" marR="0" marT="0" marB="0" anchor="b">
                    <a:lnL>
                      <a:noFill/>
                    </a:lnL>
                    <a:lnR>
                      <a:noFill/>
                    </a:lnR>
                    <a:lnT>
                      <a:noFill/>
                    </a:lnT>
                    <a:lnB>
                      <a:noFill/>
                    </a:lnB>
                    <a:solidFill>
                      <a:schemeClr val="bg1">
                        <a:lumMod val="85000"/>
                      </a:schemeClr>
                    </a:solidFill>
                  </a:tcPr>
                </a:tc>
                <a:tc>
                  <a:txBody>
                    <a:bodyPr/>
                    <a:lstStyle/>
                    <a:p>
                      <a:pPr algn="r" fontAlgn="b"/>
                      <a:r>
                        <a:rPr lang="en-US" altLang="ja-JP" sz="1400" b="1" i="0" u="none" strike="noStrike">
                          <a:latin typeface="+mn-ea"/>
                          <a:ea typeface="+mn-ea"/>
                        </a:rPr>
                        <a:t>664</a:t>
                      </a:r>
                    </a:p>
                  </a:txBody>
                  <a:tcPr marL="0" marR="0" marT="0" marB="0" anchor="b">
                    <a:lnL>
                      <a:noFill/>
                    </a:lnL>
                    <a:lnR>
                      <a:noFill/>
                    </a:lnR>
                    <a:lnT>
                      <a:noFill/>
                    </a:lnT>
                    <a:lnB>
                      <a:noFill/>
                    </a:lnB>
                    <a:solidFill>
                      <a:schemeClr val="bg1">
                        <a:lumMod val="85000"/>
                      </a:schemeClr>
                    </a:solidFill>
                  </a:tcPr>
                </a:tc>
              </a:tr>
              <a:tr h="499163">
                <a:tc>
                  <a:txBody>
                    <a:bodyPr/>
                    <a:lstStyle/>
                    <a:p>
                      <a:pPr algn="l" fontAlgn="b"/>
                      <a:r>
                        <a:rPr lang="zh-TW" altLang="en-US" sz="1400" b="1" i="0" u="none" strike="noStrike">
                          <a:latin typeface="+mn-ea"/>
                          <a:ea typeface="+mn-ea"/>
                        </a:rPr>
                        <a:t>政治交換指標</a:t>
                      </a:r>
                      <a:r>
                        <a:rPr lang="en-US" altLang="zh-TW" sz="1400" b="1" i="0" u="none" strike="noStrike">
                          <a:latin typeface="+mn-ea"/>
                          <a:ea typeface="+mn-ea"/>
                        </a:rPr>
                        <a:t>Ⅱ</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b"/>
                      <a:r>
                        <a:rPr lang="en-US" altLang="ja-JP" sz="1400" b="1" i="0" u="none" strike="noStrike" dirty="0">
                          <a:latin typeface="+mn-ea"/>
                          <a:ea typeface="+mn-ea"/>
                        </a:rPr>
                        <a:t>-0.05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b"/>
                      <a:r>
                        <a:rPr lang="en-US" altLang="ja-JP" sz="1400" b="1" i="0" u="none" strike="noStrike">
                          <a:latin typeface="+mn-ea"/>
                          <a:ea typeface="+mn-ea"/>
                        </a:rPr>
                        <a:t>-0.37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b"/>
                      <a:r>
                        <a:rPr lang="ja-JP" altLang="en-US" sz="1400" b="1" i="0" u="none" strike="noStrike">
                          <a:latin typeface="+mn-ea"/>
                          <a:ea typeface="+mn-ea"/>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b"/>
                      <a:r>
                        <a:rPr lang="en-US" altLang="ja-JP" sz="1400" b="1" i="0" u="none" strike="noStrike">
                          <a:latin typeface="+mn-ea"/>
                          <a:ea typeface="+mn-ea"/>
                        </a:rPr>
                        <a:t>0.88</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b"/>
                      <a:r>
                        <a:rPr lang="ja-JP" altLang="en-US" sz="1400" b="1" i="0" u="none" strike="noStrike" baseline="30000">
                          <a:latin typeface="+mn-ea"/>
                          <a:ea typeface="+mn-ea"/>
                        </a:rPr>
                        <a:t>***</a:t>
                      </a:r>
                      <a:endParaRPr lang="ja-JP" altLang="en-US" sz="1400" b="1" i="0" u="none" strike="noStrike">
                        <a:latin typeface="+mn-ea"/>
                        <a:ea typeface="+mn-e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b"/>
                      <a:r>
                        <a:rPr lang="en-US" altLang="ja-JP" sz="1400" b="1" i="0" u="none" strike="noStrike">
                          <a:latin typeface="+mn-ea"/>
                          <a:ea typeface="+mn-ea"/>
                        </a:rPr>
                        <a:t>0.69</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b"/>
                      <a:r>
                        <a:rPr lang="ja-JP" altLang="en-US" sz="1400" b="1" i="0" u="none" strike="noStrike" baseline="30000">
                          <a:latin typeface="+mn-ea"/>
                          <a:ea typeface="+mn-ea"/>
                        </a:rPr>
                        <a:t>***</a:t>
                      </a:r>
                      <a:endParaRPr lang="ja-JP" altLang="en-US" sz="1400" b="1" i="0" u="none" strike="noStrike">
                        <a:latin typeface="+mn-ea"/>
                        <a:ea typeface="+mn-e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b"/>
                      <a:r>
                        <a:rPr lang="en-US" altLang="ja-JP" sz="1400" b="1" i="0" u="none" strike="noStrike" dirty="0">
                          <a:latin typeface="+mn-ea"/>
                          <a:ea typeface="+mn-ea"/>
                        </a:rPr>
                        <a:t>0.15</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b"/>
                      <a:r>
                        <a:rPr lang="en-US" altLang="ja-JP" sz="1400" b="1" i="0" u="none" strike="noStrike" baseline="30000" dirty="0">
                          <a:latin typeface="+mn-ea"/>
                          <a:ea typeface="+mn-ea"/>
                        </a:rPr>
                        <a:t>###</a:t>
                      </a:r>
                      <a:endParaRPr lang="ja-JP" altLang="en-US" sz="1400" b="1" i="0" u="none" strike="noStrike" dirty="0">
                        <a:latin typeface="+mn-ea"/>
                        <a:ea typeface="+mn-e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b"/>
                      <a:r>
                        <a:rPr lang="en-US" altLang="ja-JP" sz="1400" b="1" i="0" u="none" strike="noStrike" dirty="0">
                          <a:latin typeface="+mn-ea"/>
                          <a:ea typeface="+mn-ea"/>
                        </a:rPr>
                        <a:t>0.35</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b"/>
                      <a:r>
                        <a:rPr lang="en-US" altLang="ja-JP" sz="1400" b="1" i="0" u="none" strike="noStrike" baseline="30000" dirty="0">
                          <a:latin typeface="+mn-ea"/>
                          <a:ea typeface="+mn-ea"/>
                        </a:rPr>
                        <a:t>†††</a:t>
                      </a:r>
                      <a:endParaRPr lang="ja-JP" altLang="en-US" sz="1400" b="1" i="0" u="none" strike="noStrike" dirty="0">
                        <a:latin typeface="+mn-ea"/>
                        <a:ea typeface="+mn-e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b"/>
                      <a:r>
                        <a:rPr lang="en-US" altLang="ja-JP" sz="1400" b="1" i="0" u="none" strike="noStrike" dirty="0">
                          <a:latin typeface="+mn-ea"/>
                          <a:ea typeface="+mn-ea"/>
                        </a:rPr>
                        <a:t>664</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r>
              <a:tr h="1185507">
                <a:tc gridSpan="13">
                  <a:txBody>
                    <a:bodyPr/>
                    <a:lstStyle/>
                    <a:p>
                      <a:pPr algn="l" fontAlgn="t"/>
                      <a:r>
                        <a:rPr lang="ja-JP" altLang="en-US" sz="1200" b="0" i="0" u="none" strike="noStrike" dirty="0" smtClean="0">
                          <a:latin typeface="ＭＳ 明朝"/>
                        </a:rPr>
                        <a:t>注</a:t>
                      </a:r>
                      <a:r>
                        <a:rPr lang="en-US" altLang="ja-JP" sz="1200" b="0" i="0" u="none" strike="noStrike" dirty="0">
                          <a:latin typeface="ＭＳ 明朝"/>
                        </a:rPr>
                        <a:t>)</a:t>
                      </a:r>
                      <a:r>
                        <a:rPr lang="en-US" altLang="ja-JP" sz="1200" b="0" i="0" u="none" strike="noStrike" dirty="0">
                          <a:latin typeface="+mn-lt"/>
                        </a:rPr>
                        <a:t>t</a:t>
                      </a:r>
                      <a:r>
                        <a:rPr lang="ja-JP" altLang="en-US" sz="1200" b="0" i="0" u="none" strike="noStrike" dirty="0">
                          <a:latin typeface="+mn-lt"/>
                        </a:rPr>
                        <a:t>検定ないし</a:t>
                      </a:r>
                      <a:r>
                        <a:rPr lang="en-US" altLang="ja-JP" sz="1200" b="0" i="0" u="none" strike="noStrike" dirty="0">
                          <a:latin typeface="+mn-lt"/>
                        </a:rPr>
                        <a:t>Wilcoxon</a:t>
                      </a:r>
                      <a:r>
                        <a:rPr lang="ja-JP" altLang="en-US" sz="1200" b="0" i="0" u="none" strike="noStrike" dirty="0">
                          <a:latin typeface="ＭＳ 明朝"/>
                        </a:rPr>
                        <a:t>順位和検定により，連邦政府代表取締役非派遣企業との差が，***</a:t>
                      </a:r>
                      <a:r>
                        <a:rPr lang="en-US" altLang="ja-JP" sz="1200" b="0" i="0" u="none" strike="noStrike" dirty="0">
                          <a:latin typeface="ＭＳ 明朝"/>
                        </a:rPr>
                        <a:t>: </a:t>
                      </a:r>
                      <a:r>
                        <a:rPr lang="ja-JP" altLang="en-US" sz="1200" b="0" i="0" u="none" strike="noStrike" dirty="0">
                          <a:latin typeface="ＭＳ 明朝"/>
                        </a:rPr>
                        <a:t>片側検定</a:t>
                      </a:r>
                      <a:r>
                        <a:rPr lang="en-US" altLang="ja-JP" sz="1200" b="0" i="0" u="none" strike="noStrike" dirty="0">
                          <a:latin typeface="ＭＳ 明朝"/>
                        </a:rPr>
                        <a:t>1</a:t>
                      </a:r>
                      <a:r>
                        <a:rPr lang="ja-JP" altLang="en-US" sz="1200" b="0" i="0" u="none" strike="noStrike" dirty="0">
                          <a:latin typeface="ＭＳ 明朝"/>
                        </a:rPr>
                        <a:t>％水準で</a:t>
                      </a:r>
                      <a:r>
                        <a:rPr lang="ja-JP" altLang="en-US" sz="1200" b="0" i="0" u="none" strike="noStrike" dirty="0" smtClean="0">
                          <a:latin typeface="ＭＳ 明朝"/>
                        </a:rPr>
                        <a:t>有意。</a:t>
                      </a:r>
                      <a:r>
                        <a:rPr lang="en-US" altLang="ja-JP" sz="1200" b="0" i="0" u="none" strike="noStrike" dirty="0">
                          <a:latin typeface="ＭＳ 明朝"/>
                        </a:rPr>
                        <a:t>###: </a:t>
                      </a:r>
                      <a:r>
                        <a:rPr lang="ja-JP" altLang="en-US" sz="1200" b="0" i="0" u="none" strike="noStrike" dirty="0">
                          <a:latin typeface="ＭＳ 明朝"/>
                        </a:rPr>
                        <a:t>相関係数が</a:t>
                      </a:r>
                      <a:r>
                        <a:rPr lang="en-US" altLang="ja-JP" sz="1200" b="0" i="0" u="none" strike="noStrike" dirty="0">
                          <a:latin typeface="ＭＳ 明朝"/>
                        </a:rPr>
                        <a:t>1</a:t>
                      </a:r>
                      <a:r>
                        <a:rPr lang="ja-JP" altLang="en-US" sz="1200" b="0" i="0" u="none" strike="noStrike" dirty="0">
                          <a:latin typeface="ＭＳ 明朝"/>
                        </a:rPr>
                        <a:t>％水準で</a:t>
                      </a:r>
                      <a:r>
                        <a:rPr lang="ja-JP" altLang="en-US" sz="1200" b="0" i="0" u="none" strike="noStrike" dirty="0" smtClean="0">
                          <a:latin typeface="ＭＳ 明朝"/>
                        </a:rPr>
                        <a:t>有意。</a:t>
                      </a:r>
                      <a:r>
                        <a:rPr lang="en-US" altLang="ja-JP" sz="1200" b="0" i="0" u="none" strike="noStrike" dirty="0">
                          <a:latin typeface="ＭＳ 明朝"/>
                        </a:rPr>
                        <a:t>†††:</a:t>
                      </a:r>
                      <a:r>
                        <a:rPr lang="ja-JP" altLang="en-US" sz="1200" b="0" i="0" u="none" strike="noStrike" dirty="0">
                          <a:latin typeface="ＭＳ 明朝"/>
                        </a:rPr>
                        <a:t>連邦政府代表取締役非派遣企業と派遣企業の分布関数は一致するという帰無仮説を，</a:t>
                      </a:r>
                      <a:r>
                        <a:rPr lang="en-US" altLang="ja-JP" sz="1200" b="0" i="0" u="none" strike="noStrike" dirty="0">
                          <a:latin typeface="ＭＳ 明朝"/>
                        </a:rPr>
                        <a:t>1</a:t>
                      </a:r>
                      <a:r>
                        <a:rPr lang="ja-JP" altLang="en-US" sz="1200" b="0" i="0" u="none" strike="noStrike" dirty="0">
                          <a:latin typeface="ＭＳ 明朝"/>
                        </a:rPr>
                        <a:t>％水準で棄却。</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nvGraphicFramePr>
        <p:xfrm>
          <a:off x="428596" y="714357"/>
          <a:ext cx="8215369" cy="5752031"/>
        </p:xfrm>
        <a:graphic>
          <a:graphicData uri="http://schemas.openxmlformats.org/drawingml/2006/table">
            <a:tbl>
              <a:tblPr/>
              <a:tblGrid>
                <a:gridCol w="1549238"/>
                <a:gridCol w="62977"/>
                <a:gridCol w="614027"/>
                <a:gridCol w="207825"/>
                <a:gridCol w="614027"/>
                <a:gridCol w="198378"/>
                <a:gridCol w="614027"/>
                <a:gridCol w="198378"/>
                <a:gridCol w="614027"/>
                <a:gridCol w="207825"/>
                <a:gridCol w="66126"/>
                <a:gridCol w="614027"/>
                <a:gridCol w="207825"/>
                <a:gridCol w="614027"/>
                <a:gridCol w="198378"/>
                <a:gridCol w="614027"/>
                <a:gridCol w="198378"/>
                <a:gridCol w="614027"/>
                <a:gridCol w="207825"/>
              </a:tblGrid>
              <a:tr h="190063">
                <a:tc>
                  <a:txBody>
                    <a:bodyPr/>
                    <a:lstStyle/>
                    <a:p>
                      <a:pPr algn="l" fontAlgn="ctr"/>
                      <a:r>
                        <a:rPr lang="ja-JP" altLang="en-US" sz="1100" b="1" i="0" u="none" strike="noStrike" dirty="0">
                          <a:latin typeface="+mn-ea"/>
                          <a:ea typeface="+mn-ea"/>
                        </a:rPr>
                        <a:t>従属変数</a:t>
                      </a:r>
                    </a:p>
                  </a:txBody>
                  <a:tcPr marL="6066" marR="6066" marT="606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ctr"/>
                      <a:r>
                        <a:rPr lang="ja-JP" altLang="en-US" sz="1100" b="1" i="0" u="none" strike="noStrike">
                          <a:latin typeface="+mn-ea"/>
                          <a:ea typeface="+mn-ea"/>
                        </a:rPr>
                        <a:t>　</a:t>
                      </a:r>
                    </a:p>
                  </a:txBody>
                  <a:tcPr marL="6066" marR="6066" marT="6066" marB="0" anchor="ctr">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gridSpan="8">
                  <a:txBody>
                    <a:bodyPr/>
                    <a:lstStyle/>
                    <a:p>
                      <a:pPr algn="ctr" fontAlgn="ctr"/>
                      <a:r>
                        <a:rPr lang="zh-TW" altLang="en-US" sz="1100" b="1" i="0" u="none" strike="noStrike">
                          <a:latin typeface="+mn-ea"/>
                          <a:ea typeface="+mn-ea"/>
                        </a:rPr>
                        <a:t>法典準拠指標</a:t>
                      </a:r>
                      <a:r>
                        <a:rPr lang="en-US" altLang="zh-TW" sz="1100" b="1" i="0" u="none" strike="noStrike">
                          <a:latin typeface="+mn-ea"/>
                          <a:ea typeface="+mn-ea"/>
                        </a:rPr>
                        <a:t>Ⅰ</a:t>
                      </a:r>
                    </a:p>
                  </a:txBody>
                  <a:tcPr marL="6066" marR="6066" marT="606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endParaRPr lang="ja-JP" altLang="en-US" sz="1100" b="1" i="1" u="none" strike="noStrike">
                        <a:latin typeface="+mn-ea"/>
                        <a:ea typeface="+mn-ea"/>
                      </a:endParaRPr>
                    </a:p>
                  </a:txBody>
                  <a:tcPr marL="6066" marR="6066" marT="6066" marB="0" anchor="ctr">
                    <a:lnL>
                      <a:noFill/>
                    </a:lnL>
                    <a:lnR>
                      <a:noFill/>
                    </a:lnR>
                    <a:lnT>
                      <a:noFill/>
                    </a:lnT>
                    <a:lnB>
                      <a:noFill/>
                    </a:lnB>
                    <a:solidFill>
                      <a:schemeClr val="bg1">
                        <a:lumMod val="85000"/>
                      </a:schemeClr>
                    </a:solidFill>
                  </a:tcPr>
                </a:tc>
                <a:tc gridSpan="8">
                  <a:txBody>
                    <a:bodyPr/>
                    <a:lstStyle/>
                    <a:p>
                      <a:pPr algn="ctr" fontAlgn="ctr"/>
                      <a:r>
                        <a:rPr lang="zh-TW" altLang="en-US" sz="1100" b="1" i="0" u="none" strike="noStrike">
                          <a:latin typeface="+mn-ea"/>
                          <a:ea typeface="+mn-ea"/>
                        </a:rPr>
                        <a:t>法典準拠指標</a:t>
                      </a:r>
                      <a:r>
                        <a:rPr lang="en-US" altLang="zh-TW" sz="1100" b="1" i="0" u="none" strike="noStrike">
                          <a:latin typeface="+mn-ea"/>
                          <a:ea typeface="+mn-ea"/>
                        </a:rPr>
                        <a:t>Ⅱ</a:t>
                      </a:r>
                    </a:p>
                  </a:txBody>
                  <a:tcPr marL="6066" marR="6066" marT="606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190063">
                <a:tc>
                  <a:txBody>
                    <a:bodyPr/>
                    <a:lstStyle/>
                    <a:p>
                      <a:pPr algn="l" fontAlgn="ctr"/>
                      <a:r>
                        <a:rPr lang="ja-JP" altLang="en-US" sz="1100" b="1" i="0" u="none" strike="noStrike">
                          <a:latin typeface="+mn-ea"/>
                          <a:ea typeface="+mn-ea"/>
                        </a:rPr>
                        <a:t>推定量</a:t>
                      </a:r>
                    </a:p>
                  </a:txBody>
                  <a:tcPr marL="6066" marR="6066" marT="606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ctr"/>
                      <a:endParaRPr lang="ja-JP" altLang="en-US" sz="1100" b="1" i="0" u="none" strike="noStrike">
                        <a:latin typeface="+mn-ea"/>
                        <a:ea typeface="+mn-ea"/>
                      </a:endParaRPr>
                    </a:p>
                  </a:txBody>
                  <a:tcPr marL="6066" marR="6066" marT="6066" marB="0" anchor="ctr">
                    <a:lnL>
                      <a:noFill/>
                    </a:lnL>
                    <a:lnR>
                      <a:noFill/>
                    </a:lnR>
                    <a:lnT>
                      <a:noFill/>
                    </a:lnT>
                    <a:lnB>
                      <a:noFill/>
                    </a:lnB>
                    <a:solidFill>
                      <a:schemeClr val="bg1">
                        <a:lumMod val="85000"/>
                      </a:schemeClr>
                    </a:solidFill>
                  </a:tcPr>
                </a:tc>
                <a:tc gridSpan="8">
                  <a:txBody>
                    <a:bodyPr/>
                    <a:lstStyle/>
                    <a:p>
                      <a:pPr algn="ctr" fontAlgn="ctr"/>
                      <a:r>
                        <a:rPr lang="en-US" sz="1100" b="1" i="0" u="none" strike="noStrike" dirty="0">
                          <a:latin typeface="+mn-lt"/>
                          <a:ea typeface="+mn-ea"/>
                        </a:rPr>
                        <a:t>Ordered </a:t>
                      </a:r>
                      <a:r>
                        <a:rPr lang="en-US" sz="1100" b="1" i="0" u="none" strike="noStrike" dirty="0" smtClean="0">
                          <a:latin typeface="+mn-lt"/>
                          <a:ea typeface="+mn-ea"/>
                        </a:rPr>
                        <a:t>probit </a:t>
                      </a:r>
                      <a:r>
                        <a:rPr lang="en-US" sz="1100" b="1" i="0" u="none" strike="noStrike" dirty="0">
                          <a:latin typeface="+mn-lt"/>
                          <a:ea typeface="+mn-ea"/>
                        </a:rPr>
                        <a:t>ML</a:t>
                      </a:r>
                      <a:r>
                        <a:rPr lang="en-US" sz="1100" b="1" i="0" u="none" strike="noStrike" baseline="30000" dirty="0">
                          <a:latin typeface="+mn-lt"/>
                          <a:ea typeface="+mn-ea"/>
                        </a:rPr>
                        <a:t> 1)</a:t>
                      </a:r>
                      <a:endParaRPr lang="en-US" sz="1100" b="1" i="0" u="none" strike="noStrike" dirty="0">
                        <a:latin typeface="+mn-lt"/>
                        <a:ea typeface="+mn-ea"/>
                      </a:endParaRPr>
                    </a:p>
                  </a:txBody>
                  <a:tcPr marL="6066" marR="6066" marT="606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endParaRPr lang="ja-JP" altLang="en-US" sz="1100" b="1" i="0" u="none" strike="noStrike" dirty="0">
                        <a:latin typeface="+mn-lt"/>
                        <a:ea typeface="+mn-ea"/>
                      </a:endParaRPr>
                    </a:p>
                  </a:txBody>
                  <a:tcPr marL="6066" marR="6066" marT="6066" marB="0" anchor="ctr">
                    <a:lnL>
                      <a:noFill/>
                    </a:lnL>
                    <a:lnR>
                      <a:noFill/>
                    </a:lnR>
                    <a:lnT>
                      <a:noFill/>
                    </a:lnT>
                    <a:lnB>
                      <a:noFill/>
                    </a:lnB>
                    <a:solidFill>
                      <a:schemeClr val="bg1">
                        <a:lumMod val="85000"/>
                      </a:schemeClr>
                    </a:solidFill>
                  </a:tcPr>
                </a:tc>
                <a:tc gridSpan="8">
                  <a:txBody>
                    <a:bodyPr/>
                    <a:lstStyle/>
                    <a:p>
                      <a:pPr algn="ctr" fontAlgn="ctr"/>
                      <a:r>
                        <a:rPr lang="en-US" sz="1100" b="1" i="0" u="none" strike="noStrike" dirty="0">
                          <a:latin typeface="+mn-lt"/>
                          <a:ea typeface="+mn-ea"/>
                        </a:rPr>
                        <a:t>OLS</a:t>
                      </a:r>
                    </a:p>
                  </a:txBody>
                  <a:tcPr marL="6066" marR="6066" marT="606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190063">
                <a:tc>
                  <a:txBody>
                    <a:bodyPr/>
                    <a:lstStyle/>
                    <a:p>
                      <a:pPr algn="l" fontAlgn="ctr"/>
                      <a:r>
                        <a:rPr lang="ja-JP" altLang="en-US" sz="1100" b="1" i="0" u="none" strike="noStrike" dirty="0">
                          <a:latin typeface="+mn-ea"/>
                          <a:ea typeface="+mn-ea"/>
                        </a:rPr>
                        <a:t>モデル</a:t>
                      </a:r>
                    </a:p>
                  </a:txBody>
                  <a:tcPr marL="6066" marR="6066" marT="606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ctr"/>
                      <a:r>
                        <a:rPr lang="ja-JP" altLang="en-US" sz="1100" b="1" i="0" u="none" strike="noStrike">
                          <a:latin typeface="+mn-ea"/>
                          <a:ea typeface="+mn-ea"/>
                        </a:rPr>
                        <a:t>　</a:t>
                      </a:r>
                    </a:p>
                  </a:txBody>
                  <a:tcPr marL="6066" marR="6066" marT="6066" marB="0" anchor="ctr">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gridSpan="2">
                  <a:txBody>
                    <a:bodyPr/>
                    <a:lstStyle/>
                    <a:p>
                      <a:pPr algn="ctr" fontAlgn="ctr"/>
                      <a:r>
                        <a:rPr lang="en-US" altLang="ja-JP" sz="1100" b="1" i="0" u="none" strike="noStrike">
                          <a:latin typeface="+mn-ea"/>
                          <a:ea typeface="+mn-ea"/>
                        </a:rPr>
                        <a:t>[1]</a:t>
                      </a:r>
                    </a:p>
                  </a:txBody>
                  <a:tcPr marL="6066" marR="6066" marT="606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gridSpan="2">
                  <a:txBody>
                    <a:bodyPr/>
                    <a:lstStyle/>
                    <a:p>
                      <a:pPr algn="ctr" fontAlgn="ctr"/>
                      <a:r>
                        <a:rPr lang="en-US" altLang="ja-JP" sz="1100" b="1" i="0" u="none" strike="noStrike">
                          <a:latin typeface="+mn-ea"/>
                          <a:ea typeface="+mn-ea"/>
                        </a:rPr>
                        <a:t>[2]</a:t>
                      </a:r>
                    </a:p>
                  </a:txBody>
                  <a:tcPr marL="6066" marR="6066" marT="606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gridSpan="2">
                  <a:txBody>
                    <a:bodyPr/>
                    <a:lstStyle/>
                    <a:p>
                      <a:pPr algn="l" fontAlgn="ctr"/>
                      <a:r>
                        <a:rPr lang="ja-JP" altLang="en-US" sz="1100" b="1" i="0" u="none" strike="noStrike">
                          <a:latin typeface="+mn-ea"/>
                          <a:ea typeface="+mn-ea"/>
                        </a:rPr>
                        <a:t>  </a:t>
                      </a:r>
                      <a:r>
                        <a:rPr lang="en-US" altLang="ja-JP" sz="1100" b="1" i="0" u="none" strike="noStrike">
                          <a:latin typeface="+mn-ea"/>
                          <a:ea typeface="+mn-ea"/>
                        </a:rPr>
                        <a:t>[3]</a:t>
                      </a:r>
                    </a:p>
                  </a:txBody>
                  <a:tcPr marL="109182" marR="6066" marT="606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gridSpan="2">
                  <a:txBody>
                    <a:bodyPr/>
                    <a:lstStyle/>
                    <a:p>
                      <a:pPr algn="ctr" fontAlgn="ctr"/>
                      <a:r>
                        <a:rPr lang="en-US" altLang="ja-JP" sz="1100" b="1" i="0" u="none" strike="noStrike">
                          <a:latin typeface="+mn-ea"/>
                          <a:ea typeface="+mn-ea"/>
                        </a:rPr>
                        <a:t>[4]</a:t>
                      </a:r>
                    </a:p>
                  </a:txBody>
                  <a:tcPr marL="6066" marR="6066" marT="606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ctr" fontAlgn="ctr"/>
                      <a:r>
                        <a:rPr lang="ja-JP" altLang="en-US" sz="1100" b="1" i="0" u="none" strike="noStrike">
                          <a:latin typeface="+mn-ea"/>
                          <a:ea typeface="+mn-ea"/>
                        </a:rPr>
                        <a:t>　</a:t>
                      </a:r>
                    </a:p>
                  </a:txBody>
                  <a:tcPr marL="6066" marR="6066" marT="6066" marB="0" anchor="ctr">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gridSpan="2">
                  <a:txBody>
                    <a:bodyPr/>
                    <a:lstStyle/>
                    <a:p>
                      <a:pPr algn="ctr" fontAlgn="ctr"/>
                      <a:r>
                        <a:rPr lang="en-US" altLang="ja-JP" sz="1100" b="1" i="0" u="none" strike="noStrike">
                          <a:latin typeface="+mn-ea"/>
                          <a:ea typeface="+mn-ea"/>
                        </a:rPr>
                        <a:t>[5]</a:t>
                      </a:r>
                    </a:p>
                  </a:txBody>
                  <a:tcPr marL="6066" marR="6066" marT="606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gridSpan="2">
                  <a:txBody>
                    <a:bodyPr/>
                    <a:lstStyle/>
                    <a:p>
                      <a:pPr algn="ctr" fontAlgn="ctr"/>
                      <a:r>
                        <a:rPr lang="en-US" altLang="ja-JP" sz="1100" b="1" i="0" u="none" strike="noStrike">
                          <a:latin typeface="+mn-ea"/>
                          <a:ea typeface="+mn-ea"/>
                        </a:rPr>
                        <a:t>[6]</a:t>
                      </a:r>
                    </a:p>
                  </a:txBody>
                  <a:tcPr marL="6066" marR="6066" marT="606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gridSpan="2">
                  <a:txBody>
                    <a:bodyPr/>
                    <a:lstStyle/>
                    <a:p>
                      <a:pPr algn="l" fontAlgn="ctr"/>
                      <a:r>
                        <a:rPr lang="ja-JP" altLang="en-US" sz="1100" b="1" i="0" u="none" strike="noStrike">
                          <a:latin typeface="+mn-ea"/>
                          <a:ea typeface="+mn-ea"/>
                        </a:rPr>
                        <a:t>  </a:t>
                      </a:r>
                      <a:r>
                        <a:rPr lang="en-US" altLang="ja-JP" sz="1100" b="1" i="0" u="none" strike="noStrike">
                          <a:latin typeface="+mn-ea"/>
                          <a:ea typeface="+mn-ea"/>
                        </a:rPr>
                        <a:t>[7]</a:t>
                      </a:r>
                    </a:p>
                  </a:txBody>
                  <a:tcPr marL="109182" marR="6066" marT="606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gridSpan="2">
                  <a:txBody>
                    <a:bodyPr/>
                    <a:lstStyle/>
                    <a:p>
                      <a:pPr algn="ctr" fontAlgn="ctr"/>
                      <a:r>
                        <a:rPr lang="en-US" altLang="ja-JP" sz="1100" b="1" i="0" u="none" strike="noStrike">
                          <a:latin typeface="+mn-ea"/>
                          <a:ea typeface="+mn-ea"/>
                        </a:rPr>
                        <a:t>[8]</a:t>
                      </a:r>
                    </a:p>
                  </a:txBody>
                  <a:tcPr marL="6066" marR="6066" marT="606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r>
              <a:tr h="169788">
                <a:tc>
                  <a:txBody>
                    <a:bodyPr/>
                    <a:lstStyle/>
                    <a:p>
                      <a:pPr algn="l" fontAlgn="b"/>
                      <a:r>
                        <a:rPr lang="ja-JP" altLang="en-US" sz="1100" b="1" i="0" u="none" strike="noStrike" dirty="0" smtClean="0">
                          <a:solidFill>
                            <a:srgbClr val="FF0000"/>
                          </a:solidFill>
                          <a:latin typeface="+mn-ea"/>
                          <a:ea typeface="+mn-ea"/>
                        </a:rPr>
                        <a:t>連邦政府代表役員比率　</a:t>
                      </a:r>
                      <a:endParaRPr lang="en-US" sz="1100" b="1" i="0" u="none" strike="noStrike" dirty="0">
                        <a:solidFill>
                          <a:srgbClr val="FF0000"/>
                        </a:solidFill>
                        <a:latin typeface="+mn-ea"/>
                        <a:ea typeface="+mn-ea"/>
                      </a:endParaRPr>
                    </a:p>
                  </a:txBody>
                  <a:tcPr marL="6066" marR="6066" marT="606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endParaRPr lang="ja-JP" altLang="en-US" sz="1100" b="1" i="1" u="none" strike="noStrike" dirty="0">
                        <a:solidFill>
                          <a:srgbClr val="FF0000"/>
                        </a:solidFill>
                        <a:latin typeface="+mn-ea"/>
                        <a:ea typeface="+mn-ea"/>
                      </a:endParaRPr>
                    </a:p>
                  </a:txBody>
                  <a:tcPr marL="6066" marR="6066" marT="606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r" fontAlgn="b"/>
                      <a:r>
                        <a:rPr lang="en-US" altLang="ja-JP" sz="1100" b="1" i="0" u="none" strike="noStrike">
                          <a:solidFill>
                            <a:srgbClr val="FF0000"/>
                          </a:solidFill>
                          <a:latin typeface="+mn-ea"/>
                          <a:ea typeface="+mn-ea"/>
                        </a:rPr>
                        <a:t>1.0127</a:t>
                      </a:r>
                    </a:p>
                  </a:txBody>
                  <a:tcPr marL="6066" marR="6066" marT="606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r>
                        <a:rPr lang="ja-JP" altLang="en-US" sz="1100" b="1" i="0" u="none" strike="noStrike" baseline="30000">
                          <a:solidFill>
                            <a:srgbClr val="FF0000"/>
                          </a:solidFill>
                          <a:latin typeface="+mn-ea"/>
                          <a:ea typeface="+mn-ea"/>
                        </a:rPr>
                        <a:t>***</a:t>
                      </a:r>
                      <a:endParaRPr lang="ja-JP" altLang="en-US" sz="1100" b="1" i="0" u="none" strike="noStrike">
                        <a:solidFill>
                          <a:srgbClr val="FF0000"/>
                        </a:solidFill>
                        <a:latin typeface="+mn-ea"/>
                        <a:ea typeface="+mn-ea"/>
                      </a:endParaRPr>
                    </a:p>
                  </a:txBody>
                  <a:tcPr marL="6066" marR="6066" marT="606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r" fontAlgn="b"/>
                      <a:r>
                        <a:rPr lang="en-US" altLang="ja-JP" sz="1100" b="1" i="0" u="none" strike="noStrike">
                          <a:solidFill>
                            <a:srgbClr val="FF0000"/>
                          </a:solidFill>
                          <a:latin typeface="+mn-ea"/>
                          <a:ea typeface="+mn-ea"/>
                        </a:rPr>
                        <a:t>0.9807</a:t>
                      </a:r>
                    </a:p>
                  </a:txBody>
                  <a:tcPr marL="6066" marR="6066" marT="606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r>
                        <a:rPr lang="ja-JP" altLang="en-US" sz="1100" b="1" i="0" u="none" strike="noStrike" baseline="30000">
                          <a:solidFill>
                            <a:srgbClr val="FF0000"/>
                          </a:solidFill>
                          <a:latin typeface="+mn-ea"/>
                          <a:ea typeface="+mn-ea"/>
                        </a:rPr>
                        <a:t>**</a:t>
                      </a:r>
                      <a:endParaRPr lang="ja-JP" altLang="en-US" sz="1100" b="1" i="0" u="none" strike="noStrike">
                        <a:solidFill>
                          <a:srgbClr val="FF0000"/>
                        </a:solidFill>
                        <a:latin typeface="+mn-ea"/>
                        <a:ea typeface="+mn-ea"/>
                      </a:endParaRPr>
                    </a:p>
                  </a:txBody>
                  <a:tcPr marL="6066" marR="6066" marT="606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r" fontAlgn="b"/>
                      <a:r>
                        <a:rPr lang="en-US" altLang="ja-JP" sz="1100" b="1" i="0" u="none" strike="noStrike">
                          <a:solidFill>
                            <a:srgbClr val="FF0000"/>
                          </a:solidFill>
                          <a:latin typeface="+mn-ea"/>
                          <a:ea typeface="+mn-ea"/>
                        </a:rPr>
                        <a:t>1.6952</a:t>
                      </a:r>
                    </a:p>
                  </a:txBody>
                  <a:tcPr marL="6066" marR="6066" marT="606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r>
                        <a:rPr lang="ja-JP" altLang="en-US" sz="1100" b="1" i="0" u="none" strike="noStrike" baseline="30000">
                          <a:solidFill>
                            <a:srgbClr val="FF0000"/>
                          </a:solidFill>
                          <a:latin typeface="+mn-ea"/>
                          <a:ea typeface="+mn-ea"/>
                        </a:rPr>
                        <a:t>***</a:t>
                      </a:r>
                      <a:endParaRPr lang="ja-JP" altLang="en-US" sz="1100" b="1" i="0" u="none" strike="noStrike">
                        <a:solidFill>
                          <a:srgbClr val="FF0000"/>
                        </a:solidFill>
                        <a:latin typeface="+mn-ea"/>
                        <a:ea typeface="+mn-ea"/>
                      </a:endParaRPr>
                    </a:p>
                  </a:txBody>
                  <a:tcPr marL="6066" marR="6066" marT="606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r" fontAlgn="b"/>
                      <a:r>
                        <a:rPr lang="en-US" altLang="ja-JP" sz="1100" b="1" i="0" u="none" strike="noStrike">
                          <a:solidFill>
                            <a:srgbClr val="FF0000"/>
                          </a:solidFill>
                          <a:latin typeface="+mn-ea"/>
                          <a:ea typeface="+mn-ea"/>
                        </a:rPr>
                        <a:t>0.6836</a:t>
                      </a:r>
                    </a:p>
                  </a:txBody>
                  <a:tcPr marL="6066" marR="6066" marT="606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r>
                        <a:rPr lang="ja-JP" altLang="en-US" sz="1100" b="1" i="0" u="none" strike="noStrike" baseline="30000">
                          <a:solidFill>
                            <a:srgbClr val="FF0000"/>
                          </a:solidFill>
                          <a:latin typeface="+mn-ea"/>
                          <a:ea typeface="+mn-ea"/>
                        </a:rPr>
                        <a:t>*</a:t>
                      </a:r>
                      <a:endParaRPr lang="ja-JP" altLang="en-US" sz="1100" b="1" i="0" u="none" strike="noStrike">
                        <a:solidFill>
                          <a:srgbClr val="FF0000"/>
                        </a:solidFill>
                        <a:latin typeface="+mn-ea"/>
                        <a:ea typeface="+mn-ea"/>
                      </a:endParaRPr>
                    </a:p>
                  </a:txBody>
                  <a:tcPr marL="6066" marR="6066" marT="606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endParaRPr lang="ja-JP" altLang="en-US" sz="1100" b="1" i="0" u="none" strike="noStrike">
                        <a:solidFill>
                          <a:srgbClr val="FF0000"/>
                        </a:solidFill>
                        <a:latin typeface="+mn-ea"/>
                        <a:ea typeface="+mn-ea"/>
                      </a:endParaRPr>
                    </a:p>
                  </a:txBody>
                  <a:tcPr marL="6066" marR="6066" marT="606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r" fontAlgn="b"/>
                      <a:r>
                        <a:rPr lang="en-US" altLang="ja-JP" sz="1100" b="1" i="0" u="none" strike="noStrike">
                          <a:solidFill>
                            <a:srgbClr val="FF0000"/>
                          </a:solidFill>
                          <a:latin typeface="+mn-ea"/>
                          <a:ea typeface="+mn-ea"/>
                        </a:rPr>
                        <a:t>1.3551</a:t>
                      </a:r>
                    </a:p>
                  </a:txBody>
                  <a:tcPr marL="6066" marR="6066" marT="606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r>
                        <a:rPr lang="ja-JP" altLang="en-US" sz="1100" b="1" i="0" u="none" strike="noStrike" baseline="30000">
                          <a:solidFill>
                            <a:srgbClr val="FF0000"/>
                          </a:solidFill>
                          <a:latin typeface="+mn-ea"/>
                          <a:ea typeface="+mn-ea"/>
                        </a:rPr>
                        <a:t>***</a:t>
                      </a:r>
                      <a:endParaRPr lang="ja-JP" altLang="en-US" sz="1100" b="1" i="0" u="none" strike="noStrike">
                        <a:solidFill>
                          <a:srgbClr val="FF0000"/>
                        </a:solidFill>
                        <a:latin typeface="+mn-ea"/>
                        <a:ea typeface="+mn-ea"/>
                      </a:endParaRPr>
                    </a:p>
                  </a:txBody>
                  <a:tcPr marL="6066" marR="6066" marT="606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r" fontAlgn="b"/>
                      <a:r>
                        <a:rPr lang="en-US" altLang="ja-JP" sz="1100" b="1" i="0" u="none" strike="noStrike">
                          <a:solidFill>
                            <a:srgbClr val="FF0000"/>
                          </a:solidFill>
                          <a:latin typeface="+mn-ea"/>
                          <a:ea typeface="+mn-ea"/>
                        </a:rPr>
                        <a:t>1.3451</a:t>
                      </a:r>
                    </a:p>
                  </a:txBody>
                  <a:tcPr marL="6066" marR="6066" marT="606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r>
                        <a:rPr lang="ja-JP" altLang="en-US" sz="1100" b="1" i="0" u="none" strike="noStrike" baseline="30000">
                          <a:solidFill>
                            <a:srgbClr val="FF0000"/>
                          </a:solidFill>
                          <a:latin typeface="+mn-ea"/>
                          <a:ea typeface="+mn-ea"/>
                        </a:rPr>
                        <a:t>***</a:t>
                      </a:r>
                      <a:endParaRPr lang="ja-JP" altLang="en-US" sz="1100" b="1" i="0" u="none" strike="noStrike">
                        <a:solidFill>
                          <a:srgbClr val="FF0000"/>
                        </a:solidFill>
                        <a:latin typeface="+mn-ea"/>
                        <a:ea typeface="+mn-ea"/>
                      </a:endParaRPr>
                    </a:p>
                  </a:txBody>
                  <a:tcPr marL="6066" marR="6066" marT="606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r" fontAlgn="b"/>
                      <a:r>
                        <a:rPr lang="en-US" altLang="ja-JP" sz="1100" b="1" i="0" u="none" strike="noStrike">
                          <a:solidFill>
                            <a:srgbClr val="FF0000"/>
                          </a:solidFill>
                          <a:latin typeface="+mn-ea"/>
                          <a:ea typeface="+mn-ea"/>
                        </a:rPr>
                        <a:t>2.1833</a:t>
                      </a:r>
                    </a:p>
                  </a:txBody>
                  <a:tcPr marL="6066" marR="6066" marT="606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r>
                        <a:rPr lang="ja-JP" altLang="en-US" sz="1100" b="1" i="0" u="none" strike="noStrike" baseline="30000">
                          <a:solidFill>
                            <a:srgbClr val="FF0000"/>
                          </a:solidFill>
                          <a:latin typeface="+mn-ea"/>
                          <a:ea typeface="+mn-ea"/>
                        </a:rPr>
                        <a:t>***</a:t>
                      </a:r>
                      <a:endParaRPr lang="ja-JP" altLang="en-US" sz="1100" b="1" i="0" u="none" strike="noStrike">
                        <a:solidFill>
                          <a:srgbClr val="FF0000"/>
                        </a:solidFill>
                        <a:latin typeface="+mn-ea"/>
                        <a:ea typeface="+mn-ea"/>
                      </a:endParaRPr>
                    </a:p>
                  </a:txBody>
                  <a:tcPr marL="6066" marR="6066" marT="606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r" fontAlgn="b"/>
                      <a:r>
                        <a:rPr lang="en-US" altLang="ja-JP" sz="1100" b="1" i="0" u="none" strike="noStrike">
                          <a:solidFill>
                            <a:srgbClr val="FF0000"/>
                          </a:solidFill>
                          <a:latin typeface="+mn-ea"/>
                          <a:ea typeface="+mn-ea"/>
                        </a:rPr>
                        <a:t>0.8712</a:t>
                      </a:r>
                    </a:p>
                  </a:txBody>
                  <a:tcPr marL="6066" marR="6066" marT="606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r>
                        <a:rPr lang="ja-JP" altLang="en-US" sz="1100" b="1" i="0" u="none" strike="noStrike" baseline="30000">
                          <a:solidFill>
                            <a:srgbClr val="FF0000"/>
                          </a:solidFill>
                          <a:latin typeface="+mn-ea"/>
                          <a:ea typeface="+mn-ea"/>
                        </a:rPr>
                        <a:t>*</a:t>
                      </a:r>
                      <a:endParaRPr lang="ja-JP" altLang="en-US" sz="1100" b="1" i="0" u="none" strike="noStrike">
                        <a:solidFill>
                          <a:srgbClr val="FF0000"/>
                        </a:solidFill>
                        <a:latin typeface="+mn-ea"/>
                        <a:ea typeface="+mn-ea"/>
                      </a:endParaRPr>
                    </a:p>
                  </a:txBody>
                  <a:tcPr marL="6066" marR="6066" marT="606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r>
              <a:tr h="169788">
                <a:tc>
                  <a:txBody>
                    <a:bodyPr/>
                    <a:lstStyle/>
                    <a:p>
                      <a:pPr algn="l" fontAlgn="b"/>
                      <a:endParaRPr lang="ja-JP" altLang="en-US" sz="1100" b="1" i="0" u="none" strike="noStrike" dirty="0">
                        <a:solidFill>
                          <a:srgbClr val="FF0000"/>
                        </a:solidFill>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a:solidFill>
                          <a:srgbClr val="FF0000"/>
                        </a:solidFill>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t"/>
                      <a:r>
                        <a:rPr lang="en-US" altLang="ja-JP" sz="1100" b="1" i="0" u="none" strike="noStrike" dirty="0">
                          <a:solidFill>
                            <a:srgbClr val="FF0000"/>
                          </a:solidFill>
                          <a:latin typeface="+mn-ea"/>
                          <a:ea typeface="+mn-ea"/>
                        </a:rPr>
                        <a:t>(0.382)</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solidFill>
                          <a:srgbClr val="FF0000"/>
                        </a:solidFill>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r>
                        <a:rPr lang="en-US" altLang="ja-JP" sz="1100" b="1" i="0" u="none" strike="noStrike" dirty="0">
                          <a:solidFill>
                            <a:srgbClr val="FF0000"/>
                          </a:solidFill>
                          <a:latin typeface="+mn-ea"/>
                          <a:ea typeface="+mn-ea"/>
                        </a:rPr>
                        <a:t>(0.384)</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dirty="0">
                        <a:solidFill>
                          <a:srgbClr val="FF0000"/>
                        </a:solidFill>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r>
                        <a:rPr lang="en-US" altLang="ja-JP" sz="1100" b="1" i="0" u="none" strike="noStrike" dirty="0">
                          <a:solidFill>
                            <a:srgbClr val="FF0000"/>
                          </a:solidFill>
                          <a:latin typeface="+mn-ea"/>
                          <a:ea typeface="+mn-ea"/>
                        </a:rPr>
                        <a:t>(0.418)</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dirty="0">
                        <a:solidFill>
                          <a:srgbClr val="FF0000"/>
                        </a:solidFill>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r>
                        <a:rPr lang="en-US" altLang="ja-JP" sz="1100" b="1" i="0" u="none" strike="noStrike" dirty="0">
                          <a:solidFill>
                            <a:srgbClr val="FF0000"/>
                          </a:solidFill>
                          <a:latin typeface="+mn-ea"/>
                          <a:ea typeface="+mn-ea"/>
                        </a:rPr>
                        <a:t>(0.410)</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dirty="0">
                        <a:solidFill>
                          <a:srgbClr val="FF0000"/>
                        </a:solidFill>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solidFill>
                          <a:srgbClr val="FF0000"/>
                        </a:solidFill>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r>
                        <a:rPr lang="en-US" altLang="ja-JP" sz="1100" b="1" i="0" u="none" strike="noStrike" dirty="0">
                          <a:solidFill>
                            <a:srgbClr val="FF0000"/>
                          </a:solidFill>
                          <a:latin typeface="+mn-ea"/>
                          <a:ea typeface="+mn-ea"/>
                        </a:rPr>
                        <a:t>(0.499)</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dirty="0">
                        <a:solidFill>
                          <a:srgbClr val="FF0000"/>
                        </a:solidFill>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r>
                        <a:rPr lang="en-US" altLang="ja-JP" sz="1100" b="1" i="0" u="none" strike="noStrike" dirty="0">
                          <a:solidFill>
                            <a:srgbClr val="FF0000"/>
                          </a:solidFill>
                          <a:latin typeface="+mn-ea"/>
                          <a:ea typeface="+mn-ea"/>
                        </a:rPr>
                        <a:t>(0.499)</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dirty="0">
                        <a:solidFill>
                          <a:srgbClr val="FF0000"/>
                        </a:solidFill>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r>
                        <a:rPr lang="en-US" altLang="ja-JP" sz="1100" b="1" i="0" u="none" strike="noStrike" dirty="0">
                          <a:solidFill>
                            <a:srgbClr val="FF0000"/>
                          </a:solidFill>
                          <a:latin typeface="+mn-ea"/>
                          <a:ea typeface="+mn-ea"/>
                        </a:rPr>
                        <a:t>(0.517)</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solidFill>
                          <a:srgbClr val="FF0000"/>
                        </a:solidFill>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r>
                        <a:rPr lang="en-US" altLang="ja-JP" sz="1100" b="1" i="0" u="none" strike="noStrike" dirty="0">
                          <a:solidFill>
                            <a:srgbClr val="FF0000"/>
                          </a:solidFill>
                          <a:latin typeface="+mn-ea"/>
                          <a:ea typeface="+mn-ea"/>
                        </a:rPr>
                        <a:t>(0.504)</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dirty="0">
                        <a:solidFill>
                          <a:srgbClr val="FF0000"/>
                        </a:solidFill>
                        <a:latin typeface="+mn-ea"/>
                        <a:ea typeface="+mn-ea"/>
                      </a:endParaRPr>
                    </a:p>
                  </a:txBody>
                  <a:tcPr marL="6066" marR="6066" marT="6066" marB="0">
                    <a:lnL>
                      <a:noFill/>
                    </a:lnL>
                    <a:lnR>
                      <a:noFill/>
                    </a:lnR>
                    <a:lnT>
                      <a:noFill/>
                    </a:lnT>
                    <a:lnB>
                      <a:noFill/>
                    </a:lnB>
                    <a:solidFill>
                      <a:schemeClr val="bg1">
                        <a:lumMod val="85000"/>
                      </a:schemeClr>
                    </a:solidFill>
                  </a:tcPr>
                </a:tc>
              </a:tr>
              <a:tr h="169788">
                <a:tc>
                  <a:txBody>
                    <a:bodyPr/>
                    <a:lstStyle/>
                    <a:p>
                      <a:pPr algn="l" fontAlgn="b"/>
                      <a:r>
                        <a:rPr lang="zh-TW" altLang="en-US" sz="1100" b="1" i="0" u="none" strike="noStrike" dirty="0" smtClean="0">
                          <a:latin typeface="+mn-ea"/>
                          <a:ea typeface="+mn-ea"/>
                        </a:rPr>
                        <a:t>地方政府代表役員比率</a:t>
                      </a:r>
                      <a:endParaRPr lang="en-US" sz="1100" b="1" i="0" u="none" strike="noStrike" dirty="0">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endParaRPr lang="ja-JP" altLang="en-US" sz="1100" b="1" i="0" u="none" strike="noStrike" dirty="0">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0.4617</a:t>
                      </a: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0.1392</a:t>
                      </a: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r>
              <a:tr h="169788">
                <a:tc>
                  <a:txBody>
                    <a:bodyPr/>
                    <a:lstStyle/>
                    <a:p>
                      <a:pPr algn="l" fontAlgn="b"/>
                      <a:endParaRPr lang="ja-JP" altLang="en-US" sz="1100" b="1" i="0" u="none" strike="noStrike" dirty="0">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t"/>
                      <a:endParaRPr lang="ja-JP" altLang="en-US" sz="1100" b="1" i="0" u="none" strike="noStrike" dirty="0">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dirty="0">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(0.390)</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(0.437)</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r>
              <a:tr h="169788">
                <a:tc>
                  <a:txBody>
                    <a:bodyPr/>
                    <a:lstStyle/>
                    <a:p>
                      <a:pPr algn="l" fontAlgn="b"/>
                      <a:r>
                        <a:rPr lang="ja-JP" altLang="en-US" sz="1100" b="1" i="0" u="none" strike="noStrike" dirty="0" smtClean="0">
                          <a:latin typeface="+mn-ea"/>
                          <a:ea typeface="+mn-ea"/>
                        </a:rPr>
                        <a:t>民間株主代表役員比率</a:t>
                      </a:r>
                      <a:endParaRPr lang="en-US" sz="1100" b="1" i="0" u="none" strike="noStrike" dirty="0">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dirty="0">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dirty="0">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endParaRPr lang="ja-JP" altLang="en-US" sz="1100" b="1" i="0" u="none" strike="noStrike" dirty="0">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0.9968</a:t>
                      </a:r>
                    </a:p>
                  </a:txBody>
                  <a:tcPr marL="6066" marR="6066" marT="606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1.2944</a:t>
                      </a:r>
                    </a:p>
                  </a:txBody>
                  <a:tcPr marL="6066" marR="6066" marT="606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r>
              <a:tr h="169788">
                <a:tc>
                  <a:txBody>
                    <a:bodyPr/>
                    <a:lstStyle/>
                    <a:p>
                      <a:pPr algn="l" fontAlgn="b"/>
                      <a:endParaRPr lang="ja-JP" altLang="en-US" sz="1100" b="1" i="0" u="none" strike="noStrike" dirty="0">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t"/>
                      <a:endParaRPr lang="ja-JP" altLang="en-US" sz="1100" b="1" i="0" u="none" strike="noStrike" dirty="0">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endParaRPr lang="ja-JP" altLang="en-US" sz="1100" b="1" i="0" u="none" strike="noStrike" dirty="0">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(0.145)</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(0.163)</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r>
              <a:tr h="169788">
                <a:tc>
                  <a:txBody>
                    <a:bodyPr/>
                    <a:lstStyle/>
                    <a:p>
                      <a:pPr algn="l" fontAlgn="b"/>
                      <a:r>
                        <a:rPr lang="ja-JP" altLang="en-US" sz="1100" b="1" i="0" u="none" strike="noStrike" dirty="0" smtClean="0">
                          <a:latin typeface="+mn-ea"/>
                          <a:ea typeface="+mn-ea"/>
                        </a:rPr>
                        <a:t>経営者役員比率　</a:t>
                      </a:r>
                      <a:endParaRPr lang="en-US" sz="1100" b="1" i="0" u="none" strike="noStrike" dirty="0">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endParaRPr lang="ja-JP" altLang="en-US" sz="1100" b="1" i="0" u="none" strike="noStrike" dirty="0">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endParaRPr lang="ja-JP" altLang="en-US" sz="1100" b="1" i="0" u="none" strike="noStrike" dirty="0">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dirty="0">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-0.9191</a:t>
                      </a:r>
                    </a:p>
                  </a:txBody>
                  <a:tcPr marL="6066" marR="6066" marT="606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-1.2181</a:t>
                      </a:r>
                    </a:p>
                  </a:txBody>
                  <a:tcPr marL="6066" marR="6066" marT="606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r>
              <a:tr h="169788">
                <a:tc>
                  <a:txBody>
                    <a:bodyPr/>
                    <a:lstStyle/>
                    <a:p>
                      <a:pPr algn="l" fontAlgn="b"/>
                      <a:endParaRPr lang="ja-JP" altLang="en-US" sz="1100" b="1" i="0" u="none" strike="noStrike" dirty="0">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t"/>
                      <a:endParaRPr lang="ja-JP" altLang="en-US" sz="1100" b="1" i="0" u="none" strike="noStrike" dirty="0">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endParaRPr lang="ja-JP" altLang="en-US" sz="1100" b="1" i="0" u="none" strike="noStrike" dirty="0">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endParaRPr lang="ja-JP" altLang="en-US" sz="1100" b="1" i="0" u="none" strike="noStrike" dirty="0">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(0.153)</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(0.163)</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r>
              <a:tr h="169788">
                <a:tc>
                  <a:txBody>
                    <a:bodyPr/>
                    <a:lstStyle/>
                    <a:p>
                      <a:pPr algn="l" fontAlgn="b"/>
                      <a:r>
                        <a:rPr lang="ja-JP" altLang="en-US" sz="1100" b="1" i="0" u="none" strike="noStrike" dirty="0" smtClean="0">
                          <a:latin typeface="+mn-ea"/>
                          <a:ea typeface="+mn-ea"/>
                        </a:rPr>
                        <a:t>グループ企業ダミー</a:t>
                      </a:r>
                      <a:endParaRPr lang="en-US" sz="1100" b="1" i="0" u="none" strike="noStrike" dirty="0">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0.2478</a:t>
                      </a:r>
                    </a:p>
                  </a:txBody>
                  <a:tcPr marL="6066" marR="6066" marT="606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dirty="0">
                          <a:latin typeface="+mn-ea"/>
                          <a:ea typeface="+mn-ea"/>
                        </a:rPr>
                        <a:t>**</a:t>
                      </a:r>
                      <a:endParaRPr lang="ja-JP" altLang="en-US" sz="1100" b="1" i="0" u="none" strike="noStrike" dirty="0">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0.2585</a:t>
                      </a:r>
                    </a:p>
                  </a:txBody>
                  <a:tcPr marL="6066" marR="6066" marT="606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dirty="0">
                          <a:latin typeface="+mn-ea"/>
                          <a:ea typeface="+mn-ea"/>
                        </a:rPr>
                        <a:t>0.0818</a:t>
                      </a: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0.1229</a:t>
                      </a: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0.5828</a:t>
                      </a:r>
                    </a:p>
                  </a:txBody>
                  <a:tcPr marL="6066" marR="6066" marT="606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0.5859</a:t>
                      </a:r>
                    </a:p>
                  </a:txBody>
                  <a:tcPr marL="6066" marR="6066" marT="606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0.3512</a:t>
                      </a:r>
                    </a:p>
                  </a:txBody>
                  <a:tcPr marL="6066" marR="6066" marT="606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0.4036</a:t>
                      </a:r>
                    </a:p>
                  </a:txBody>
                  <a:tcPr marL="6066" marR="6066" marT="606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r>
              <a:tr h="169788">
                <a:tc>
                  <a:txBody>
                    <a:bodyPr/>
                    <a:lstStyle/>
                    <a:p>
                      <a:pPr algn="l" fontAlgn="b"/>
                      <a:endParaRPr lang="ja-JP" altLang="en-US" sz="1100" b="1" i="0" u="none" strike="noStrike" dirty="0">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(0.098)</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dirty="0">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(0.099)</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dirty="0">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(0.102)</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dirty="0">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(0.101)</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(0.134)</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(0.136)</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(0.132)</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(0.132)</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dirty="0">
                        <a:latin typeface="+mn-ea"/>
                        <a:ea typeface="+mn-ea"/>
                      </a:endParaRPr>
                    </a:p>
                  </a:txBody>
                  <a:tcPr marL="6066" marR="6066" marT="6066" marB="0">
                    <a:lnL>
                      <a:noFill/>
                    </a:lnL>
                    <a:lnR>
                      <a:noFill/>
                    </a:lnR>
                    <a:lnT>
                      <a:noFill/>
                    </a:lnT>
                    <a:lnB>
                      <a:noFill/>
                    </a:lnB>
                    <a:solidFill>
                      <a:schemeClr val="bg1">
                        <a:lumMod val="85000"/>
                      </a:schemeClr>
                    </a:solidFill>
                  </a:tcPr>
                </a:tc>
              </a:tr>
              <a:tr h="169788">
                <a:tc>
                  <a:txBody>
                    <a:bodyPr/>
                    <a:lstStyle/>
                    <a:p>
                      <a:pPr algn="l" fontAlgn="b"/>
                      <a:r>
                        <a:rPr lang="ja-JP" altLang="en-US" sz="1100" b="1" i="0" u="none" strike="noStrike" dirty="0" smtClean="0">
                          <a:latin typeface="+mn-ea"/>
                          <a:ea typeface="+mn-ea"/>
                        </a:rPr>
                        <a:t>私有化企業ダミー</a:t>
                      </a:r>
                      <a:endParaRPr lang="en-US" sz="1100" b="1" i="0" u="none" strike="noStrike" dirty="0">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-0.0786</a:t>
                      </a: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dirty="0">
                          <a:latin typeface="+mn-ea"/>
                          <a:ea typeface="+mn-ea"/>
                        </a:rPr>
                        <a:t>-0.0881</a:t>
                      </a: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-0.0570</a:t>
                      </a: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dirty="0">
                          <a:latin typeface="+mn-ea"/>
                          <a:ea typeface="+mn-ea"/>
                        </a:rPr>
                        <a:t>-0.0671</a:t>
                      </a: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0.2201</a:t>
                      </a: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0.2174</a:t>
                      </a: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0.2537</a:t>
                      </a:r>
                    </a:p>
                  </a:txBody>
                  <a:tcPr marL="6066" marR="6066" marT="606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0.2411</a:t>
                      </a: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r>
              <a:tr h="169788">
                <a:tc>
                  <a:txBody>
                    <a:bodyPr/>
                    <a:lstStyle/>
                    <a:p>
                      <a:pPr algn="l" fontAlgn="b"/>
                      <a:endParaRPr lang="ja-JP" altLang="en-US" sz="1100" b="1" i="0" u="none" strike="noStrike" dirty="0">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(0.138)</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r>
                        <a:rPr lang="en-US" altLang="ja-JP" sz="1100" b="1" i="0" u="none" strike="noStrike" dirty="0">
                          <a:latin typeface="+mn-ea"/>
                          <a:ea typeface="+mn-ea"/>
                        </a:rPr>
                        <a:t>(0.138)</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r>
                        <a:rPr lang="en-US" altLang="ja-JP" sz="1100" b="1" i="0" u="none" strike="noStrike" dirty="0">
                          <a:latin typeface="+mn-ea"/>
                          <a:ea typeface="+mn-ea"/>
                        </a:rPr>
                        <a:t>(0.143)</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(0.142)</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(0.149)</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(0.149)</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(0.152)</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(0.151)</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r>
              <a:tr h="169788">
                <a:tc>
                  <a:txBody>
                    <a:bodyPr/>
                    <a:lstStyle/>
                    <a:p>
                      <a:pPr algn="l" fontAlgn="b"/>
                      <a:r>
                        <a:rPr lang="ja-JP" altLang="en-US" sz="1100" b="1" i="0" u="none" strike="noStrike" dirty="0" smtClean="0">
                          <a:latin typeface="+mn-ea"/>
                          <a:ea typeface="+mn-ea"/>
                        </a:rPr>
                        <a:t>国有企業新設分割ダミー</a:t>
                      </a:r>
                      <a:endParaRPr lang="en-US" sz="1100" b="1" i="0" u="none" strike="noStrike" dirty="0">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-0.0641</a:t>
                      </a: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-0.0809</a:t>
                      </a: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dirty="0">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-0.0090</a:t>
                      </a: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-0.0338</a:t>
                      </a: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dirty="0">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0.0790</a:t>
                      </a: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0.0740</a:t>
                      </a: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0.1521</a:t>
                      </a: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0.1195</a:t>
                      </a: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r>
              <a:tr h="169788">
                <a:tc>
                  <a:txBody>
                    <a:bodyPr/>
                    <a:lstStyle/>
                    <a:p>
                      <a:pPr algn="l" fontAlgn="b"/>
                      <a:endParaRPr lang="ja-JP" altLang="en-US" sz="1100" b="1" i="0" u="none" strike="noStrike" dirty="0">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(0.188)</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(0.189)</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r>
                        <a:rPr lang="en-US" altLang="ja-JP" sz="1100" b="1" i="0" u="none" strike="noStrike" dirty="0">
                          <a:latin typeface="+mn-ea"/>
                          <a:ea typeface="+mn-ea"/>
                        </a:rPr>
                        <a:t>(0.192)</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(0.196)</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(0.233)</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(0.235)</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(0.231)</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(0.232)</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r>
              <a:tr h="169788">
                <a:tc>
                  <a:txBody>
                    <a:bodyPr/>
                    <a:lstStyle/>
                    <a:p>
                      <a:pPr algn="l" fontAlgn="b"/>
                      <a:r>
                        <a:rPr lang="ja-JP" altLang="en-US" sz="1100" b="1" i="0" u="none" strike="noStrike" dirty="0" smtClean="0">
                          <a:latin typeface="+mn-ea"/>
                          <a:ea typeface="+mn-ea"/>
                        </a:rPr>
                        <a:t>会社規模</a:t>
                      </a:r>
                      <a:endParaRPr lang="en-US" sz="1100" b="1" i="0" u="none" strike="noStrike" dirty="0">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0.1205</a:t>
                      </a:r>
                    </a:p>
                  </a:txBody>
                  <a:tcPr marL="6066" marR="6066" marT="606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0.1154</a:t>
                      </a:r>
                    </a:p>
                  </a:txBody>
                  <a:tcPr marL="6066" marR="6066" marT="606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0.1145</a:t>
                      </a:r>
                    </a:p>
                  </a:txBody>
                  <a:tcPr marL="6066" marR="6066" marT="606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dirty="0">
                          <a:latin typeface="+mn-ea"/>
                          <a:ea typeface="+mn-ea"/>
                        </a:rPr>
                        <a:t>**</a:t>
                      </a:r>
                      <a:endParaRPr lang="ja-JP" altLang="en-US" sz="1100" b="1" i="0" u="none" strike="noStrike" dirty="0">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0.1193</a:t>
                      </a:r>
                    </a:p>
                  </a:txBody>
                  <a:tcPr marL="6066" marR="6066" marT="606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0.2504</a:t>
                      </a:r>
                    </a:p>
                  </a:txBody>
                  <a:tcPr marL="6066" marR="6066" marT="606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0.2489</a:t>
                      </a:r>
                    </a:p>
                  </a:txBody>
                  <a:tcPr marL="6066" marR="6066" marT="606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0.2360</a:t>
                      </a:r>
                    </a:p>
                  </a:txBody>
                  <a:tcPr marL="6066" marR="6066" marT="606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0.2429</a:t>
                      </a:r>
                    </a:p>
                  </a:txBody>
                  <a:tcPr marL="6066" marR="6066" marT="606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r>
              <a:tr h="169788">
                <a:tc>
                  <a:txBody>
                    <a:bodyPr/>
                    <a:lstStyle/>
                    <a:p>
                      <a:pPr algn="l" fontAlgn="b"/>
                      <a:endParaRPr lang="ja-JP" altLang="en-US" sz="1100" b="1" i="0" u="none" strike="noStrike" dirty="0">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(0.050)</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(0.050)</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r>
                        <a:rPr lang="en-US" altLang="ja-JP" sz="1100" b="1" i="0" u="none" strike="noStrike" dirty="0">
                          <a:latin typeface="+mn-ea"/>
                          <a:ea typeface="+mn-ea"/>
                        </a:rPr>
                        <a:t>(0.049)</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(0.049)</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r>
                        <a:rPr lang="en-US" altLang="ja-JP" sz="1100" b="1" i="0" u="none" strike="noStrike" dirty="0">
                          <a:latin typeface="+mn-ea"/>
                          <a:ea typeface="+mn-ea"/>
                        </a:rPr>
                        <a:t>(0.064)</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(0.064)</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(0.061)</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(0.062)</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r>
              <a:tr h="169788">
                <a:tc>
                  <a:txBody>
                    <a:bodyPr/>
                    <a:lstStyle/>
                    <a:p>
                      <a:pPr algn="l" fontAlgn="b"/>
                      <a:r>
                        <a:rPr lang="ja-JP" altLang="en-US" sz="1100" b="1" i="0" u="none" strike="noStrike" dirty="0" smtClean="0">
                          <a:latin typeface="+mn-ea"/>
                          <a:ea typeface="+mn-ea"/>
                        </a:rPr>
                        <a:t>株式・社債発行ダミー</a:t>
                      </a:r>
                      <a:endParaRPr lang="en-US" sz="1100" b="1" i="0" u="none" strike="noStrike" dirty="0">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0.9886</a:t>
                      </a:r>
                    </a:p>
                  </a:txBody>
                  <a:tcPr marL="6066" marR="6066" marT="606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0.9981</a:t>
                      </a:r>
                    </a:p>
                  </a:txBody>
                  <a:tcPr marL="6066" marR="6066" marT="606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0.8956</a:t>
                      </a:r>
                    </a:p>
                  </a:txBody>
                  <a:tcPr marL="6066" marR="6066" marT="606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dirty="0">
                          <a:latin typeface="+mn-ea"/>
                          <a:ea typeface="+mn-ea"/>
                        </a:rPr>
                        <a:t>***</a:t>
                      </a:r>
                      <a:endParaRPr lang="ja-JP" altLang="en-US" sz="1100" b="1" i="0" u="none" strike="noStrike" dirty="0">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dirty="0">
                          <a:latin typeface="+mn-ea"/>
                          <a:ea typeface="+mn-ea"/>
                        </a:rPr>
                        <a:t>0.8997</a:t>
                      </a:r>
                    </a:p>
                  </a:txBody>
                  <a:tcPr marL="6066" marR="6066" marT="606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0.8441</a:t>
                      </a:r>
                    </a:p>
                  </a:txBody>
                  <a:tcPr marL="6066" marR="6066" marT="606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dirty="0">
                          <a:latin typeface="+mn-ea"/>
                          <a:ea typeface="+mn-ea"/>
                        </a:rPr>
                        <a:t>0.8471</a:t>
                      </a:r>
                    </a:p>
                  </a:txBody>
                  <a:tcPr marL="6066" marR="6066" marT="606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0.6791</a:t>
                      </a:r>
                    </a:p>
                  </a:txBody>
                  <a:tcPr marL="6066" marR="6066" marT="606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0.6876</a:t>
                      </a:r>
                    </a:p>
                  </a:txBody>
                  <a:tcPr marL="6066" marR="6066" marT="606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r>
              <a:tr h="169788">
                <a:tc>
                  <a:txBody>
                    <a:bodyPr/>
                    <a:lstStyle/>
                    <a:p>
                      <a:pPr algn="l" fontAlgn="b"/>
                      <a:endParaRPr lang="ja-JP" altLang="en-US" sz="1100" b="1" i="0" u="none" strike="noStrike" dirty="0">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(0.176)</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(0.177)</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(0.177)</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(0.177)</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(0.275)</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(0.275)</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(0.268)</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(0.269)</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r>
              <a:tr h="169788">
                <a:tc>
                  <a:txBody>
                    <a:bodyPr/>
                    <a:lstStyle/>
                    <a:p>
                      <a:pPr algn="l" fontAlgn="b"/>
                      <a:r>
                        <a:rPr lang="ja-JP" altLang="en-US" sz="1100" b="1" i="0" u="none" strike="noStrike" dirty="0" smtClean="0">
                          <a:latin typeface="+mn-ea"/>
                          <a:ea typeface="+mn-ea"/>
                        </a:rPr>
                        <a:t>輸出実績</a:t>
                      </a:r>
                      <a:endParaRPr lang="en-US" sz="1100" b="1" i="0" u="none" strike="noStrike" dirty="0">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0.0786</a:t>
                      </a:r>
                    </a:p>
                  </a:txBody>
                  <a:tcPr marL="6066" marR="6066" marT="606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0.0767</a:t>
                      </a:r>
                    </a:p>
                  </a:txBody>
                  <a:tcPr marL="6066" marR="6066" marT="606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0.0733</a:t>
                      </a: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dirty="0">
                          <a:latin typeface="+mn-ea"/>
                          <a:ea typeface="+mn-ea"/>
                        </a:rPr>
                        <a:t>0.0755</a:t>
                      </a:r>
                    </a:p>
                  </a:txBody>
                  <a:tcPr marL="6066" marR="6066" marT="606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-0.0724</a:t>
                      </a: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-0.0730</a:t>
                      </a: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-0.0826</a:t>
                      </a: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-0.0793</a:t>
                      </a: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r>
              <a:tr h="169788">
                <a:tc>
                  <a:txBody>
                    <a:bodyPr/>
                    <a:lstStyle/>
                    <a:p>
                      <a:pPr algn="l" fontAlgn="b"/>
                      <a:endParaRPr lang="ja-JP" altLang="en-US" sz="1100" b="1" i="0" u="none" strike="noStrike" dirty="0">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(0.045)</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(0.045)</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(0.045)</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r>
                        <a:rPr lang="en-US" altLang="ja-JP" sz="1100" b="1" i="0" u="none" strike="noStrike" dirty="0">
                          <a:latin typeface="+mn-ea"/>
                          <a:ea typeface="+mn-ea"/>
                        </a:rPr>
                        <a:t>(0.045)</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dirty="0">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(0.056)</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(0.056)</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r>
                        <a:rPr lang="en-US" altLang="ja-JP" sz="1100" b="1" i="0" u="none" strike="noStrike" dirty="0">
                          <a:latin typeface="+mn-ea"/>
                          <a:ea typeface="+mn-ea"/>
                        </a:rPr>
                        <a:t>(0.053)</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(0.053)</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r>
              <a:tr h="169788">
                <a:tc>
                  <a:txBody>
                    <a:bodyPr/>
                    <a:lstStyle/>
                    <a:p>
                      <a:pPr algn="l" fontAlgn="b"/>
                      <a:r>
                        <a:rPr lang="en-US" sz="1100" b="1" i="0" u="none" strike="noStrike" dirty="0">
                          <a:latin typeface="+mn-ea"/>
                          <a:ea typeface="+mn-ea"/>
                        </a:rPr>
                        <a:t>Const.</a:t>
                      </a: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a:t>
                      </a: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a:t>
                      </a: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a:t>
                      </a: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a:t>
                      </a: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dirty="0">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dirty="0">
                          <a:latin typeface="+mn-ea"/>
                          <a:ea typeface="+mn-ea"/>
                        </a:rPr>
                        <a:t>-1.0015</a:t>
                      </a:r>
                    </a:p>
                  </a:txBody>
                  <a:tcPr marL="6066" marR="6066" marT="606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-0.9960</a:t>
                      </a:r>
                    </a:p>
                  </a:txBody>
                  <a:tcPr marL="6066" marR="6066" marT="606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-1.4841</a:t>
                      </a:r>
                    </a:p>
                  </a:txBody>
                  <a:tcPr marL="6066" marR="6066" marT="606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dirty="0">
                          <a:latin typeface="+mn-ea"/>
                          <a:ea typeface="+mn-ea"/>
                        </a:rPr>
                        <a:t>-0.3307</a:t>
                      </a: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r>
              <a:tr h="169788">
                <a:tc>
                  <a:txBody>
                    <a:bodyPr/>
                    <a:lstStyle/>
                    <a:p>
                      <a:pPr algn="l" fontAlgn="b"/>
                      <a:endParaRPr lang="ja-JP" altLang="en-US" sz="1100" b="1" i="0" u="none" strike="noStrike" dirty="0">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(0.445)</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dirty="0">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r>
                        <a:rPr lang="en-US" altLang="ja-JP" sz="1100" b="1" i="0" u="none" strike="noStrike" dirty="0">
                          <a:latin typeface="+mn-ea"/>
                          <a:ea typeface="+mn-ea"/>
                        </a:rPr>
                        <a:t>(0.447)</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dirty="0">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r>
                        <a:rPr lang="en-US" altLang="ja-JP" sz="1100" b="1" i="0" u="none" strike="noStrike" dirty="0">
                          <a:latin typeface="+mn-ea"/>
                          <a:ea typeface="+mn-ea"/>
                        </a:rPr>
                        <a:t>(0.442)</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(0.435)</a:t>
                      </a:r>
                    </a:p>
                  </a:txBody>
                  <a:tcPr marL="6066" marR="6066" marT="6066"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66" marR="6066" marT="6066" marB="0">
                    <a:lnL>
                      <a:noFill/>
                    </a:lnL>
                    <a:lnR>
                      <a:noFill/>
                    </a:lnR>
                    <a:lnT>
                      <a:noFill/>
                    </a:lnT>
                    <a:lnB>
                      <a:noFill/>
                    </a:lnB>
                    <a:solidFill>
                      <a:schemeClr val="bg1">
                        <a:lumMod val="85000"/>
                      </a:schemeClr>
                    </a:solidFill>
                  </a:tcPr>
                </a:tc>
              </a:tr>
              <a:tr h="169788">
                <a:tc>
                  <a:txBody>
                    <a:bodyPr/>
                    <a:lstStyle/>
                    <a:p>
                      <a:pPr algn="l" fontAlgn="b"/>
                      <a:r>
                        <a:rPr lang="ja-JP" altLang="en-US" sz="1100" b="1" i="0" u="none" strike="noStrike" dirty="0">
                          <a:latin typeface="+mn-ea"/>
                          <a:ea typeface="+mn-ea"/>
                        </a:rPr>
                        <a:t>産業ダミー</a:t>
                      </a:r>
                    </a:p>
                  </a:txBody>
                  <a:tcPr marL="6066" marR="6066" marT="606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b"/>
                      <a:r>
                        <a:rPr lang="ja-JP" altLang="en-US" sz="1100" b="1" i="0" u="none" strike="noStrike">
                          <a:latin typeface="+mn-ea"/>
                          <a:ea typeface="+mn-ea"/>
                        </a:rPr>
                        <a:t>　</a:t>
                      </a:r>
                    </a:p>
                  </a:txBody>
                  <a:tcPr marL="6066" marR="6066" marT="606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b"/>
                      <a:r>
                        <a:rPr lang="en-US" sz="1100" b="1" i="0" u="none" strike="noStrike" dirty="0">
                          <a:latin typeface="+mn-lt"/>
                          <a:ea typeface="+mn-ea"/>
                        </a:rPr>
                        <a:t>Yes</a:t>
                      </a:r>
                    </a:p>
                  </a:txBody>
                  <a:tcPr marL="6066" marR="6066" marT="606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b"/>
                      <a:r>
                        <a:rPr lang="ja-JP" altLang="en-US" sz="1100" b="1" i="0" u="none" strike="noStrike" dirty="0">
                          <a:latin typeface="+mn-lt"/>
                          <a:ea typeface="+mn-ea"/>
                        </a:rPr>
                        <a:t>　</a:t>
                      </a:r>
                    </a:p>
                  </a:txBody>
                  <a:tcPr marL="6066" marR="6066" marT="606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b"/>
                      <a:r>
                        <a:rPr lang="en-US" sz="1100" b="1" i="0" u="none" strike="noStrike" dirty="0">
                          <a:latin typeface="+mn-lt"/>
                          <a:ea typeface="+mn-ea"/>
                        </a:rPr>
                        <a:t>Yes</a:t>
                      </a:r>
                    </a:p>
                  </a:txBody>
                  <a:tcPr marL="6066" marR="6066" marT="606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b"/>
                      <a:r>
                        <a:rPr lang="ja-JP" altLang="en-US" sz="1100" b="1" i="0" u="none" strike="noStrike" dirty="0">
                          <a:latin typeface="+mn-lt"/>
                          <a:ea typeface="+mn-ea"/>
                        </a:rPr>
                        <a:t>　</a:t>
                      </a:r>
                    </a:p>
                  </a:txBody>
                  <a:tcPr marL="6066" marR="6066" marT="606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b"/>
                      <a:r>
                        <a:rPr lang="en-US" sz="1100" b="1" i="0" u="none" strike="noStrike" dirty="0">
                          <a:latin typeface="+mn-lt"/>
                          <a:ea typeface="+mn-ea"/>
                        </a:rPr>
                        <a:t>Yes</a:t>
                      </a:r>
                    </a:p>
                  </a:txBody>
                  <a:tcPr marL="6066" marR="6066" marT="606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b"/>
                      <a:r>
                        <a:rPr lang="ja-JP" altLang="en-US" sz="1100" b="1" i="0" u="none" strike="noStrike" dirty="0">
                          <a:latin typeface="+mn-lt"/>
                          <a:ea typeface="+mn-ea"/>
                        </a:rPr>
                        <a:t>　</a:t>
                      </a:r>
                    </a:p>
                  </a:txBody>
                  <a:tcPr marL="6066" marR="6066" marT="606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b"/>
                      <a:r>
                        <a:rPr lang="en-US" sz="1100" b="1" i="0" u="none" strike="noStrike" dirty="0">
                          <a:latin typeface="+mn-lt"/>
                          <a:ea typeface="+mn-ea"/>
                        </a:rPr>
                        <a:t>Yes</a:t>
                      </a:r>
                    </a:p>
                  </a:txBody>
                  <a:tcPr marL="6066" marR="6066" marT="606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b"/>
                      <a:r>
                        <a:rPr lang="ja-JP" altLang="en-US" sz="1100" b="1" i="0" u="none" strike="noStrike" dirty="0">
                          <a:latin typeface="+mn-lt"/>
                          <a:ea typeface="+mn-ea"/>
                        </a:rPr>
                        <a:t>　</a:t>
                      </a:r>
                    </a:p>
                  </a:txBody>
                  <a:tcPr marL="6066" marR="6066" marT="606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b"/>
                      <a:r>
                        <a:rPr lang="ja-JP" altLang="en-US" sz="1100" b="1" i="0" u="none" strike="noStrike">
                          <a:latin typeface="+mn-lt"/>
                          <a:ea typeface="+mn-ea"/>
                        </a:rPr>
                        <a:t>　</a:t>
                      </a:r>
                    </a:p>
                  </a:txBody>
                  <a:tcPr marL="6066" marR="6066" marT="606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b"/>
                      <a:r>
                        <a:rPr lang="en-US" sz="1100" b="1" i="0" u="none" strike="noStrike" dirty="0">
                          <a:latin typeface="+mn-lt"/>
                          <a:ea typeface="+mn-ea"/>
                        </a:rPr>
                        <a:t>Yes</a:t>
                      </a:r>
                    </a:p>
                  </a:txBody>
                  <a:tcPr marL="6066" marR="6066" marT="606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b"/>
                      <a:r>
                        <a:rPr lang="ja-JP" altLang="en-US" sz="1100" b="1" i="0" u="none" strike="noStrike" dirty="0">
                          <a:latin typeface="+mn-lt"/>
                          <a:ea typeface="+mn-ea"/>
                        </a:rPr>
                        <a:t>　</a:t>
                      </a:r>
                    </a:p>
                  </a:txBody>
                  <a:tcPr marL="6066" marR="6066" marT="606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b"/>
                      <a:r>
                        <a:rPr lang="en-US" sz="1100" b="1" i="0" u="none" strike="noStrike" dirty="0">
                          <a:latin typeface="+mn-lt"/>
                          <a:ea typeface="+mn-ea"/>
                        </a:rPr>
                        <a:t>Yes</a:t>
                      </a:r>
                    </a:p>
                  </a:txBody>
                  <a:tcPr marL="6066" marR="6066" marT="606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b"/>
                      <a:r>
                        <a:rPr lang="ja-JP" altLang="en-US" sz="1100" b="1" i="0" u="none" strike="noStrike">
                          <a:latin typeface="+mn-lt"/>
                          <a:ea typeface="+mn-ea"/>
                        </a:rPr>
                        <a:t>　</a:t>
                      </a:r>
                    </a:p>
                  </a:txBody>
                  <a:tcPr marL="6066" marR="6066" marT="606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b"/>
                      <a:r>
                        <a:rPr lang="en-US" sz="1100" b="1" i="0" u="none" strike="noStrike" dirty="0">
                          <a:latin typeface="+mn-lt"/>
                          <a:ea typeface="+mn-ea"/>
                        </a:rPr>
                        <a:t>Yes</a:t>
                      </a:r>
                    </a:p>
                  </a:txBody>
                  <a:tcPr marL="6066" marR="6066" marT="606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b"/>
                      <a:r>
                        <a:rPr lang="ja-JP" altLang="en-US" sz="1100" b="1" i="0" u="none" strike="noStrike" dirty="0">
                          <a:latin typeface="+mn-lt"/>
                          <a:ea typeface="+mn-ea"/>
                        </a:rPr>
                        <a:t>　</a:t>
                      </a:r>
                    </a:p>
                  </a:txBody>
                  <a:tcPr marL="6066" marR="6066" marT="606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b"/>
                      <a:r>
                        <a:rPr lang="en-US" sz="1100" b="1" i="0" u="none" strike="noStrike" dirty="0">
                          <a:latin typeface="+mn-lt"/>
                          <a:ea typeface="+mn-ea"/>
                        </a:rPr>
                        <a:t>Yes</a:t>
                      </a:r>
                    </a:p>
                  </a:txBody>
                  <a:tcPr marL="6066" marR="6066" marT="606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b"/>
                      <a:r>
                        <a:rPr lang="ja-JP" altLang="en-US" sz="1100" b="1" i="0" u="none" strike="noStrike" dirty="0">
                          <a:latin typeface="+mn-ea"/>
                          <a:ea typeface="+mn-ea"/>
                        </a:rPr>
                        <a:t>　</a:t>
                      </a:r>
                    </a:p>
                  </a:txBody>
                  <a:tcPr marL="6066" marR="6066" marT="606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r>
              <a:tr h="169788">
                <a:tc>
                  <a:txBody>
                    <a:bodyPr/>
                    <a:lstStyle/>
                    <a:p>
                      <a:pPr algn="l" fontAlgn="b"/>
                      <a:r>
                        <a:rPr lang="en-US" sz="1100" b="1" i="0" u="none" strike="noStrike" dirty="0" smtClean="0">
                          <a:latin typeface="+mn-lt"/>
                          <a:ea typeface="+mn-ea"/>
                        </a:rPr>
                        <a:t> N</a:t>
                      </a:r>
                      <a:endParaRPr lang="en-US" sz="1100" b="1" i="0" u="none" strike="noStrike" dirty="0">
                        <a:latin typeface="+mn-lt"/>
                        <a:ea typeface="+mn-ea"/>
                      </a:endParaRPr>
                    </a:p>
                  </a:txBody>
                  <a:tcPr marL="6066" marR="6066" marT="606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r" fontAlgn="b"/>
                      <a:r>
                        <a:rPr lang="en-US" altLang="ja-JP" sz="1100" b="1" i="0" u="none" strike="noStrike">
                          <a:latin typeface="+mn-ea"/>
                          <a:ea typeface="+mn-ea"/>
                        </a:rPr>
                        <a:t>522</a:t>
                      </a:r>
                    </a:p>
                  </a:txBody>
                  <a:tcPr marL="6066" marR="6066" marT="606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r" fontAlgn="b"/>
                      <a:r>
                        <a:rPr lang="en-US" altLang="ja-JP" sz="1100" b="1" i="0" u="none" strike="noStrike">
                          <a:latin typeface="+mn-ea"/>
                          <a:ea typeface="+mn-ea"/>
                        </a:rPr>
                        <a:t>522</a:t>
                      </a:r>
                    </a:p>
                  </a:txBody>
                  <a:tcPr marL="6066" marR="6066" marT="606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r" fontAlgn="b"/>
                      <a:r>
                        <a:rPr lang="en-US" altLang="ja-JP" sz="1100" b="1" i="0" u="none" strike="noStrike">
                          <a:latin typeface="+mn-ea"/>
                          <a:ea typeface="+mn-ea"/>
                        </a:rPr>
                        <a:t>522</a:t>
                      </a:r>
                    </a:p>
                  </a:txBody>
                  <a:tcPr marL="6066" marR="6066" marT="606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r" fontAlgn="b"/>
                      <a:r>
                        <a:rPr lang="en-US" altLang="ja-JP" sz="1100" b="1" i="0" u="none" strike="noStrike">
                          <a:latin typeface="+mn-ea"/>
                          <a:ea typeface="+mn-ea"/>
                        </a:rPr>
                        <a:t>522</a:t>
                      </a:r>
                    </a:p>
                  </a:txBody>
                  <a:tcPr marL="6066" marR="6066" marT="606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r" fontAlgn="b"/>
                      <a:r>
                        <a:rPr lang="en-US" altLang="ja-JP" sz="1100" b="1" i="0" u="none" strike="noStrike">
                          <a:latin typeface="+mn-ea"/>
                          <a:ea typeface="+mn-ea"/>
                        </a:rPr>
                        <a:t>522</a:t>
                      </a:r>
                    </a:p>
                  </a:txBody>
                  <a:tcPr marL="6066" marR="6066" marT="606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r" fontAlgn="b"/>
                      <a:r>
                        <a:rPr lang="en-US" altLang="ja-JP" sz="1100" b="1" i="0" u="none" strike="noStrike" dirty="0">
                          <a:latin typeface="+mn-ea"/>
                          <a:ea typeface="+mn-ea"/>
                        </a:rPr>
                        <a:t>522</a:t>
                      </a:r>
                    </a:p>
                  </a:txBody>
                  <a:tcPr marL="6066" marR="6066" marT="606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r" fontAlgn="b"/>
                      <a:r>
                        <a:rPr lang="en-US" altLang="ja-JP" sz="1100" b="1" i="0" u="none" strike="noStrike">
                          <a:latin typeface="+mn-ea"/>
                          <a:ea typeface="+mn-ea"/>
                        </a:rPr>
                        <a:t>522</a:t>
                      </a:r>
                    </a:p>
                  </a:txBody>
                  <a:tcPr marL="6066" marR="6066" marT="606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endParaRPr lang="ja-JP" altLang="en-US" sz="1100" b="1" i="0" u="none" strike="noStrike" dirty="0">
                        <a:latin typeface="+mn-ea"/>
                        <a:ea typeface="+mn-ea"/>
                      </a:endParaRPr>
                    </a:p>
                  </a:txBody>
                  <a:tcPr marL="6066" marR="6066" marT="606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r" fontAlgn="b"/>
                      <a:r>
                        <a:rPr lang="en-US" altLang="ja-JP" sz="1100" b="1" i="0" u="none" strike="noStrike" dirty="0">
                          <a:latin typeface="+mn-ea"/>
                          <a:ea typeface="+mn-ea"/>
                        </a:rPr>
                        <a:t>522</a:t>
                      </a:r>
                    </a:p>
                  </a:txBody>
                  <a:tcPr marL="6066" marR="6066" marT="606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endParaRPr lang="ja-JP" altLang="en-US" sz="1100" b="1" i="0" u="none" strike="noStrike" dirty="0">
                        <a:latin typeface="+mn-ea"/>
                        <a:ea typeface="+mn-ea"/>
                      </a:endParaRPr>
                    </a:p>
                  </a:txBody>
                  <a:tcPr marL="6066" marR="6066" marT="606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r>
              <a:tr h="190088">
                <a:tc>
                  <a:txBody>
                    <a:bodyPr/>
                    <a:lstStyle/>
                    <a:p>
                      <a:pPr algn="l" fontAlgn="b"/>
                      <a:r>
                        <a:rPr lang="en-US" sz="1100" b="1" i="0" u="none" strike="noStrike" dirty="0">
                          <a:latin typeface="+mn-lt"/>
                          <a:ea typeface="+mn-ea"/>
                        </a:rPr>
                        <a:t>Pseudo R</a:t>
                      </a:r>
                      <a:r>
                        <a:rPr lang="en-US" sz="1100" b="1" i="0" u="none" strike="noStrike" baseline="30000" dirty="0">
                          <a:latin typeface="+mn-lt"/>
                          <a:ea typeface="+mn-ea"/>
                        </a:rPr>
                        <a:t>2</a:t>
                      </a:r>
                      <a:r>
                        <a:rPr lang="en-US" sz="1100" b="1" i="0" u="none" strike="noStrike" dirty="0">
                          <a:latin typeface="+mn-lt"/>
                          <a:ea typeface="+mn-ea"/>
                        </a:rPr>
                        <a:t> / </a:t>
                      </a:r>
                      <a:r>
                        <a:rPr lang="en-US" sz="1100" b="1" i="0" u="none" strike="noStrike" dirty="0" smtClean="0">
                          <a:latin typeface="+mn-lt"/>
                          <a:ea typeface="+mn-ea"/>
                        </a:rPr>
                        <a:t>Adj. R</a:t>
                      </a:r>
                      <a:r>
                        <a:rPr lang="en-US" sz="1100" b="1" i="0" u="none" strike="noStrike" baseline="30000" dirty="0" smtClean="0">
                          <a:latin typeface="+mn-lt"/>
                          <a:ea typeface="+mn-ea"/>
                        </a:rPr>
                        <a:t>2</a:t>
                      </a:r>
                      <a:endParaRPr lang="en-US" sz="1100" b="1" i="0" u="none" strike="noStrike" dirty="0">
                        <a:latin typeface="+mn-lt"/>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0.07</a:t>
                      </a: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0.07</a:t>
                      </a: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0.09</a:t>
                      </a: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0.09</a:t>
                      </a: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0.37</a:t>
                      </a: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0.37</a:t>
                      </a: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0.44</a:t>
                      </a: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dirty="0">
                          <a:latin typeface="+mn-ea"/>
                          <a:ea typeface="+mn-ea"/>
                        </a:rPr>
                        <a:t>0.43</a:t>
                      </a: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dirty="0">
                        <a:latin typeface="+mn-ea"/>
                        <a:ea typeface="+mn-ea"/>
                      </a:endParaRPr>
                    </a:p>
                  </a:txBody>
                  <a:tcPr marL="6066" marR="6066" marT="6066" marB="0" anchor="b">
                    <a:lnL>
                      <a:noFill/>
                    </a:lnL>
                    <a:lnR>
                      <a:noFill/>
                    </a:lnR>
                    <a:lnT>
                      <a:noFill/>
                    </a:lnT>
                    <a:lnB>
                      <a:noFill/>
                    </a:lnB>
                    <a:solidFill>
                      <a:schemeClr val="bg1">
                        <a:lumMod val="85000"/>
                      </a:schemeClr>
                    </a:solidFill>
                  </a:tcPr>
                </a:tc>
              </a:tr>
              <a:tr h="169788">
                <a:tc>
                  <a:txBody>
                    <a:bodyPr/>
                    <a:lstStyle/>
                    <a:p>
                      <a:pPr algn="l" fontAlgn="b"/>
                      <a:r>
                        <a:rPr lang="ja-JP" altLang="en-US" sz="1100" b="1" i="0" u="none" strike="noStrike" dirty="0">
                          <a:latin typeface="+mn-lt"/>
                          <a:ea typeface="+mn-ea"/>
                        </a:rPr>
                        <a:t>対数尤度 </a:t>
                      </a:r>
                      <a:r>
                        <a:rPr lang="en-US" altLang="ja-JP" sz="1100" b="1" i="0" u="none" strike="noStrike" dirty="0">
                          <a:latin typeface="+mn-lt"/>
                          <a:ea typeface="+mn-ea"/>
                        </a:rPr>
                        <a:t>/</a:t>
                      </a:r>
                      <a:r>
                        <a:rPr lang="ja-JP" altLang="en-US" sz="1100" b="1" i="0" u="none" strike="noStrike" dirty="0">
                          <a:latin typeface="+mn-lt"/>
                          <a:ea typeface="+mn-ea"/>
                        </a:rPr>
                        <a:t> </a:t>
                      </a:r>
                      <a:r>
                        <a:rPr lang="en-US" sz="1100" b="1" i="0" u="none" strike="noStrike" dirty="0">
                          <a:latin typeface="+mn-lt"/>
                          <a:ea typeface="+mn-ea"/>
                        </a:rPr>
                        <a:t>Root MSE</a:t>
                      </a: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-1072.32</a:t>
                      </a: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-1071.72</a:t>
                      </a:r>
                    </a:p>
                  </a:txBody>
                  <a:tcPr marL="6066" marR="6066" marT="6066"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a:latin typeface="+mn-ea"/>
                          <a:ea typeface="+mn-ea"/>
                        </a:rPr>
                        <a:t> </a:t>
                      </a: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-1049.57</a:t>
                      </a: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-1053.28</a:t>
                      </a: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1.24</a:t>
                      </a: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1.24</a:t>
                      </a: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dirty="0">
                          <a:latin typeface="+mn-ea"/>
                          <a:ea typeface="+mn-ea"/>
                        </a:rPr>
                        <a:t>1.17</a:t>
                      </a: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dirty="0">
                          <a:latin typeface="+mn-ea"/>
                          <a:ea typeface="+mn-ea"/>
                        </a:rPr>
                        <a:t>1.18</a:t>
                      </a: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dirty="0">
                        <a:latin typeface="+mn-ea"/>
                        <a:ea typeface="+mn-ea"/>
                      </a:endParaRPr>
                    </a:p>
                  </a:txBody>
                  <a:tcPr marL="6066" marR="6066" marT="6066" marB="0" anchor="b">
                    <a:lnL>
                      <a:noFill/>
                    </a:lnL>
                    <a:lnR>
                      <a:noFill/>
                    </a:lnR>
                    <a:lnT>
                      <a:noFill/>
                    </a:lnT>
                    <a:lnB>
                      <a:noFill/>
                    </a:lnB>
                    <a:solidFill>
                      <a:schemeClr val="bg1">
                        <a:lumMod val="85000"/>
                      </a:schemeClr>
                    </a:solidFill>
                  </a:tcPr>
                </a:tc>
              </a:tr>
              <a:tr h="169788">
                <a:tc>
                  <a:txBody>
                    <a:bodyPr/>
                    <a:lstStyle/>
                    <a:p>
                      <a:pPr algn="l" fontAlgn="b"/>
                      <a:r>
                        <a:rPr lang="en-US" sz="1100" b="1" i="0" u="none" strike="noStrike" dirty="0">
                          <a:latin typeface="+mn-lt"/>
                          <a:ea typeface="+mn-ea"/>
                        </a:rPr>
                        <a:t>Wald</a:t>
                      </a:r>
                      <a:r>
                        <a:rPr lang="ja-JP" altLang="en-US" sz="1100" b="1" i="0" u="none" strike="noStrike" dirty="0">
                          <a:latin typeface="+mn-lt"/>
                          <a:ea typeface="+mn-ea"/>
                        </a:rPr>
                        <a:t>検定</a:t>
                      </a:r>
                      <a:r>
                        <a:rPr lang="en-US" altLang="ja-JP" sz="1100" b="1" i="0" u="none" strike="noStrike" dirty="0">
                          <a:latin typeface="+mn-lt"/>
                          <a:ea typeface="+mn-ea"/>
                        </a:rPr>
                        <a:t>(</a:t>
                      </a:r>
                      <a:r>
                        <a:rPr lang="el-GR" sz="1100" b="1" i="0" u="none" strike="noStrike" dirty="0">
                          <a:latin typeface="+mn-lt"/>
                          <a:ea typeface="+mn-ea"/>
                        </a:rPr>
                        <a:t>χ</a:t>
                      </a:r>
                      <a:r>
                        <a:rPr lang="el-GR" sz="1100" b="1" i="0" u="none" strike="noStrike" baseline="30000" dirty="0">
                          <a:latin typeface="+mn-lt"/>
                          <a:ea typeface="+mn-ea"/>
                        </a:rPr>
                        <a:t>2</a:t>
                      </a:r>
                      <a:r>
                        <a:rPr lang="el-GR" sz="1100" b="1" i="0" u="none" strike="noStrike" dirty="0">
                          <a:latin typeface="+mn-lt"/>
                          <a:ea typeface="+mn-ea"/>
                        </a:rPr>
                        <a:t>) /</a:t>
                      </a:r>
                      <a:r>
                        <a:rPr lang="el-GR" sz="1100" b="1" i="1" u="none" strike="noStrike" dirty="0">
                          <a:latin typeface="+mn-lt"/>
                          <a:ea typeface="+mn-ea"/>
                        </a:rPr>
                        <a:t> </a:t>
                      </a:r>
                      <a:r>
                        <a:rPr lang="en-US" sz="1100" b="1" i="1" u="none" strike="noStrike" dirty="0">
                          <a:latin typeface="+mn-lt"/>
                          <a:ea typeface="+mn-ea"/>
                        </a:rPr>
                        <a:t>F</a:t>
                      </a:r>
                      <a:r>
                        <a:rPr lang="ja-JP" altLang="en-US" sz="1100" b="1" i="0" u="none" strike="noStrike" dirty="0">
                          <a:latin typeface="+mn-lt"/>
                          <a:ea typeface="+mn-ea"/>
                        </a:rPr>
                        <a:t>検定</a:t>
                      </a:r>
                      <a:r>
                        <a:rPr lang="ja-JP" altLang="en-US" sz="1100" b="1" i="0" u="none" strike="noStrike" baseline="30000" dirty="0">
                          <a:latin typeface="+mn-lt"/>
                          <a:ea typeface="+mn-ea"/>
                        </a:rPr>
                        <a:t> </a:t>
                      </a:r>
                      <a:r>
                        <a:rPr lang="en-US" altLang="ja-JP" sz="1100" b="1" i="0" u="none" strike="noStrike" baseline="30000" dirty="0">
                          <a:latin typeface="+mn-lt"/>
                          <a:ea typeface="+mn-ea"/>
                        </a:rPr>
                        <a:t>2)</a:t>
                      </a:r>
                      <a:endParaRPr lang="ja-JP" altLang="en-US" sz="1100" b="1" i="0" u="none" strike="noStrike" dirty="0">
                        <a:latin typeface="+mn-lt"/>
                        <a:ea typeface="+mn-ea"/>
                      </a:endParaRPr>
                    </a:p>
                  </a:txBody>
                  <a:tcPr marL="6066" marR="6066" marT="606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b"/>
                      <a:r>
                        <a:rPr lang="ja-JP" altLang="en-US" sz="1100" b="1" i="0" u="none" strike="noStrike">
                          <a:latin typeface="+mn-ea"/>
                          <a:ea typeface="+mn-ea"/>
                        </a:rPr>
                        <a:t>　</a:t>
                      </a:r>
                    </a:p>
                  </a:txBody>
                  <a:tcPr marL="6066" marR="6066" marT="606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b"/>
                      <a:r>
                        <a:rPr lang="en-US" altLang="ja-JP" sz="1100" b="1" i="0" u="none" strike="noStrike">
                          <a:latin typeface="+mn-ea"/>
                          <a:ea typeface="+mn-ea"/>
                        </a:rPr>
                        <a:t>177.63</a:t>
                      </a:r>
                    </a:p>
                  </a:txBody>
                  <a:tcPr marL="6066" marR="6066" marT="606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66" marR="6066" marT="606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b"/>
                      <a:r>
                        <a:rPr lang="en-US" altLang="ja-JP" sz="1100" b="1" i="0" u="none" strike="noStrike">
                          <a:latin typeface="+mn-ea"/>
                          <a:ea typeface="+mn-ea"/>
                        </a:rPr>
                        <a:t>174.89</a:t>
                      </a:r>
                    </a:p>
                  </a:txBody>
                  <a:tcPr marL="6066" marR="6066" marT="606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66" marR="6066" marT="606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b"/>
                      <a:r>
                        <a:rPr lang="en-US" altLang="ja-JP" sz="1100" b="1" i="0" u="none" strike="noStrike">
                          <a:latin typeface="+mn-ea"/>
                          <a:ea typeface="+mn-ea"/>
                        </a:rPr>
                        <a:t>231.03</a:t>
                      </a:r>
                    </a:p>
                  </a:txBody>
                  <a:tcPr marL="6066" marR="6066" marT="606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66" marR="6066" marT="606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b"/>
                      <a:r>
                        <a:rPr lang="en-US" altLang="ja-JP" sz="1100" b="1" i="0" u="none" strike="noStrike">
                          <a:latin typeface="+mn-ea"/>
                          <a:ea typeface="+mn-ea"/>
                        </a:rPr>
                        <a:t>219.03</a:t>
                      </a:r>
                    </a:p>
                  </a:txBody>
                  <a:tcPr marL="6066" marR="6066" marT="606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66" marR="6066" marT="606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b"/>
                      <a:r>
                        <a:rPr lang="ja-JP" altLang="en-US" sz="1100" b="1" i="0" u="none" strike="noStrike" baseline="30000">
                          <a:latin typeface="+mn-ea"/>
                          <a:ea typeface="+mn-ea"/>
                        </a:rPr>
                        <a:t>　</a:t>
                      </a:r>
                      <a:endParaRPr lang="ja-JP" altLang="en-US" sz="1100" b="1" i="0" u="none" strike="noStrike">
                        <a:latin typeface="+mn-ea"/>
                        <a:ea typeface="+mn-ea"/>
                      </a:endParaRPr>
                    </a:p>
                  </a:txBody>
                  <a:tcPr marL="6066" marR="6066" marT="606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b"/>
                      <a:r>
                        <a:rPr lang="en-US" altLang="ja-JP" sz="1100" b="1" i="0" u="none" strike="noStrike">
                          <a:latin typeface="+mn-ea"/>
                          <a:ea typeface="+mn-ea"/>
                        </a:rPr>
                        <a:t>22.00</a:t>
                      </a:r>
                    </a:p>
                  </a:txBody>
                  <a:tcPr marL="6066" marR="6066" marT="606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66" marR="6066" marT="606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b"/>
                      <a:r>
                        <a:rPr lang="en-US" altLang="ja-JP" sz="1100" b="1" i="0" u="none" strike="noStrike">
                          <a:latin typeface="+mn-ea"/>
                          <a:ea typeface="+mn-ea"/>
                        </a:rPr>
                        <a:t>20.54</a:t>
                      </a:r>
                    </a:p>
                  </a:txBody>
                  <a:tcPr marL="6066" marR="6066" marT="606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66" marR="6066" marT="606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b"/>
                      <a:r>
                        <a:rPr lang="en-US" altLang="ja-JP" sz="1100" b="1" i="0" u="none" strike="noStrike">
                          <a:latin typeface="+mn-ea"/>
                          <a:ea typeface="+mn-ea"/>
                        </a:rPr>
                        <a:t>27.05</a:t>
                      </a:r>
                    </a:p>
                  </a:txBody>
                  <a:tcPr marL="6066" marR="6066" marT="606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66" marR="6066" marT="606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b"/>
                      <a:r>
                        <a:rPr lang="en-US" altLang="ja-JP" sz="1100" b="1" i="0" u="none" strike="noStrike" dirty="0">
                          <a:latin typeface="+mn-ea"/>
                          <a:ea typeface="+mn-ea"/>
                        </a:rPr>
                        <a:t>25.26</a:t>
                      </a:r>
                    </a:p>
                  </a:txBody>
                  <a:tcPr marL="6066" marR="6066" marT="606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b"/>
                      <a:r>
                        <a:rPr lang="ja-JP" altLang="en-US" sz="1100" b="1" i="0" u="none" strike="noStrike" baseline="30000" dirty="0">
                          <a:latin typeface="+mn-ea"/>
                          <a:ea typeface="+mn-ea"/>
                        </a:rPr>
                        <a:t>***</a:t>
                      </a:r>
                      <a:endParaRPr lang="ja-JP" altLang="en-US" sz="1100" b="1" i="0" u="none" strike="noStrike" dirty="0">
                        <a:latin typeface="+mn-ea"/>
                        <a:ea typeface="+mn-ea"/>
                      </a:endParaRPr>
                    </a:p>
                  </a:txBody>
                  <a:tcPr marL="6066" marR="6066" marT="606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r>
              <a:tr h="158385">
                <a:tc gridSpan="2">
                  <a:txBody>
                    <a:bodyPr/>
                    <a:lstStyle/>
                    <a:p>
                      <a:pPr algn="l" fontAlgn="b"/>
                      <a:r>
                        <a:rPr lang="ja-JP" altLang="en-US" sz="1000" b="0" i="0" u="none" strike="noStrike" dirty="0">
                          <a:latin typeface="+mn-ea"/>
                          <a:ea typeface="+mn-ea"/>
                        </a:rPr>
                        <a:t>注 </a:t>
                      </a:r>
                      <a:r>
                        <a:rPr lang="en-US" altLang="ja-JP" sz="1000" b="0" i="0" u="none" strike="noStrike" dirty="0">
                          <a:latin typeface="+mn-ea"/>
                          <a:ea typeface="+mn-ea"/>
                        </a:rPr>
                        <a:t>1)</a:t>
                      </a:r>
                      <a:r>
                        <a:rPr lang="ja-JP" altLang="en-US" sz="1000" b="0" i="0" u="none" strike="noStrike" dirty="0">
                          <a:latin typeface="+mn-ea"/>
                          <a:ea typeface="+mn-ea"/>
                        </a:rPr>
                        <a:t>回帰係数は，限界効果。</a:t>
                      </a:r>
                    </a:p>
                  </a:txBody>
                  <a:tcPr marL="6066" marR="6066" marT="6066"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a:txBody>
                    <a:bodyPr/>
                    <a:lstStyle/>
                    <a:p>
                      <a:pPr algn="l" fontAlgn="b"/>
                      <a:endParaRPr lang="ja-JP" altLang="en-US" sz="1000" b="0" i="0" u="none" strike="noStrike">
                        <a:latin typeface="+mn-ea"/>
                        <a:ea typeface="+mn-ea"/>
                      </a:endParaRPr>
                    </a:p>
                  </a:txBody>
                  <a:tcPr marL="6066" marR="6066" marT="606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000" b="0" i="0" u="none" strike="noStrike">
                        <a:latin typeface="+mn-ea"/>
                        <a:ea typeface="+mn-ea"/>
                      </a:endParaRPr>
                    </a:p>
                  </a:txBody>
                  <a:tcPr marL="6066" marR="6066" marT="606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000" b="0" i="0" u="none" strike="noStrike">
                        <a:latin typeface="+mn-ea"/>
                        <a:ea typeface="+mn-ea"/>
                      </a:endParaRPr>
                    </a:p>
                  </a:txBody>
                  <a:tcPr marL="6066" marR="6066" marT="606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000" b="0" i="0" u="none" strike="noStrike">
                        <a:latin typeface="+mn-ea"/>
                        <a:ea typeface="+mn-ea"/>
                      </a:endParaRPr>
                    </a:p>
                  </a:txBody>
                  <a:tcPr marL="6066" marR="6066" marT="606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000" b="0" i="0" u="none" strike="noStrike" dirty="0">
                        <a:latin typeface="+mn-ea"/>
                        <a:ea typeface="+mn-ea"/>
                      </a:endParaRPr>
                    </a:p>
                  </a:txBody>
                  <a:tcPr marL="6066" marR="6066" marT="606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000" b="0" i="0" u="none" strike="noStrike">
                        <a:latin typeface="+mn-ea"/>
                        <a:ea typeface="+mn-ea"/>
                      </a:endParaRPr>
                    </a:p>
                  </a:txBody>
                  <a:tcPr marL="6066" marR="6066" marT="606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000" b="0" i="0" u="none" strike="noStrike">
                        <a:latin typeface="+mn-ea"/>
                        <a:ea typeface="+mn-ea"/>
                      </a:endParaRPr>
                    </a:p>
                  </a:txBody>
                  <a:tcPr marL="6066" marR="6066" marT="606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000" b="0" i="0" u="none" strike="noStrike">
                        <a:latin typeface="+mn-ea"/>
                        <a:ea typeface="+mn-ea"/>
                      </a:endParaRPr>
                    </a:p>
                  </a:txBody>
                  <a:tcPr marL="6066" marR="6066" marT="606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000" b="0" i="0" u="none" strike="noStrike">
                        <a:latin typeface="+mn-ea"/>
                        <a:ea typeface="+mn-ea"/>
                      </a:endParaRPr>
                    </a:p>
                  </a:txBody>
                  <a:tcPr marL="6066" marR="6066" marT="606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000" b="0" i="0" u="none" strike="noStrike">
                        <a:latin typeface="+mn-ea"/>
                        <a:ea typeface="+mn-ea"/>
                      </a:endParaRPr>
                    </a:p>
                  </a:txBody>
                  <a:tcPr marL="6066" marR="6066" marT="606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000" b="0" i="0" u="none" strike="noStrike">
                        <a:latin typeface="+mn-ea"/>
                        <a:ea typeface="+mn-ea"/>
                      </a:endParaRPr>
                    </a:p>
                  </a:txBody>
                  <a:tcPr marL="6066" marR="6066" marT="606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000" b="0" i="0" u="none" strike="noStrike">
                        <a:latin typeface="+mn-ea"/>
                        <a:ea typeface="+mn-ea"/>
                      </a:endParaRPr>
                    </a:p>
                  </a:txBody>
                  <a:tcPr marL="6066" marR="6066" marT="606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000" b="0" i="0" u="none" strike="noStrike">
                        <a:latin typeface="+mn-ea"/>
                        <a:ea typeface="+mn-ea"/>
                      </a:endParaRPr>
                    </a:p>
                  </a:txBody>
                  <a:tcPr marL="6066" marR="6066" marT="606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000" b="0" i="0" u="none" strike="noStrike">
                        <a:latin typeface="+mn-ea"/>
                        <a:ea typeface="+mn-ea"/>
                      </a:endParaRPr>
                    </a:p>
                  </a:txBody>
                  <a:tcPr marL="6066" marR="6066" marT="606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000" b="0" i="0" u="none" strike="noStrike">
                        <a:latin typeface="+mn-ea"/>
                        <a:ea typeface="+mn-ea"/>
                      </a:endParaRPr>
                    </a:p>
                  </a:txBody>
                  <a:tcPr marL="6066" marR="6066" marT="606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000" b="0" i="0" u="none" strike="noStrike">
                        <a:latin typeface="+mn-ea"/>
                        <a:ea typeface="+mn-ea"/>
                      </a:endParaRPr>
                    </a:p>
                  </a:txBody>
                  <a:tcPr marL="6066" marR="6066" marT="606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000" b="0" i="0" u="none" strike="noStrike" dirty="0">
                        <a:latin typeface="+mn-ea"/>
                        <a:ea typeface="+mn-ea"/>
                      </a:endParaRPr>
                    </a:p>
                  </a:txBody>
                  <a:tcPr marL="6066" marR="6066" marT="6066" marB="0" anchor="b">
                    <a:lnL>
                      <a:noFill/>
                    </a:lnL>
                    <a:lnR>
                      <a:noFill/>
                    </a:lnR>
                    <a:lnT w="6350" cap="flat" cmpd="sng" algn="ctr">
                      <a:solidFill>
                        <a:srgbClr val="000000"/>
                      </a:solidFill>
                      <a:prstDash val="solid"/>
                      <a:round/>
                      <a:headEnd type="none" w="med" len="med"/>
                      <a:tailEnd type="none" w="med" len="med"/>
                    </a:lnT>
                    <a:lnB>
                      <a:noFill/>
                    </a:lnB>
                  </a:tcPr>
                </a:tc>
              </a:tr>
              <a:tr h="154891">
                <a:tc gridSpan="3">
                  <a:txBody>
                    <a:bodyPr/>
                    <a:lstStyle/>
                    <a:p>
                      <a:pPr algn="l" fontAlgn="b"/>
                      <a:r>
                        <a:rPr lang="ja-JP" altLang="en-US" sz="1000" b="0" i="0" u="none" strike="noStrike" baseline="0" dirty="0" smtClean="0">
                          <a:latin typeface="+mn-ea"/>
                          <a:ea typeface="+mn-ea"/>
                        </a:rPr>
                        <a:t> </a:t>
                      </a:r>
                      <a:r>
                        <a:rPr lang="en-US" altLang="ja-JP" sz="1000" b="0" i="0" u="none" strike="noStrike" dirty="0" smtClean="0">
                          <a:latin typeface="+mn-ea"/>
                          <a:ea typeface="+mn-ea"/>
                        </a:rPr>
                        <a:t>2</a:t>
                      </a:r>
                      <a:r>
                        <a:rPr lang="en-US" altLang="ja-JP" sz="1000" b="0" i="0" u="none" strike="noStrike" dirty="0">
                          <a:latin typeface="+mn-ea"/>
                          <a:ea typeface="+mn-ea"/>
                        </a:rPr>
                        <a:t>)</a:t>
                      </a:r>
                      <a:r>
                        <a:rPr lang="ja-JP" altLang="en-US" sz="1000" b="0" i="0" u="none" strike="noStrike" dirty="0">
                          <a:latin typeface="+mn-ea"/>
                          <a:ea typeface="+mn-ea"/>
                        </a:rPr>
                        <a:t>帰無仮説：全ての係数がゼロ。</a:t>
                      </a:r>
                    </a:p>
                  </a:txBody>
                  <a:tcPr marL="109182" marR="6066" marT="6066"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000" b="0" i="0" u="none" strike="noStrike" dirty="0">
                        <a:latin typeface="+mn-ea"/>
                        <a:ea typeface="+mn-ea"/>
                      </a:endParaRPr>
                    </a:p>
                  </a:txBody>
                  <a:tcPr marL="6066" marR="6066" marT="6066" marB="0" anchor="b">
                    <a:lnL>
                      <a:noFill/>
                    </a:lnL>
                    <a:lnR>
                      <a:noFill/>
                    </a:lnR>
                    <a:lnT>
                      <a:noFill/>
                    </a:lnT>
                    <a:lnB>
                      <a:noFill/>
                    </a:lnB>
                  </a:tcPr>
                </a:tc>
                <a:tc>
                  <a:txBody>
                    <a:bodyPr/>
                    <a:lstStyle/>
                    <a:p>
                      <a:pPr algn="l" fontAlgn="b"/>
                      <a:endParaRPr lang="ja-JP" altLang="en-US" sz="1000" b="0" i="0" u="none" strike="noStrike" dirty="0">
                        <a:latin typeface="+mn-ea"/>
                        <a:ea typeface="+mn-ea"/>
                      </a:endParaRPr>
                    </a:p>
                  </a:txBody>
                  <a:tcPr marL="6066" marR="6066" marT="6066" marB="0" anchor="b">
                    <a:lnL>
                      <a:noFill/>
                    </a:lnL>
                    <a:lnR>
                      <a:noFill/>
                    </a:lnR>
                    <a:lnT>
                      <a:noFill/>
                    </a:lnT>
                    <a:lnB>
                      <a:noFill/>
                    </a:lnB>
                  </a:tcPr>
                </a:tc>
                <a:tc>
                  <a:txBody>
                    <a:bodyPr/>
                    <a:lstStyle/>
                    <a:p>
                      <a:pPr algn="l" fontAlgn="b"/>
                      <a:endParaRPr lang="ja-JP" altLang="en-US" sz="1000" b="0" i="0" u="none" strike="noStrike" dirty="0">
                        <a:latin typeface="+mn-ea"/>
                        <a:ea typeface="+mn-ea"/>
                      </a:endParaRPr>
                    </a:p>
                  </a:txBody>
                  <a:tcPr marL="6066" marR="6066" marT="6066" marB="0" anchor="b">
                    <a:lnL>
                      <a:noFill/>
                    </a:lnL>
                    <a:lnR>
                      <a:noFill/>
                    </a:lnR>
                    <a:lnT>
                      <a:noFill/>
                    </a:lnT>
                    <a:lnB>
                      <a:noFill/>
                    </a:lnB>
                  </a:tcPr>
                </a:tc>
                <a:tc>
                  <a:txBody>
                    <a:bodyPr/>
                    <a:lstStyle/>
                    <a:p>
                      <a:pPr algn="l" fontAlgn="b"/>
                      <a:endParaRPr lang="ja-JP" altLang="en-US" sz="1000" b="0" i="0" u="none" strike="noStrike" dirty="0">
                        <a:latin typeface="+mn-ea"/>
                        <a:ea typeface="+mn-ea"/>
                      </a:endParaRPr>
                    </a:p>
                  </a:txBody>
                  <a:tcPr marL="6066" marR="6066" marT="6066" marB="0" anchor="b">
                    <a:lnL>
                      <a:noFill/>
                    </a:lnL>
                    <a:lnR>
                      <a:noFill/>
                    </a:lnR>
                    <a:lnT>
                      <a:noFill/>
                    </a:lnT>
                    <a:lnB>
                      <a:noFill/>
                    </a:lnB>
                  </a:tcPr>
                </a:tc>
                <a:tc>
                  <a:txBody>
                    <a:bodyPr/>
                    <a:lstStyle/>
                    <a:p>
                      <a:pPr algn="l" fontAlgn="b"/>
                      <a:endParaRPr lang="ja-JP" altLang="en-US" sz="1000" b="0" i="0" u="none" strike="noStrike">
                        <a:latin typeface="+mn-ea"/>
                        <a:ea typeface="+mn-ea"/>
                      </a:endParaRPr>
                    </a:p>
                  </a:txBody>
                  <a:tcPr marL="6066" marR="6066" marT="6066" marB="0" anchor="b">
                    <a:lnL>
                      <a:noFill/>
                    </a:lnL>
                    <a:lnR>
                      <a:noFill/>
                    </a:lnR>
                    <a:lnT>
                      <a:noFill/>
                    </a:lnT>
                    <a:lnB>
                      <a:noFill/>
                    </a:lnB>
                  </a:tcPr>
                </a:tc>
                <a:tc>
                  <a:txBody>
                    <a:bodyPr/>
                    <a:lstStyle/>
                    <a:p>
                      <a:pPr algn="l" fontAlgn="b"/>
                      <a:endParaRPr lang="ja-JP" altLang="en-US" sz="1000" b="0" i="0" u="none" strike="noStrike">
                        <a:latin typeface="+mn-ea"/>
                        <a:ea typeface="+mn-ea"/>
                      </a:endParaRPr>
                    </a:p>
                  </a:txBody>
                  <a:tcPr marL="6066" marR="6066" marT="6066" marB="0" anchor="b">
                    <a:lnL>
                      <a:noFill/>
                    </a:lnL>
                    <a:lnR>
                      <a:noFill/>
                    </a:lnR>
                    <a:lnT>
                      <a:noFill/>
                    </a:lnT>
                    <a:lnB>
                      <a:noFill/>
                    </a:lnB>
                  </a:tcPr>
                </a:tc>
                <a:tc>
                  <a:txBody>
                    <a:bodyPr/>
                    <a:lstStyle/>
                    <a:p>
                      <a:pPr algn="l" fontAlgn="b"/>
                      <a:endParaRPr lang="ja-JP" altLang="en-US" sz="1000" b="0" i="0" u="none" strike="noStrike">
                        <a:latin typeface="+mn-ea"/>
                        <a:ea typeface="+mn-ea"/>
                      </a:endParaRPr>
                    </a:p>
                  </a:txBody>
                  <a:tcPr marL="6066" marR="6066" marT="6066" marB="0" anchor="b">
                    <a:lnL>
                      <a:noFill/>
                    </a:lnL>
                    <a:lnR>
                      <a:noFill/>
                    </a:lnR>
                    <a:lnT>
                      <a:noFill/>
                    </a:lnT>
                    <a:lnB>
                      <a:noFill/>
                    </a:lnB>
                  </a:tcPr>
                </a:tc>
                <a:tc>
                  <a:txBody>
                    <a:bodyPr/>
                    <a:lstStyle/>
                    <a:p>
                      <a:pPr algn="l" fontAlgn="b"/>
                      <a:endParaRPr lang="ja-JP" altLang="en-US" sz="1000" b="0" i="0" u="none" strike="noStrike">
                        <a:latin typeface="+mn-ea"/>
                        <a:ea typeface="+mn-ea"/>
                      </a:endParaRPr>
                    </a:p>
                  </a:txBody>
                  <a:tcPr marL="6066" marR="6066" marT="6066" marB="0" anchor="b">
                    <a:lnL>
                      <a:noFill/>
                    </a:lnL>
                    <a:lnR>
                      <a:noFill/>
                    </a:lnR>
                    <a:lnT>
                      <a:noFill/>
                    </a:lnT>
                    <a:lnB>
                      <a:noFill/>
                    </a:lnB>
                  </a:tcPr>
                </a:tc>
                <a:tc>
                  <a:txBody>
                    <a:bodyPr/>
                    <a:lstStyle/>
                    <a:p>
                      <a:pPr algn="l" fontAlgn="b"/>
                      <a:endParaRPr lang="ja-JP" altLang="en-US" sz="1000" b="0" i="0" u="none" strike="noStrike">
                        <a:latin typeface="+mn-ea"/>
                        <a:ea typeface="+mn-ea"/>
                      </a:endParaRPr>
                    </a:p>
                  </a:txBody>
                  <a:tcPr marL="6066" marR="6066" marT="6066" marB="0" anchor="b">
                    <a:lnL>
                      <a:noFill/>
                    </a:lnL>
                    <a:lnR>
                      <a:noFill/>
                    </a:lnR>
                    <a:lnT>
                      <a:noFill/>
                    </a:lnT>
                    <a:lnB>
                      <a:noFill/>
                    </a:lnB>
                  </a:tcPr>
                </a:tc>
                <a:tc>
                  <a:txBody>
                    <a:bodyPr/>
                    <a:lstStyle/>
                    <a:p>
                      <a:pPr algn="l" fontAlgn="b"/>
                      <a:endParaRPr lang="ja-JP" altLang="en-US" sz="1000" b="0" i="0" u="none" strike="noStrike">
                        <a:latin typeface="+mn-ea"/>
                        <a:ea typeface="+mn-ea"/>
                      </a:endParaRPr>
                    </a:p>
                  </a:txBody>
                  <a:tcPr marL="6066" marR="6066" marT="6066" marB="0" anchor="b">
                    <a:lnL>
                      <a:noFill/>
                    </a:lnL>
                    <a:lnR>
                      <a:noFill/>
                    </a:lnR>
                    <a:lnT>
                      <a:noFill/>
                    </a:lnT>
                    <a:lnB>
                      <a:noFill/>
                    </a:lnB>
                  </a:tcPr>
                </a:tc>
                <a:tc>
                  <a:txBody>
                    <a:bodyPr/>
                    <a:lstStyle/>
                    <a:p>
                      <a:pPr algn="l" fontAlgn="b"/>
                      <a:endParaRPr lang="ja-JP" altLang="en-US" sz="1000" b="0" i="0" u="none" strike="noStrike">
                        <a:latin typeface="+mn-ea"/>
                        <a:ea typeface="+mn-ea"/>
                      </a:endParaRPr>
                    </a:p>
                  </a:txBody>
                  <a:tcPr marL="6066" marR="6066" marT="6066" marB="0" anchor="b">
                    <a:lnL>
                      <a:noFill/>
                    </a:lnL>
                    <a:lnR>
                      <a:noFill/>
                    </a:lnR>
                    <a:lnT>
                      <a:noFill/>
                    </a:lnT>
                    <a:lnB>
                      <a:noFill/>
                    </a:lnB>
                  </a:tcPr>
                </a:tc>
                <a:tc>
                  <a:txBody>
                    <a:bodyPr/>
                    <a:lstStyle/>
                    <a:p>
                      <a:pPr algn="l" fontAlgn="b"/>
                      <a:endParaRPr lang="ja-JP" altLang="en-US" sz="1000" b="0" i="0" u="none" strike="noStrike">
                        <a:latin typeface="+mn-ea"/>
                        <a:ea typeface="+mn-ea"/>
                      </a:endParaRPr>
                    </a:p>
                  </a:txBody>
                  <a:tcPr marL="6066" marR="6066" marT="6066" marB="0" anchor="b">
                    <a:lnL>
                      <a:noFill/>
                    </a:lnL>
                    <a:lnR>
                      <a:noFill/>
                    </a:lnR>
                    <a:lnT>
                      <a:noFill/>
                    </a:lnT>
                    <a:lnB>
                      <a:noFill/>
                    </a:lnB>
                  </a:tcPr>
                </a:tc>
                <a:tc>
                  <a:txBody>
                    <a:bodyPr/>
                    <a:lstStyle/>
                    <a:p>
                      <a:pPr algn="l" fontAlgn="b"/>
                      <a:endParaRPr lang="ja-JP" altLang="en-US" sz="1000" b="0" i="0" u="none" strike="noStrike">
                        <a:latin typeface="+mn-ea"/>
                        <a:ea typeface="+mn-ea"/>
                      </a:endParaRPr>
                    </a:p>
                  </a:txBody>
                  <a:tcPr marL="6066" marR="6066" marT="6066" marB="0" anchor="b">
                    <a:lnL>
                      <a:noFill/>
                    </a:lnL>
                    <a:lnR>
                      <a:noFill/>
                    </a:lnR>
                    <a:lnT>
                      <a:noFill/>
                    </a:lnT>
                    <a:lnB>
                      <a:noFill/>
                    </a:lnB>
                  </a:tcPr>
                </a:tc>
                <a:tc>
                  <a:txBody>
                    <a:bodyPr/>
                    <a:lstStyle/>
                    <a:p>
                      <a:pPr algn="l" fontAlgn="b"/>
                      <a:endParaRPr lang="ja-JP" altLang="en-US" sz="1000" b="0" i="0" u="none" strike="noStrike">
                        <a:latin typeface="+mn-ea"/>
                        <a:ea typeface="+mn-ea"/>
                      </a:endParaRPr>
                    </a:p>
                  </a:txBody>
                  <a:tcPr marL="6066" marR="6066" marT="6066" marB="0" anchor="b">
                    <a:lnL>
                      <a:noFill/>
                    </a:lnL>
                    <a:lnR>
                      <a:noFill/>
                    </a:lnR>
                    <a:lnT>
                      <a:noFill/>
                    </a:lnT>
                    <a:lnB>
                      <a:noFill/>
                    </a:lnB>
                  </a:tcPr>
                </a:tc>
                <a:tc>
                  <a:txBody>
                    <a:bodyPr/>
                    <a:lstStyle/>
                    <a:p>
                      <a:pPr algn="l" fontAlgn="b"/>
                      <a:endParaRPr lang="ja-JP" altLang="en-US" sz="1000" b="0" i="0" u="none" strike="noStrike">
                        <a:latin typeface="+mn-ea"/>
                        <a:ea typeface="+mn-ea"/>
                      </a:endParaRPr>
                    </a:p>
                  </a:txBody>
                  <a:tcPr marL="6066" marR="6066" marT="6066" marB="0" anchor="b">
                    <a:lnL>
                      <a:noFill/>
                    </a:lnL>
                    <a:lnR>
                      <a:noFill/>
                    </a:lnR>
                    <a:lnT>
                      <a:noFill/>
                    </a:lnT>
                    <a:lnB>
                      <a:noFill/>
                    </a:lnB>
                  </a:tcPr>
                </a:tc>
                <a:tc>
                  <a:txBody>
                    <a:bodyPr/>
                    <a:lstStyle/>
                    <a:p>
                      <a:pPr algn="l" fontAlgn="b"/>
                      <a:endParaRPr lang="ja-JP" altLang="en-US" sz="1000" b="0" i="0" u="none" strike="noStrike">
                        <a:latin typeface="+mn-ea"/>
                        <a:ea typeface="+mn-ea"/>
                      </a:endParaRPr>
                    </a:p>
                  </a:txBody>
                  <a:tcPr marL="6066" marR="6066" marT="6066" marB="0" anchor="b">
                    <a:lnL>
                      <a:noFill/>
                    </a:lnL>
                    <a:lnR>
                      <a:noFill/>
                    </a:lnR>
                    <a:lnT>
                      <a:noFill/>
                    </a:lnT>
                    <a:lnB>
                      <a:noFill/>
                    </a:lnB>
                  </a:tcPr>
                </a:tc>
              </a:tr>
              <a:tr h="154891">
                <a:tc gridSpan="15">
                  <a:txBody>
                    <a:bodyPr/>
                    <a:lstStyle/>
                    <a:p>
                      <a:pPr algn="l" fontAlgn="t"/>
                      <a:r>
                        <a:rPr lang="en-US" altLang="ja-JP" sz="1000" b="0" i="0" u="none" strike="noStrike" dirty="0" smtClean="0">
                          <a:latin typeface="+mn-ea"/>
                          <a:ea typeface="+mn-ea"/>
                        </a:rPr>
                        <a:t> 3</a:t>
                      </a:r>
                      <a:r>
                        <a:rPr lang="en-US" altLang="ja-JP" sz="1000" b="0" i="0" u="none" strike="noStrike" dirty="0">
                          <a:latin typeface="+mn-ea"/>
                          <a:ea typeface="+mn-ea"/>
                        </a:rPr>
                        <a:t>)</a:t>
                      </a:r>
                      <a:r>
                        <a:rPr lang="ja-JP" altLang="en-US" sz="1000" b="0" i="0" u="none" strike="noStrike" dirty="0">
                          <a:latin typeface="+mn-ea"/>
                          <a:ea typeface="+mn-ea"/>
                        </a:rPr>
                        <a:t>括弧内は，分散不均一性の下でも一致性のある標準誤差。</a:t>
                      </a:r>
                      <a:r>
                        <a:rPr lang="ja-JP" altLang="en-US" sz="1000" b="0" i="0" u="none" strike="noStrike" baseline="30000" dirty="0">
                          <a:latin typeface="+mn-ea"/>
                          <a:ea typeface="+mn-ea"/>
                        </a:rPr>
                        <a:t>***</a:t>
                      </a:r>
                      <a:r>
                        <a:rPr lang="en-US" altLang="ja-JP" sz="1000" b="0" i="0" u="none" strike="noStrike" dirty="0">
                          <a:latin typeface="+mn-ea"/>
                          <a:ea typeface="+mn-ea"/>
                        </a:rPr>
                        <a:t>: 1</a:t>
                      </a:r>
                      <a:r>
                        <a:rPr lang="ja-JP" altLang="en-US" sz="1000" b="0" i="0" u="none" strike="noStrike" dirty="0">
                          <a:latin typeface="+mn-ea"/>
                          <a:ea typeface="+mn-ea"/>
                        </a:rPr>
                        <a:t>％水準で有意，</a:t>
                      </a:r>
                      <a:r>
                        <a:rPr lang="ja-JP" altLang="en-US" sz="1000" b="0" i="0" u="none" strike="noStrike" baseline="30000" dirty="0">
                          <a:latin typeface="+mn-ea"/>
                          <a:ea typeface="+mn-ea"/>
                        </a:rPr>
                        <a:t>**</a:t>
                      </a:r>
                      <a:r>
                        <a:rPr lang="en-US" altLang="ja-JP" sz="1000" b="0" i="0" u="none" strike="noStrike" dirty="0">
                          <a:latin typeface="+mn-ea"/>
                          <a:ea typeface="+mn-ea"/>
                        </a:rPr>
                        <a:t>: 5</a:t>
                      </a:r>
                      <a:r>
                        <a:rPr lang="ja-JP" altLang="en-US" sz="1000" b="0" i="0" u="none" strike="noStrike" dirty="0">
                          <a:latin typeface="+mn-ea"/>
                          <a:ea typeface="+mn-ea"/>
                        </a:rPr>
                        <a:t>％水準で有意，</a:t>
                      </a:r>
                      <a:r>
                        <a:rPr lang="ja-JP" altLang="en-US" sz="1000" b="0" i="0" u="none" strike="noStrike" baseline="30000" dirty="0">
                          <a:latin typeface="+mn-ea"/>
                          <a:ea typeface="+mn-ea"/>
                        </a:rPr>
                        <a:t>*</a:t>
                      </a:r>
                      <a:r>
                        <a:rPr lang="en-US" altLang="ja-JP" sz="1000" b="0" i="0" u="none" strike="noStrike" dirty="0">
                          <a:latin typeface="+mn-ea"/>
                          <a:ea typeface="+mn-ea"/>
                        </a:rPr>
                        <a:t>: 10</a:t>
                      </a:r>
                      <a:r>
                        <a:rPr lang="ja-JP" altLang="en-US" sz="1000" b="0" i="0" u="none" strike="noStrike" dirty="0">
                          <a:latin typeface="+mn-ea"/>
                          <a:ea typeface="+mn-ea"/>
                        </a:rPr>
                        <a:t>％水準で有意。</a:t>
                      </a:r>
                    </a:p>
                  </a:txBody>
                  <a:tcPr marL="109182" marR="6066" marT="6066" marB="0">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t"/>
                      <a:endParaRPr lang="ja-JP" altLang="en-US" sz="1000" b="0" i="0" u="none" strike="noStrike" dirty="0">
                        <a:latin typeface="+mn-ea"/>
                        <a:ea typeface="+mn-ea"/>
                      </a:endParaRPr>
                    </a:p>
                  </a:txBody>
                  <a:tcPr marL="6066" marR="6066" marT="6066" marB="0">
                    <a:lnL>
                      <a:noFill/>
                    </a:lnL>
                    <a:lnR>
                      <a:noFill/>
                    </a:lnR>
                    <a:lnT>
                      <a:noFill/>
                    </a:lnT>
                    <a:lnB>
                      <a:noFill/>
                    </a:lnB>
                  </a:tcPr>
                </a:tc>
                <a:tc>
                  <a:txBody>
                    <a:bodyPr/>
                    <a:lstStyle/>
                    <a:p>
                      <a:pPr algn="l" fontAlgn="t"/>
                      <a:endParaRPr lang="ja-JP" altLang="en-US" sz="1000" b="0" i="0" u="none" strike="noStrike">
                        <a:latin typeface="+mn-ea"/>
                        <a:ea typeface="+mn-ea"/>
                      </a:endParaRPr>
                    </a:p>
                  </a:txBody>
                  <a:tcPr marL="6066" marR="6066" marT="6066" marB="0">
                    <a:lnL>
                      <a:noFill/>
                    </a:lnL>
                    <a:lnR>
                      <a:noFill/>
                    </a:lnR>
                    <a:lnT>
                      <a:noFill/>
                    </a:lnT>
                    <a:lnB>
                      <a:noFill/>
                    </a:lnB>
                  </a:tcPr>
                </a:tc>
                <a:tc>
                  <a:txBody>
                    <a:bodyPr/>
                    <a:lstStyle/>
                    <a:p>
                      <a:pPr algn="l" fontAlgn="t"/>
                      <a:endParaRPr lang="ja-JP" altLang="en-US" sz="1000" b="0" i="0" u="none" strike="noStrike" dirty="0">
                        <a:latin typeface="+mn-ea"/>
                        <a:ea typeface="+mn-ea"/>
                      </a:endParaRPr>
                    </a:p>
                  </a:txBody>
                  <a:tcPr marL="6066" marR="6066" marT="6066" marB="0">
                    <a:lnL>
                      <a:noFill/>
                    </a:lnL>
                    <a:lnR>
                      <a:noFill/>
                    </a:lnR>
                    <a:lnT>
                      <a:noFill/>
                    </a:lnT>
                    <a:lnB>
                      <a:noFill/>
                    </a:lnB>
                  </a:tcPr>
                </a:tc>
                <a:tc>
                  <a:txBody>
                    <a:bodyPr/>
                    <a:lstStyle/>
                    <a:p>
                      <a:pPr algn="l" fontAlgn="t"/>
                      <a:endParaRPr lang="ja-JP" altLang="en-US" sz="1000" b="0" i="0" u="none" strike="noStrike" dirty="0">
                        <a:latin typeface="+mn-ea"/>
                        <a:ea typeface="+mn-ea"/>
                      </a:endParaRPr>
                    </a:p>
                  </a:txBody>
                  <a:tcPr marL="6066" marR="6066" marT="6066" marB="0">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kumimoji="1" lang="ja-JP" altLang="en-US" sz="4000" dirty="0" smtClean="0">
                <a:solidFill>
                  <a:srgbClr val="C00000"/>
                </a:solidFill>
                <a:effectLst>
                  <a:outerShdw blurRad="38100" dist="38100" dir="2700000" algn="tl">
                    <a:srgbClr val="000000">
                      <a:alpha val="43137"/>
                    </a:srgbClr>
                  </a:outerShdw>
                </a:effectLst>
              </a:rPr>
              <a:t>本</a:t>
            </a:r>
            <a:r>
              <a:rPr lang="ja-JP" altLang="en-US" sz="4000" dirty="0" smtClean="0">
                <a:solidFill>
                  <a:srgbClr val="C00000"/>
                </a:solidFill>
                <a:effectLst>
                  <a:outerShdw blurRad="38100" dist="38100" dir="2700000" algn="tl">
                    <a:srgbClr val="000000">
                      <a:alpha val="43137"/>
                    </a:srgbClr>
                  </a:outerShdw>
                </a:effectLst>
              </a:rPr>
              <a:t>報告</a:t>
            </a:r>
            <a:r>
              <a:rPr kumimoji="1" lang="ja-JP" altLang="en-US" sz="4000" dirty="0" smtClean="0">
                <a:solidFill>
                  <a:srgbClr val="C00000"/>
                </a:solidFill>
                <a:effectLst>
                  <a:outerShdw blurRad="38100" dist="38100" dir="2700000" algn="tl">
                    <a:srgbClr val="000000">
                      <a:alpha val="43137"/>
                    </a:srgbClr>
                  </a:outerShdw>
                </a:effectLst>
              </a:rPr>
              <a:t>の構成</a:t>
            </a:r>
            <a:endParaRPr kumimoji="1" lang="ja-JP" altLang="en-US" sz="4000" dirty="0">
              <a:solidFill>
                <a:srgbClr val="C00000"/>
              </a:solidFill>
              <a:effectLst>
                <a:outerShdw blurRad="38100" dist="38100" dir="2700000" algn="tl">
                  <a:srgbClr val="000000">
                    <a:alpha val="43137"/>
                  </a:srgbClr>
                </a:outerShdw>
              </a:effectLst>
            </a:endParaRPr>
          </a:p>
        </p:txBody>
      </p:sp>
      <p:sp>
        <p:nvSpPr>
          <p:cNvPr id="3" name="コンテンツ プレースホルダ 2"/>
          <p:cNvSpPr>
            <a:spLocks noGrp="1"/>
          </p:cNvSpPr>
          <p:nvPr>
            <p:ph idx="1"/>
          </p:nvPr>
        </p:nvSpPr>
        <p:spPr>
          <a:xfrm>
            <a:off x="357158" y="1881188"/>
            <a:ext cx="8536017" cy="4244975"/>
          </a:xfrm>
        </p:spPr>
        <p:txBody>
          <a:bodyPr/>
          <a:lstStyle/>
          <a:p>
            <a:pPr>
              <a:buNone/>
            </a:pPr>
            <a:r>
              <a:rPr lang="ja-JP" altLang="en-US" sz="3600" dirty="0" smtClean="0"/>
              <a:t>１．実証データの概要</a:t>
            </a:r>
            <a:endParaRPr lang="en-US" altLang="ja-JP" sz="3600" dirty="0" smtClean="0"/>
          </a:p>
          <a:p>
            <a:pPr>
              <a:buNone/>
            </a:pPr>
            <a:r>
              <a:rPr lang="ja-JP" altLang="en-US" sz="3600" dirty="0" smtClean="0"/>
              <a:t>２</a:t>
            </a:r>
            <a:r>
              <a:rPr kumimoji="1" lang="ja-JP" altLang="en-US" sz="3600" dirty="0" smtClean="0"/>
              <a:t>．政府代表役員派遣の制度的枠組み</a:t>
            </a:r>
            <a:endParaRPr kumimoji="1" lang="en-US" altLang="ja-JP" sz="3600" dirty="0" smtClean="0"/>
          </a:p>
          <a:p>
            <a:pPr>
              <a:buNone/>
            </a:pPr>
            <a:r>
              <a:rPr lang="ja-JP" altLang="en-US" sz="3600" dirty="0" smtClean="0"/>
              <a:t>３．ロシア国家のモデル：理論仮説</a:t>
            </a:r>
            <a:endParaRPr lang="en-US" altLang="ja-JP" sz="3600" dirty="0" smtClean="0"/>
          </a:p>
          <a:p>
            <a:pPr>
              <a:buNone/>
            </a:pPr>
            <a:r>
              <a:rPr lang="ja-JP" altLang="en-US" sz="3600" dirty="0" smtClean="0"/>
              <a:t>４</a:t>
            </a:r>
            <a:r>
              <a:rPr kumimoji="1" lang="ja-JP" altLang="en-US" sz="3600" dirty="0" smtClean="0"/>
              <a:t>．</a:t>
            </a:r>
            <a:r>
              <a:rPr lang="ja-JP" altLang="en-US" sz="3600" dirty="0" smtClean="0"/>
              <a:t>政府代表取締役派遣の決定要因</a:t>
            </a:r>
            <a:endParaRPr lang="en-US" altLang="ja-JP" sz="3600" dirty="0" smtClean="0"/>
          </a:p>
          <a:p>
            <a:pPr>
              <a:buNone/>
            </a:pPr>
            <a:r>
              <a:rPr lang="ja-JP" altLang="en-US" sz="3600" dirty="0" smtClean="0"/>
              <a:t>５</a:t>
            </a:r>
            <a:r>
              <a:rPr kumimoji="1" lang="ja-JP" altLang="en-US" sz="3600" dirty="0" smtClean="0"/>
              <a:t>．</a:t>
            </a:r>
            <a:r>
              <a:rPr lang="ja-JP" altLang="en-US" sz="3600" dirty="0" smtClean="0"/>
              <a:t>政府代表取締役の経営行動への影響</a:t>
            </a:r>
            <a:endParaRPr lang="en-US" altLang="ja-JP" sz="3600" dirty="0" smtClean="0"/>
          </a:p>
          <a:p>
            <a:pPr>
              <a:buNone/>
            </a:pPr>
            <a:r>
              <a:rPr lang="ja-JP" altLang="en-US" sz="3600" dirty="0" smtClean="0"/>
              <a:t>６</a:t>
            </a:r>
            <a:r>
              <a:rPr kumimoji="1" lang="ja-JP" altLang="en-US" sz="3600" dirty="0" smtClean="0"/>
              <a:t>．暫定的結論</a:t>
            </a:r>
            <a:endParaRPr kumimoji="1" lang="ja-JP" altLang="en-US" sz="36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nvGraphicFramePr>
        <p:xfrm>
          <a:off x="428596" y="714355"/>
          <a:ext cx="8215372" cy="5687469"/>
        </p:xfrm>
        <a:graphic>
          <a:graphicData uri="http://schemas.openxmlformats.org/drawingml/2006/table">
            <a:tbl>
              <a:tblPr/>
              <a:tblGrid>
                <a:gridCol w="1549240"/>
                <a:gridCol w="62977"/>
                <a:gridCol w="614027"/>
                <a:gridCol w="207824"/>
                <a:gridCol w="614027"/>
                <a:gridCol w="198379"/>
                <a:gridCol w="614027"/>
                <a:gridCol w="198379"/>
                <a:gridCol w="614027"/>
                <a:gridCol w="207824"/>
                <a:gridCol w="66127"/>
                <a:gridCol w="614027"/>
                <a:gridCol w="207824"/>
                <a:gridCol w="614027"/>
                <a:gridCol w="198379"/>
                <a:gridCol w="614027"/>
                <a:gridCol w="198379"/>
                <a:gridCol w="614027"/>
                <a:gridCol w="207824"/>
              </a:tblGrid>
              <a:tr h="171697">
                <a:tc>
                  <a:txBody>
                    <a:bodyPr/>
                    <a:lstStyle/>
                    <a:p>
                      <a:pPr algn="l" fontAlgn="ctr"/>
                      <a:r>
                        <a:rPr lang="ja-JP" altLang="en-US" sz="1100" b="1" i="0" u="none" strike="noStrike" dirty="0">
                          <a:latin typeface="+mn-ea"/>
                          <a:ea typeface="+mn-ea"/>
                        </a:rPr>
                        <a:t>従属変数</a:t>
                      </a:r>
                    </a:p>
                  </a:txBody>
                  <a:tcPr marL="6093" marR="6093" marT="609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ctr"/>
                      <a:r>
                        <a:rPr lang="ja-JP" altLang="en-US" sz="1100" b="1" i="0" u="none" strike="noStrike">
                          <a:latin typeface="+mn-ea"/>
                          <a:ea typeface="+mn-ea"/>
                        </a:rPr>
                        <a:t>　</a:t>
                      </a:r>
                    </a:p>
                  </a:txBody>
                  <a:tcPr marL="6093" marR="6093" marT="6093" marB="0" anchor="ctr">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gridSpan="8">
                  <a:txBody>
                    <a:bodyPr/>
                    <a:lstStyle/>
                    <a:p>
                      <a:pPr algn="ctr" fontAlgn="ctr"/>
                      <a:r>
                        <a:rPr lang="zh-TW" altLang="en-US" sz="1100" b="1" i="0" u="none" strike="noStrike">
                          <a:latin typeface="+mn-ea"/>
                          <a:ea typeface="+mn-ea"/>
                        </a:rPr>
                        <a:t>政治交換指標</a:t>
                      </a:r>
                      <a:r>
                        <a:rPr lang="en-US" altLang="zh-TW" sz="1100" b="1" i="0" u="none" strike="noStrike">
                          <a:latin typeface="+mn-ea"/>
                          <a:ea typeface="+mn-ea"/>
                        </a:rPr>
                        <a:t>Ⅰ</a:t>
                      </a:r>
                    </a:p>
                  </a:txBody>
                  <a:tcPr marL="6093" marR="6093" marT="609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1100" b="1" i="1" u="none" strike="noStrike">
                          <a:latin typeface="+mn-ea"/>
                          <a:ea typeface="+mn-ea"/>
                        </a:rPr>
                        <a:t>　</a:t>
                      </a:r>
                    </a:p>
                  </a:txBody>
                  <a:tcPr marL="6093" marR="6093" marT="6093" marB="0" anchor="ctr">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gridSpan="8">
                  <a:txBody>
                    <a:bodyPr/>
                    <a:lstStyle/>
                    <a:p>
                      <a:pPr algn="ctr" fontAlgn="ctr"/>
                      <a:r>
                        <a:rPr lang="zh-TW" altLang="en-US" sz="1100" b="1" i="0" u="none" strike="noStrike">
                          <a:latin typeface="+mn-ea"/>
                          <a:ea typeface="+mn-ea"/>
                        </a:rPr>
                        <a:t>政治交換指標</a:t>
                      </a:r>
                      <a:r>
                        <a:rPr lang="en-US" altLang="zh-TW" sz="1100" b="1" i="0" u="none" strike="noStrike">
                          <a:latin typeface="+mn-ea"/>
                          <a:ea typeface="+mn-ea"/>
                        </a:rPr>
                        <a:t>Ⅱ</a:t>
                      </a:r>
                    </a:p>
                  </a:txBody>
                  <a:tcPr marL="6093" marR="6093" marT="609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171697">
                <a:tc>
                  <a:txBody>
                    <a:bodyPr/>
                    <a:lstStyle/>
                    <a:p>
                      <a:pPr algn="l" fontAlgn="ctr"/>
                      <a:r>
                        <a:rPr lang="ja-JP" altLang="en-US" sz="1100" b="1" i="0" u="none" strike="noStrike" dirty="0">
                          <a:latin typeface="+mn-ea"/>
                          <a:ea typeface="+mn-ea"/>
                        </a:rPr>
                        <a:t>推定量</a:t>
                      </a:r>
                    </a:p>
                  </a:txBody>
                  <a:tcPr marL="6093" marR="6093" marT="609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ctr"/>
                      <a:endParaRPr lang="ja-JP" altLang="en-US" sz="1100" b="1" i="0" u="none" strike="noStrike">
                        <a:latin typeface="+mn-ea"/>
                        <a:ea typeface="+mn-ea"/>
                      </a:endParaRPr>
                    </a:p>
                  </a:txBody>
                  <a:tcPr marL="6093" marR="6093" marT="6093" marB="0" anchor="ctr">
                    <a:lnL>
                      <a:noFill/>
                    </a:lnL>
                    <a:lnR>
                      <a:noFill/>
                    </a:lnR>
                    <a:lnT>
                      <a:noFill/>
                    </a:lnT>
                    <a:lnB>
                      <a:noFill/>
                    </a:lnB>
                    <a:solidFill>
                      <a:schemeClr val="bg1">
                        <a:lumMod val="85000"/>
                      </a:schemeClr>
                    </a:solidFill>
                  </a:tcPr>
                </a:tc>
                <a:tc gridSpan="8">
                  <a:txBody>
                    <a:bodyPr/>
                    <a:lstStyle/>
                    <a:p>
                      <a:pPr algn="ctr" fontAlgn="ctr"/>
                      <a:r>
                        <a:rPr lang="en-US" sz="1100" b="1" i="0" u="none" strike="noStrike" dirty="0">
                          <a:latin typeface="+mn-lt"/>
                          <a:ea typeface="+mn-ea"/>
                        </a:rPr>
                        <a:t>Ordered </a:t>
                      </a:r>
                      <a:r>
                        <a:rPr lang="en-US" sz="1100" b="1" i="0" u="none" strike="noStrike" dirty="0" err="1">
                          <a:latin typeface="+mn-lt"/>
                          <a:ea typeface="+mn-ea"/>
                        </a:rPr>
                        <a:t>probit</a:t>
                      </a:r>
                      <a:r>
                        <a:rPr lang="en-US" sz="1100" b="1" i="0" u="none" strike="noStrike" dirty="0">
                          <a:latin typeface="+mn-lt"/>
                          <a:ea typeface="+mn-ea"/>
                        </a:rPr>
                        <a:t> ML</a:t>
                      </a:r>
                      <a:r>
                        <a:rPr lang="en-US" sz="1100" b="1" i="0" u="none" strike="noStrike" baseline="30000" dirty="0">
                          <a:latin typeface="+mn-lt"/>
                          <a:ea typeface="+mn-ea"/>
                        </a:rPr>
                        <a:t> 1)</a:t>
                      </a:r>
                      <a:endParaRPr lang="en-US" sz="1100" b="1" i="0" u="none" strike="noStrike" dirty="0">
                        <a:latin typeface="+mn-lt"/>
                        <a:ea typeface="+mn-ea"/>
                      </a:endParaRPr>
                    </a:p>
                  </a:txBody>
                  <a:tcPr marL="6093" marR="6093" marT="609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endParaRPr lang="ja-JP" altLang="en-US" sz="1100" b="1" i="0" u="none" strike="noStrike">
                        <a:latin typeface="+mn-lt"/>
                        <a:ea typeface="+mn-ea"/>
                      </a:endParaRPr>
                    </a:p>
                  </a:txBody>
                  <a:tcPr marL="6093" marR="6093" marT="6093" marB="0" anchor="ctr">
                    <a:lnL>
                      <a:noFill/>
                    </a:lnL>
                    <a:lnR>
                      <a:noFill/>
                    </a:lnR>
                    <a:lnT>
                      <a:noFill/>
                    </a:lnT>
                    <a:lnB>
                      <a:noFill/>
                    </a:lnB>
                    <a:solidFill>
                      <a:schemeClr val="bg1">
                        <a:lumMod val="85000"/>
                      </a:schemeClr>
                    </a:solidFill>
                  </a:tcPr>
                </a:tc>
                <a:tc gridSpan="8">
                  <a:txBody>
                    <a:bodyPr/>
                    <a:lstStyle/>
                    <a:p>
                      <a:pPr algn="ctr" fontAlgn="ctr"/>
                      <a:r>
                        <a:rPr lang="en-US" sz="1100" b="1" i="0" u="none" strike="noStrike" dirty="0">
                          <a:latin typeface="+mn-lt"/>
                          <a:ea typeface="+mn-ea"/>
                        </a:rPr>
                        <a:t>OLS</a:t>
                      </a:r>
                    </a:p>
                  </a:txBody>
                  <a:tcPr marL="6093" marR="6093" marT="609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171697">
                <a:tc>
                  <a:txBody>
                    <a:bodyPr/>
                    <a:lstStyle/>
                    <a:p>
                      <a:pPr algn="l" fontAlgn="ctr"/>
                      <a:r>
                        <a:rPr lang="ja-JP" altLang="en-US" sz="1100" b="1" i="0" u="none" strike="noStrike" dirty="0">
                          <a:latin typeface="+mn-ea"/>
                          <a:ea typeface="+mn-ea"/>
                        </a:rPr>
                        <a:t>モデル</a:t>
                      </a:r>
                    </a:p>
                  </a:txBody>
                  <a:tcPr marL="6093" marR="6093" marT="609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ctr"/>
                      <a:r>
                        <a:rPr lang="ja-JP" altLang="en-US" sz="1100" b="1" i="0" u="none" strike="noStrike">
                          <a:latin typeface="+mn-ea"/>
                          <a:ea typeface="+mn-ea"/>
                        </a:rPr>
                        <a:t>　</a:t>
                      </a:r>
                    </a:p>
                  </a:txBody>
                  <a:tcPr marL="6093" marR="6093" marT="6093" marB="0" anchor="ctr">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gridSpan="2">
                  <a:txBody>
                    <a:bodyPr/>
                    <a:lstStyle/>
                    <a:p>
                      <a:pPr algn="ctr" fontAlgn="ctr"/>
                      <a:r>
                        <a:rPr lang="en-US" altLang="ja-JP" sz="1100" b="1" i="0" u="none" strike="noStrike">
                          <a:latin typeface="+mn-ea"/>
                          <a:ea typeface="+mn-ea"/>
                        </a:rPr>
                        <a:t>[9]</a:t>
                      </a:r>
                    </a:p>
                  </a:txBody>
                  <a:tcPr marL="6093" marR="6093" marT="609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gridSpan="2">
                  <a:txBody>
                    <a:bodyPr/>
                    <a:lstStyle/>
                    <a:p>
                      <a:pPr algn="ctr" fontAlgn="ctr"/>
                      <a:r>
                        <a:rPr lang="en-US" altLang="ja-JP" sz="1100" b="1" i="0" u="none" strike="noStrike">
                          <a:latin typeface="+mn-ea"/>
                          <a:ea typeface="+mn-ea"/>
                        </a:rPr>
                        <a:t>[10]</a:t>
                      </a:r>
                    </a:p>
                  </a:txBody>
                  <a:tcPr marL="6093" marR="6093" marT="609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gridSpan="2">
                  <a:txBody>
                    <a:bodyPr/>
                    <a:lstStyle/>
                    <a:p>
                      <a:pPr algn="ctr" fontAlgn="ctr"/>
                      <a:r>
                        <a:rPr lang="en-US" altLang="ja-JP" sz="1100" b="1" i="0" u="none" strike="noStrike">
                          <a:latin typeface="+mn-ea"/>
                          <a:ea typeface="+mn-ea"/>
                        </a:rPr>
                        <a:t>[11]</a:t>
                      </a:r>
                    </a:p>
                  </a:txBody>
                  <a:tcPr marL="6093" marR="6093" marT="609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gridSpan="2">
                  <a:txBody>
                    <a:bodyPr/>
                    <a:lstStyle/>
                    <a:p>
                      <a:pPr algn="ctr" fontAlgn="ctr"/>
                      <a:r>
                        <a:rPr lang="en-US" altLang="ja-JP" sz="1100" b="1" i="0" u="none" strike="noStrike">
                          <a:latin typeface="+mn-ea"/>
                          <a:ea typeface="+mn-ea"/>
                        </a:rPr>
                        <a:t>[12]</a:t>
                      </a:r>
                    </a:p>
                  </a:txBody>
                  <a:tcPr marL="6093" marR="6093" marT="609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ctr" fontAlgn="ctr"/>
                      <a:r>
                        <a:rPr lang="ja-JP" altLang="en-US" sz="1100" b="1" i="0" u="none" strike="noStrike">
                          <a:latin typeface="+mn-ea"/>
                          <a:ea typeface="+mn-ea"/>
                        </a:rPr>
                        <a:t>　</a:t>
                      </a:r>
                    </a:p>
                  </a:txBody>
                  <a:tcPr marL="6093" marR="6093" marT="6093" marB="0" anchor="ctr">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gridSpan="2">
                  <a:txBody>
                    <a:bodyPr/>
                    <a:lstStyle/>
                    <a:p>
                      <a:pPr algn="ctr" fontAlgn="ctr"/>
                      <a:r>
                        <a:rPr lang="en-US" altLang="ja-JP" sz="1100" b="1" i="0" u="none" strike="noStrike">
                          <a:latin typeface="+mn-ea"/>
                          <a:ea typeface="+mn-ea"/>
                        </a:rPr>
                        <a:t>[13]</a:t>
                      </a:r>
                    </a:p>
                  </a:txBody>
                  <a:tcPr marL="6093" marR="6093" marT="609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gridSpan="2">
                  <a:txBody>
                    <a:bodyPr/>
                    <a:lstStyle/>
                    <a:p>
                      <a:pPr algn="ctr" fontAlgn="ctr"/>
                      <a:r>
                        <a:rPr lang="en-US" altLang="ja-JP" sz="1100" b="1" i="0" u="none" strike="noStrike">
                          <a:latin typeface="+mn-ea"/>
                          <a:ea typeface="+mn-ea"/>
                        </a:rPr>
                        <a:t>[14]</a:t>
                      </a:r>
                    </a:p>
                  </a:txBody>
                  <a:tcPr marL="6093" marR="6093" marT="609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gridSpan="2">
                  <a:txBody>
                    <a:bodyPr/>
                    <a:lstStyle/>
                    <a:p>
                      <a:pPr algn="ctr" fontAlgn="ctr"/>
                      <a:r>
                        <a:rPr lang="en-US" altLang="ja-JP" sz="1100" b="1" i="0" u="none" strike="noStrike">
                          <a:latin typeface="+mn-ea"/>
                          <a:ea typeface="+mn-ea"/>
                        </a:rPr>
                        <a:t>[15]</a:t>
                      </a:r>
                    </a:p>
                  </a:txBody>
                  <a:tcPr marL="6093" marR="6093" marT="609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gridSpan="2">
                  <a:txBody>
                    <a:bodyPr/>
                    <a:lstStyle/>
                    <a:p>
                      <a:pPr algn="ctr" fontAlgn="ctr"/>
                      <a:r>
                        <a:rPr lang="en-US" altLang="ja-JP" sz="1100" b="1" i="0" u="none" strike="noStrike">
                          <a:latin typeface="+mn-ea"/>
                          <a:ea typeface="+mn-ea"/>
                        </a:rPr>
                        <a:t>[16]</a:t>
                      </a:r>
                    </a:p>
                  </a:txBody>
                  <a:tcPr marL="6093" marR="6093" marT="609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r>
              <a:tr h="171697">
                <a:tc>
                  <a:txBody>
                    <a:bodyPr/>
                    <a:lstStyle/>
                    <a:p>
                      <a:pPr algn="l" fontAlgn="b"/>
                      <a:r>
                        <a:rPr lang="ja-JP" altLang="en-US" sz="1100" b="1" i="0" u="none" strike="noStrike" dirty="0" smtClean="0">
                          <a:solidFill>
                            <a:srgbClr val="FF0000"/>
                          </a:solidFill>
                          <a:latin typeface="+mn-ea"/>
                          <a:ea typeface="+mn-ea"/>
                        </a:rPr>
                        <a:t>連邦政府代表役員比率　</a:t>
                      </a:r>
                      <a:endParaRPr lang="en-US" sz="1100" b="1" i="0" u="none" strike="noStrike" dirty="0">
                        <a:solidFill>
                          <a:srgbClr val="FF0000"/>
                        </a:solidFill>
                        <a:latin typeface="+mn-ea"/>
                        <a:ea typeface="+mn-ea"/>
                      </a:endParaRPr>
                    </a:p>
                  </a:txBody>
                  <a:tcPr marL="6066" marR="6066" marT="6066"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endParaRPr lang="ja-JP" altLang="en-US" sz="1100" b="1" i="1" u="none" strike="noStrike" dirty="0">
                        <a:solidFill>
                          <a:srgbClr val="FF0000"/>
                        </a:solidFill>
                        <a:latin typeface="+mn-ea"/>
                        <a:ea typeface="+mn-ea"/>
                      </a:endParaRPr>
                    </a:p>
                  </a:txBody>
                  <a:tcPr marL="6093" marR="6093" marT="6093"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r" fontAlgn="b"/>
                      <a:r>
                        <a:rPr lang="en-US" altLang="ja-JP" sz="1100" b="1" i="0" u="none" strike="noStrike" dirty="0">
                          <a:solidFill>
                            <a:srgbClr val="FF0000"/>
                          </a:solidFill>
                          <a:latin typeface="+mn-ea"/>
                          <a:ea typeface="+mn-ea"/>
                        </a:rPr>
                        <a:t>1.4314</a:t>
                      </a:r>
                    </a:p>
                  </a:txBody>
                  <a:tcPr marL="6093" marR="6093" marT="6093"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r>
                        <a:rPr lang="ja-JP" altLang="en-US" sz="1100" b="1" i="0" u="none" strike="noStrike" baseline="30000">
                          <a:solidFill>
                            <a:srgbClr val="FF0000"/>
                          </a:solidFill>
                          <a:latin typeface="+mn-ea"/>
                          <a:ea typeface="+mn-ea"/>
                        </a:rPr>
                        <a:t>***</a:t>
                      </a:r>
                      <a:endParaRPr lang="ja-JP" altLang="en-US" sz="1100" b="1" i="0" u="none" strike="noStrike">
                        <a:solidFill>
                          <a:srgbClr val="FF0000"/>
                        </a:solidFill>
                        <a:latin typeface="+mn-ea"/>
                        <a:ea typeface="+mn-ea"/>
                      </a:endParaRPr>
                    </a:p>
                  </a:txBody>
                  <a:tcPr marL="6093" marR="6093" marT="6093"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r" fontAlgn="b"/>
                      <a:r>
                        <a:rPr lang="en-US" altLang="ja-JP" sz="1100" b="1" i="0" u="none" strike="noStrike">
                          <a:solidFill>
                            <a:srgbClr val="FF0000"/>
                          </a:solidFill>
                          <a:latin typeface="+mn-ea"/>
                          <a:ea typeface="+mn-ea"/>
                        </a:rPr>
                        <a:t>1.3735</a:t>
                      </a:r>
                    </a:p>
                  </a:txBody>
                  <a:tcPr marL="6093" marR="6093" marT="6093"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r>
                        <a:rPr lang="ja-JP" altLang="en-US" sz="1100" b="1" i="0" u="none" strike="noStrike" baseline="30000">
                          <a:solidFill>
                            <a:srgbClr val="FF0000"/>
                          </a:solidFill>
                          <a:latin typeface="+mn-ea"/>
                          <a:ea typeface="+mn-ea"/>
                        </a:rPr>
                        <a:t>***</a:t>
                      </a:r>
                      <a:endParaRPr lang="ja-JP" altLang="en-US" sz="1100" b="1" i="0" u="none" strike="noStrike">
                        <a:solidFill>
                          <a:srgbClr val="FF0000"/>
                        </a:solidFill>
                        <a:latin typeface="+mn-ea"/>
                        <a:ea typeface="+mn-ea"/>
                      </a:endParaRPr>
                    </a:p>
                  </a:txBody>
                  <a:tcPr marL="6093" marR="6093" marT="6093"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r" fontAlgn="b"/>
                      <a:r>
                        <a:rPr lang="en-US" altLang="ja-JP" sz="1100" b="1" i="0" u="none" strike="noStrike">
                          <a:solidFill>
                            <a:srgbClr val="FF0000"/>
                          </a:solidFill>
                          <a:latin typeface="+mn-ea"/>
                          <a:ea typeface="+mn-ea"/>
                        </a:rPr>
                        <a:t>1.3526</a:t>
                      </a:r>
                    </a:p>
                  </a:txBody>
                  <a:tcPr marL="6093" marR="6093" marT="6093"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r>
                        <a:rPr lang="ja-JP" altLang="en-US" sz="1100" b="1" i="0" u="none" strike="noStrike" baseline="30000">
                          <a:solidFill>
                            <a:srgbClr val="FF0000"/>
                          </a:solidFill>
                          <a:latin typeface="+mn-ea"/>
                          <a:ea typeface="+mn-ea"/>
                        </a:rPr>
                        <a:t>***</a:t>
                      </a:r>
                      <a:endParaRPr lang="ja-JP" altLang="en-US" sz="1100" b="1" i="0" u="none" strike="noStrike">
                        <a:solidFill>
                          <a:srgbClr val="FF0000"/>
                        </a:solidFill>
                        <a:latin typeface="+mn-ea"/>
                        <a:ea typeface="+mn-ea"/>
                      </a:endParaRPr>
                    </a:p>
                  </a:txBody>
                  <a:tcPr marL="6093" marR="6093" marT="6093"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r" fontAlgn="b"/>
                      <a:r>
                        <a:rPr lang="en-US" altLang="ja-JP" sz="1100" b="1" i="0" u="none" strike="noStrike">
                          <a:solidFill>
                            <a:srgbClr val="FF0000"/>
                          </a:solidFill>
                          <a:latin typeface="+mn-ea"/>
                          <a:ea typeface="+mn-ea"/>
                        </a:rPr>
                        <a:t>1.4748</a:t>
                      </a:r>
                    </a:p>
                  </a:txBody>
                  <a:tcPr marL="6093" marR="6093" marT="6093"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r>
                        <a:rPr lang="ja-JP" altLang="en-US" sz="1100" b="1" i="0" u="none" strike="noStrike" baseline="30000">
                          <a:solidFill>
                            <a:srgbClr val="FF0000"/>
                          </a:solidFill>
                          <a:latin typeface="+mn-ea"/>
                          <a:ea typeface="+mn-ea"/>
                        </a:rPr>
                        <a:t>***</a:t>
                      </a:r>
                      <a:endParaRPr lang="ja-JP" altLang="en-US" sz="1100" b="1" i="0" u="none" strike="noStrike">
                        <a:solidFill>
                          <a:srgbClr val="FF0000"/>
                        </a:solidFill>
                        <a:latin typeface="+mn-ea"/>
                        <a:ea typeface="+mn-ea"/>
                      </a:endParaRPr>
                    </a:p>
                  </a:txBody>
                  <a:tcPr marL="6093" marR="6093" marT="6093"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endParaRPr lang="ja-JP" altLang="en-US" sz="1100" b="1" i="0" u="none" strike="noStrike">
                        <a:solidFill>
                          <a:srgbClr val="FF0000"/>
                        </a:solidFill>
                        <a:latin typeface="+mn-ea"/>
                        <a:ea typeface="+mn-ea"/>
                      </a:endParaRPr>
                    </a:p>
                  </a:txBody>
                  <a:tcPr marL="6093" marR="6093" marT="6093"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r" fontAlgn="b"/>
                      <a:r>
                        <a:rPr lang="en-US" altLang="ja-JP" sz="1100" b="1" i="0" u="none" strike="noStrike">
                          <a:solidFill>
                            <a:srgbClr val="FF0000"/>
                          </a:solidFill>
                          <a:latin typeface="+mn-ea"/>
                          <a:ea typeface="+mn-ea"/>
                        </a:rPr>
                        <a:t>1.8925</a:t>
                      </a:r>
                    </a:p>
                  </a:txBody>
                  <a:tcPr marL="6093" marR="6093" marT="6093"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r>
                        <a:rPr lang="ja-JP" altLang="en-US" sz="1100" b="1" i="0" u="none" strike="noStrike" baseline="30000">
                          <a:solidFill>
                            <a:srgbClr val="FF0000"/>
                          </a:solidFill>
                          <a:latin typeface="+mn-ea"/>
                          <a:ea typeface="+mn-ea"/>
                        </a:rPr>
                        <a:t>***</a:t>
                      </a:r>
                      <a:endParaRPr lang="ja-JP" altLang="en-US" sz="1100" b="1" i="0" u="none" strike="noStrike">
                        <a:solidFill>
                          <a:srgbClr val="FF0000"/>
                        </a:solidFill>
                        <a:latin typeface="+mn-ea"/>
                        <a:ea typeface="+mn-ea"/>
                      </a:endParaRPr>
                    </a:p>
                  </a:txBody>
                  <a:tcPr marL="6093" marR="6093" marT="6093"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r" fontAlgn="b"/>
                      <a:r>
                        <a:rPr lang="en-US" altLang="ja-JP" sz="1100" b="1" i="0" u="none" strike="noStrike" dirty="0">
                          <a:solidFill>
                            <a:srgbClr val="FF0000"/>
                          </a:solidFill>
                          <a:latin typeface="+mn-ea"/>
                          <a:ea typeface="+mn-ea"/>
                        </a:rPr>
                        <a:t>1.8094</a:t>
                      </a:r>
                    </a:p>
                  </a:txBody>
                  <a:tcPr marL="6093" marR="6093" marT="6093"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r>
                        <a:rPr lang="ja-JP" altLang="en-US" sz="1100" b="1" i="0" u="none" strike="noStrike" baseline="30000" dirty="0">
                          <a:solidFill>
                            <a:srgbClr val="FF0000"/>
                          </a:solidFill>
                          <a:latin typeface="+mn-ea"/>
                          <a:ea typeface="+mn-ea"/>
                        </a:rPr>
                        <a:t>***</a:t>
                      </a:r>
                      <a:endParaRPr lang="ja-JP" altLang="en-US" sz="1100" b="1" i="0" u="none" strike="noStrike" dirty="0">
                        <a:solidFill>
                          <a:srgbClr val="FF0000"/>
                        </a:solidFill>
                        <a:latin typeface="+mn-ea"/>
                        <a:ea typeface="+mn-ea"/>
                      </a:endParaRPr>
                    </a:p>
                  </a:txBody>
                  <a:tcPr marL="6093" marR="6093" marT="6093"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r" fontAlgn="b"/>
                      <a:r>
                        <a:rPr lang="en-US" altLang="ja-JP" sz="1100" b="1" i="0" u="none" strike="noStrike" dirty="0">
                          <a:solidFill>
                            <a:srgbClr val="FF0000"/>
                          </a:solidFill>
                          <a:latin typeface="+mn-ea"/>
                          <a:ea typeface="+mn-ea"/>
                        </a:rPr>
                        <a:t>1.7935</a:t>
                      </a:r>
                    </a:p>
                  </a:txBody>
                  <a:tcPr marL="6093" marR="6093" marT="6093"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r>
                        <a:rPr lang="ja-JP" altLang="en-US" sz="1100" b="1" i="0" u="none" strike="noStrike" baseline="30000">
                          <a:solidFill>
                            <a:srgbClr val="FF0000"/>
                          </a:solidFill>
                          <a:latin typeface="+mn-ea"/>
                          <a:ea typeface="+mn-ea"/>
                        </a:rPr>
                        <a:t>***</a:t>
                      </a:r>
                      <a:endParaRPr lang="ja-JP" altLang="en-US" sz="1100" b="1" i="0" u="none" strike="noStrike">
                        <a:solidFill>
                          <a:srgbClr val="FF0000"/>
                        </a:solidFill>
                        <a:latin typeface="+mn-ea"/>
                        <a:ea typeface="+mn-ea"/>
                      </a:endParaRPr>
                    </a:p>
                  </a:txBody>
                  <a:tcPr marL="6093" marR="6093" marT="6093"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r" fontAlgn="b"/>
                      <a:r>
                        <a:rPr lang="en-US" altLang="ja-JP" sz="1100" b="1" i="0" u="none" strike="noStrike" dirty="0">
                          <a:solidFill>
                            <a:srgbClr val="FF0000"/>
                          </a:solidFill>
                          <a:latin typeface="+mn-ea"/>
                          <a:ea typeface="+mn-ea"/>
                        </a:rPr>
                        <a:t>1.9353</a:t>
                      </a:r>
                    </a:p>
                  </a:txBody>
                  <a:tcPr marL="6093" marR="6093" marT="6093"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r>
                        <a:rPr lang="ja-JP" altLang="en-US" sz="1100" b="1" i="0" u="none" strike="noStrike" baseline="30000">
                          <a:solidFill>
                            <a:srgbClr val="FF0000"/>
                          </a:solidFill>
                          <a:latin typeface="+mn-ea"/>
                          <a:ea typeface="+mn-ea"/>
                        </a:rPr>
                        <a:t>***</a:t>
                      </a:r>
                      <a:endParaRPr lang="ja-JP" altLang="en-US" sz="1100" b="1" i="0" u="none" strike="noStrike">
                        <a:solidFill>
                          <a:srgbClr val="FF0000"/>
                        </a:solidFill>
                        <a:latin typeface="+mn-ea"/>
                        <a:ea typeface="+mn-ea"/>
                      </a:endParaRPr>
                    </a:p>
                  </a:txBody>
                  <a:tcPr marL="6093" marR="6093" marT="6093"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r>
              <a:tr h="171697">
                <a:tc>
                  <a:txBody>
                    <a:bodyPr/>
                    <a:lstStyle/>
                    <a:p>
                      <a:pPr algn="l" fontAlgn="b"/>
                      <a:endParaRPr lang="ja-JP" altLang="en-US" sz="1100" b="1" i="0" u="none" strike="noStrike" dirty="0">
                        <a:solidFill>
                          <a:srgbClr val="FF0000"/>
                        </a:solidFill>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a:solidFill>
                          <a:srgbClr val="FF0000"/>
                        </a:solidFill>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t"/>
                      <a:r>
                        <a:rPr lang="en-US" altLang="ja-JP" sz="1100" b="1" i="0" u="none" strike="noStrike">
                          <a:solidFill>
                            <a:srgbClr val="FF0000"/>
                          </a:solidFill>
                          <a:latin typeface="+mn-ea"/>
                          <a:ea typeface="+mn-ea"/>
                        </a:rPr>
                        <a:t>(0.435)</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dirty="0">
                        <a:solidFill>
                          <a:srgbClr val="FF0000"/>
                        </a:solidFill>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r>
                        <a:rPr lang="en-US" altLang="ja-JP" sz="1100" b="1" i="0" u="none" strike="noStrike" dirty="0">
                          <a:solidFill>
                            <a:srgbClr val="FF0000"/>
                          </a:solidFill>
                          <a:latin typeface="+mn-ea"/>
                          <a:ea typeface="+mn-ea"/>
                        </a:rPr>
                        <a:t>(0.450)</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dirty="0">
                        <a:solidFill>
                          <a:srgbClr val="FF0000"/>
                        </a:solidFill>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r>
                        <a:rPr lang="en-US" altLang="ja-JP" sz="1100" b="1" i="0" u="none" strike="noStrike" dirty="0">
                          <a:solidFill>
                            <a:srgbClr val="FF0000"/>
                          </a:solidFill>
                          <a:latin typeface="+mn-ea"/>
                          <a:ea typeface="+mn-ea"/>
                        </a:rPr>
                        <a:t>(0.444)</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solidFill>
                          <a:srgbClr val="FF0000"/>
                        </a:solidFill>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r>
                        <a:rPr lang="en-US" altLang="ja-JP" sz="1100" b="1" i="0" u="none" strike="noStrike" dirty="0">
                          <a:solidFill>
                            <a:srgbClr val="FF0000"/>
                          </a:solidFill>
                          <a:latin typeface="+mn-ea"/>
                          <a:ea typeface="+mn-ea"/>
                        </a:rPr>
                        <a:t>(0.439)</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dirty="0">
                        <a:solidFill>
                          <a:srgbClr val="FF0000"/>
                        </a:solidFill>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solidFill>
                          <a:srgbClr val="FF0000"/>
                        </a:solidFill>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r>
                        <a:rPr lang="en-US" altLang="ja-JP" sz="1100" b="1" i="0" u="none" strike="noStrike" dirty="0">
                          <a:solidFill>
                            <a:srgbClr val="FF0000"/>
                          </a:solidFill>
                          <a:latin typeface="+mn-ea"/>
                          <a:ea typeface="+mn-ea"/>
                        </a:rPr>
                        <a:t>(0.625)</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dirty="0">
                        <a:solidFill>
                          <a:srgbClr val="FF0000"/>
                        </a:solidFill>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r>
                        <a:rPr lang="en-US" altLang="ja-JP" sz="1100" b="1" i="0" u="none" strike="noStrike" dirty="0">
                          <a:solidFill>
                            <a:srgbClr val="FF0000"/>
                          </a:solidFill>
                          <a:latin typeface="+mn-ea"/>
                          <a:ea typeface="+mn-ea"/>
                        </a:rPr>
                        <a:t>(0.642)</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solidFill>
                          <a:srgbClr val="FF0000"/>
                        </a:solidFill>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r>
                        <a:rPr lang="en-US" altLang="ja-JP" sz="1100" b="1" i="0" u="none" strike="noStrike">
                          <a:solidFill>
                            <a:srgbClr val="FF0000"/>
                          </a:solidFill>
                          <a:latin typeface="+mn-ea"/>
                          <a:ea typeface="+mn-ea"/>
                        </a:rPr>
                        <a:t>(0.634)</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solidFill>
                          <a:srgbClr val="FF0000"/>
                        </a:solidFill>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r>
                        <a:rPr lang="en-US" altLang="ja-JP" sz="1100" b="1" i="0" u="none" strike="noStrike" dirty="0">
                          <a:solidFill>
                            <a:srgbClr val="FF0000"/>
                          </a:solidFill>
                          <a:latin typeface="+mn-ea"/>
                          <a:ea typeface="+mn-ea"/>
                        </a:rPr>
                        <a:t>(0.627)</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dirty="0">
                        <a:solidFill>
                          <a:srgbClr val="FF0000"/>
                        </a:solidFill>
                        <a:latin typeface="+mn-ea"/>
                        <a:ea typeface="+mn-ea"/>
                      </a:endParaRPr>
                    </a:p>
                  </a:txBody>
                  <a:tcPr marL="6093" marR="6093" marT="6093" marB="0">
                    <a:lnL>
                      <a:noFill/>
                    </a:lnL>
                    <a:lnR>
                      <a:noFill/>
                    </a:lnR>
                    <a:lnT>
                      <a:noFill/>
                    </a:lnT>
                    <a:lnB>
                      <a:noFill/>
                    </a:lnB>
                    <a:solidFill>
                      <a:schemeClr val="bg1">
                        <a:lumMod val="85000"/>
                      </a:schemeClr>
                    </a:solidFill>
                  </a:tcPr>
                </a:tc>
              </a:tr>
              <a:tr h="171697">
                <a:tc>
                  <a:txBody>
                    <a:bodyPr/>
                    <a:lstStyle/>
                    <a:p>
                      <a:pPr algn="l" fontAlgn="b"/>
                      <a:r>
                        <a:rPr lang="zh-TW" altLang="en-US" sz="1100" b="1" i="0" u="none" strike="noStrike" dirty="0" smtClean="0">
                          <a:latin typeface="+mn-ea"/>
                          <a:ea typeface="+mn-ea"/>
                        </a:rPr>
                        <a:t>地方政府代表役員比率</a:t>
                      </a:r>
                      <a:endParaRPr lang="en-US" sz="1100" b="1" i="0" u="none" strike="noStrike" dirty="0">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1.2071</a:t>
                      </a:r>
                    </a:p>
                  </a:txBody>
                  <a:tcPr marL="6093" marR="6093" marT="6093"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1.4002</a:t>
                      </a:r>
                    </a:p>
                  </a:txBody>
                  <a:tcPr marL="6093" marR="6093" marT="6093"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r>
              <a:tr h="171697">
                <a:tc>
                  <a:txBody>
                    <a:bodyPr/>
                    <a:lstStyle/>
                    <a:p>
                      <a:pPr algn="l" fontAlgn="b"/>
                      <a:endParaRPr lang="ja-JP" altLang="en-US" sz="1100" b="1" i="0" u="none" strike="noStrike" dirty="0">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t"/>
                      <a:endParaRPr lang="ja-JP" altLang="en-US" sz="1100" b="1" i="0" u="none" strike="noStrike" dirty="0">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(0.337)</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(0.484)</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r>
              <a:tr h="171697">
                <a:tc>
                  <a:txBody>
                    <a:bodyPr/>
                    <a:lstStyle/>
                    <a:p>
                      <a:pPr algn="l" fontAlgn="b"/>
                      <a:r>
                        <a:rPr lang="ja-JP" altLang="en-US" sz="1100" b="1" i="0" u="none" strike="noStrike" dirty="0" smtClean="0">
                          <a:latin typeface="+mn-ea"/>
                          <a:ea typeface="+mn-ea"/>
                        </a:rPr>
                        <a:t>民間株主代表役員比率</a:t>
                      </a:r>
                      <a:endParaRPr lang="en-US" sz="1100" b="1" i="0" u="none" strike="noStrike" dirty="0">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endParaRPr lang="ja-JP" altLang="en-US" sz="1100" b="1" i="0" u="none" strike="noStrike" dirty="0">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-0.1323</a:t>
                      </a: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-0.1632</a:t>
                      </a: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r>
              <a:tr h="171697">
                <a:tc>
                  <a:txBody>
                    <a:bodyPr/>
                    <a:lstStyle/>
                    <a:p>
                      <a:pPr algn="l" fontAlgn="b"/>
                      <a:endParaRPr lang="ja-JP" altLang="en-US" sz="1100" b="1" i="0" u="none" strike="noStrike" dirty="0">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t"/>
                      <a:endParaRPr lang="ja-JP" altLang="en-US" sz="1100" b="1" i="0" u="none" strike="noStrike" dirty="0">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(0.131)</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(0.155)</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r>
              <a:tr h="171697">
                <a:tc>
                  <a:txBody>
                    <a:bodyPr/>
                    <a:lstStyle/>
                    <a:p>
                      <a:pPr algn="l" fontAlgn="b"/>
                      <a:r>
                        <a:rPr lang="ja-JP" altLang="en-US" sz="1100" b="1" i="0" u="none" strike="noStrike" dirty="0" smtClean="0">
                          <a:latin typeface="+mn-ea"/>
                          <a:ea typeface="+mn-ea"/>
                        </a:rPr>
                        <a:t>経営者役員比率　</a:t>
                      </a:r>
                      <a:endParaRPr lang="en-US" sz="1100" b="1" i="0" u="none" strike="noStrike" dirty="0">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endParaRPr lang="ja-JP" altLang="en-US" sz="1100" b="1" i="0" u="none" strike="noStrike" dirty="0">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dirty="0">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endParaRPr lang="ja-JP" altLang="en-US" sz="1100" b="1" i="0" u="none" strike="noStrike" dirty="0">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0.0970</a:t>
                      </a: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0.0973</a:t>
                      </a: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r>
              <a:tr h="171697">
                <a:tc>
                  <a:txBody>
                    <a:bodyPr/>
                    <a:lstStyle/>
                    <a:p>
                      <a:pPr algn="l" fontAlgn="b"/>
                      <a:endParaRPr lang="ja-JP" altLang="en-US" sz="1100" b="1" i="0" u="none" strike="noStrike" dirty="0">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dirty="0">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endParaRPr lang="ja-JP" altLang="en-US" sz="1100" b="1" i="0" u="none" strike="noStrike" dirty="0">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(0.134)</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(0.157)</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r>
              <a:tr h="171697">
                <a:tc>
                  <a:txBody>
                    <a:bodyPr/>
                    <a:lstStyle/>
                    <a:p>
                      <a:pPr algn="l" fontAlgn="b"/>
                      <a:r>
                        <a:rPr lang="ja-JP" altLang="en-US" sz="1100" b="1" i="0" u="none" strike="noStrike" dirty="0" smtClean="0">
                          <a:latin typeface="+mn-ea"/>
                          <a:ea typeface="+mn-ea"/>
                        </a:rPr>
                        <a:t>グループ企業ダミー</a:t>
                      </a:r>
                      <a:endParaRPr lang="en-US" sz="1100" b="1" i="0" u="none" strike="noStrike" dirty="0">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0.2453</a:t>
                      </a:r>
                    </a:p>
                  </a:txBody>
                  <a:tcPr marL="6093" marR="6093" marT="6093"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dirty="0">
                          <a:latin typeface="+mn-ea"/>
                          <a:ea typeface="+mn-ea"/>
                        </a:rPr>
                        <a:t>0.2757</a:t>
                      </a:r>
                    </a:p>
                  </a:txBody>
                  <a:tcPr marL="6093" marR="6093" marT="6093"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0.2725</a:t>
                      </a:r>
                    </a:p>
                  </a:txBody>
                  <a:tcPr marL="6093" marR="6093" marT="6093"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0.2617</a:t>
                      </a:r>
                    </a:p>
                  </a:txBody>
                  <a:tcPr marL="6093" marR="6093" marT="6093"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0.3420</a:t>
                      </a:r>
                    </a:p>
                  </a:txBody>
                  <a:tcPr marL="6093" marR="6093" marT="6093"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0.3741</a:t>
                      </a:r>
                    </a:p>
                  </a:txBody>
                  <a:tcPr marL="6093" marR="6093" marT="6093"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0.3759</a:t>
                      </a:r>
                    </a:p>
                  </a:txBody>
                  <a:tcPr marL="6093" marR="6093" marT="6093"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0.3587</a:t>
                      </a:r>
                    </a:p>
                  </a:txBody>
                  <a:tcPr marL="6093" marR="6093" marT="6093"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r>
              <a:tr h="171697">
                <a:tc>
                  <a:txBody>
                    <a:bodyPr/>
                    <a:lstStyle/>
                    <a:p>
                      <a:pPr algn="l" fontAlgn="b"/>
                      <a:endParaRPr lang="ja-JP" altLang="en-US" sz="1100" b="1" i="0" u="none" strike="noStrike" dirty="0">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(0.098)</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r>
                        <a:rPr lang="en-US" altLang="ja-JP" sz="1100" b="1" i="0" u="none" strike="noStrike" dirty="0">
                          <a:latin typeface="+mn-ea"/>
                          <a:ea typeface="+mn-ea"/>
                        </a:rPr>
                        <a:t>(0.097)</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dirty="0">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(0.101)</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(0.100)</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(0.118)</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(0.117)</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(0.122)</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(0.121)</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r>
              <a:tr h="171697">
                <a:tc>
                  <a:txBody>
                    <a:bodyPr/>
                    <a:lstStyle/>
                    <a:p>
                      <a:pPr algn="l" fontAlgn="b"/>
                      <a:r>
                        <a:rPr lang="ja-JP" altLang="en-US" sz="1100" b="1" i="0" u="none" strike="noStrike" dirty="0" smtClean="0">
                          <a:latin typeface="+mn-ea"/>
                          <a:ea typeface="+mn-ea"/>
                        </a:rPr>
                        <a:t>私有化企業ダミー</a:t>
                      </a:r>
                      <a:endParaRPr lang="en-US" sz="1100" b="1" i="0" u="none" strike="noStrike" dirty="0">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0.2538</a:t>
                      </a:r>
                    </a:p>
                  </a:txBody>
                  <a:tcPr marL="6093" marR="6093" marT="6093"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dirty="0">
                          <a:latin typeface="+mn-ea"/>
                          <a:ea typeface="+mn-ea"/>
                        </a:rPr>
                        <a:t>0.2321</a:t>
                      </a:r>
                    </a:p>
                  </a:txBody>
                  <a:tcPr marL="6093" marR="6093" marT="6093"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0.2489</a:t>
                      </a:r>
                    </a:p>
                  </a:txBody>
                  <a:tcPr marL="6093" marR="6093" marT="6093"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0.2523</a:t>
                      </a:r>
                    </a:p>
                  </a:txBody>
                  <a:tcPr marL="6093" marR="6093" marT="6093"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0.3204</a:t>
                      </a:r>
                    </a:p>
                  </a:txBody>
                  <a:tcPr marL="6093" marR="6093" marT="6093"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0.2931</a:t>
                      </a:r>
                    </a:p>
                  </a:txBody>
                  <a:tcPr marL="6093" marR="6093" marT="6093"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0.3146</a:t>
                      </a:r>
                    </a:p>
                  </a:txBody>
                  <a:tcPr marL="6093" marR="6093" marT="6093"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0.3190</a:t>
                      </a:r>
                    </a:p>
                  </a:txBody>
                  <a:tcPr marL="6093" marR="6093" marT="6093"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r>
              <a:tr h="171697">
                <a:tc>
                  <a:txBody>
                    <a:bodyPr/>
                    <a:lstStyle/>
                    <a:p>
                      <a:pPr algn="l" fontAlgn="b"/>
                      <a:endParaRPr lang="ja-JP" altLang="en-US" sz="1100" b="1" i="0" u="none" strike="noStrike" dirty="0">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(0.114)</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(0.115)</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r>
                        <a:rPr lang="en-US" altLang="ja-JP" sz="1100" b="1" i="0" u="none" strike="noStrike" dirty="0">
                          <a:latin typeface="+mn-ea"/>
                          <a:ea typeface="+mn-ea"/>
                        </a:rPr>
                        <a:t>(0.115)</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(0.115)</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(0.128)</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(0.128)</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(0.128)</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(0.128)</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r>
              <a:tr h="171697">
                <a:tc>
                  <a:txBody>
                    <a:bodyPr/>
                    <a:lstStyle/>
                    <a:p>
                      <a:pPr algn="l" fontAlgn="b"/>
                      <a:r>
                        <a:rPr lang="ja-JP" altLang="en-US" sz="1100" b="1" i="0" u="none" strike="noStrike" dirty="0" smtClean="0">
                          <a:latin typeface="+mn-ea"/>
                          <a:ea typeface="+mn-ea"/>
                        </a:rPr>
                        <a:t>国有企業新設分割ダミー</a:t>
                      </a:r>
                      <a:endParaRPr lang="en-US" sz="1100" b="1" i="0" u="none" strike="noStrike" dirty="0">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-0.1467</a:t>
                      </a: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-0.1803</a:t>
                      </a: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dirty="0">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dirty="0">
                          <a:latin typeface="+mn-ea"/>
                          <a:ea typeface="+mn-ea"/>
                        </a:rPr>
                        <a:t>-0.1542</a:t>
                      </a: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-0.1495</a:t>
                      </a: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-0.1247</a:t>
                      </a: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-0.1628</a:t>
                      </a: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-0.1334</a:t>
                      </a: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-0.1272</a:t>
                      </a: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r>
              <a:tr h="171697">
                <a:tc>
                  <a:txBody>
                    <a:bodyPr/>
                    <a:lstStyle/>
                    <a:p>
                      <a:pPr algn="l" fontAlgn="b"/>
                      <a:endParaRPr lang="ja-JP" altLang="en-US" sz="1100" b="1" i="0" u="none" strike="noStrike" dirty="0">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(0.173)</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(0.175)</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(0.174)</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(0.174)</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(0.192)</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(0.193)</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(0.193)</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(0.192)</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r>
              <a:tr h="171697">
                <a:tc>
                  <a:txBody>
                    <a:bodyPr/>
                    <a:lstStyle/>
                    <a:p>
                      <a:pPr algn="l" fontAlgn="b"/>
                      <a:r>
                        <a:rPr lang="ja-JP" altLang="en-US" sz="1100" b="1" i="0" u="none" strike="noStrike" dirty="0" smtClean="0">
                          <a:latin typeface="+mn-ea"/>
                          <a:ea typeface="+mn-ea"/>
                        </a:rPr>
                        <a:t>会社規模</a:t>
                      </a:r>
                      <a:endParaRPr lang="en-US" sz="1100" b="1" i="0" u="none" strike="noStrike" dirty="0">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0.2093</a:t>
                      </a:r>
                    </a:p>
                  </a:txBody>
                  <a:tcPr marL="6093" marR="6093" marT="6093"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0.2012</a:t>
                      </a:r>
                    </a:p>
                  </a:txBody>
                  <a:tcPr marL="6093" marR="6093" marT="6093"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dirty="0">
                          <a:latin typeface="+mn-ea"/>
                          <a:ea typeface="+mn-ea"/>
                        </a:rPr>
                        <a:t>0.2126</a:t>
                      </a:r>
                    </a:p>
                  </a:txBody>
                  <a:tcPr marL="6093" marR="6093" marT="6093"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dirty="0">
                          <a:latin typeface="+mn-ea"/>
                          <a:ea typeface="+mn-ea"/>
                        </a:rPr>
                        <a:t>***</a:t>
                      </a:r>
                      <a:endParaRPr lang="ja-JP" altLang="en-US" sz="1100" b="1" i="0" u="none" strike="noStrike" dirty="0">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0.2112</a:t>
                      </a:r>
                    </a:p>
                  </a:txBody>
                  <a:tcPr marL="6093" marR="6093" marT="6093"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0.2802</a:t>
                      </a:r>
                    </a:p>
                  </a:txBody>
                  <a:tcPr marL="6093" marR="6093" marT="6093"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0.2688</a:t>
                      </a:r>
                    </a:p>
                  </a:txBody>
                  <a:tcPr marL="6093" marR="6093" marT="6093"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0.2841</a:t>
                      </a:r>
                    </a:p>
                  </a:txBody>
                  <a:tcPr marL="6093" marR="6093" marT="6093"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0.2820</a:t>
                      </a:r>
                    </a:p>
                  </a:txBody>
                  <a:tcPr marL="6093" marR="6093" marT="6093"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r>
              <a:tr h="171697">
                <a:tc>
                  <a:txBody>
                    <a:bodyPr/>
                    <a:lstStyle/>
                    <a:p>
                      <a:pPr algn="l" fontAlgn="b"/>
                      <a:endParaRPr lang="ja-JP" altLang="en-US" sz="1100" b="1" i="0" u="none" strike="noStrike" dirty="0">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(0.041)</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(0.041)</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(0.041)</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(0.041)</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(0.050)</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(0.050)</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(0.050)</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(0.050)</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r>
              <a:tr h="171697">
                <a:tc>
                  <a:txBody>
                    <a:bodyPr/>
                    <a:lstStyle/>
                    <a:p>
                      <a:pPr algn="l" fontAlgn="b"/>
                      <a:r>
                        <a:rPr lang="ja-JP" altLang="en-US" sz="1100" b="1" i="0" u="none" strike="noStrike" dirty="0" smtClean="0">
                          <a:latin typeface="+mn-ea"/>
                          <a:ea typeface="+mn-ea"/>
                        </a:rPr>
                        <a:t>株式・社債発行ダミー</a:t>
                      </a:r>
                      <a:endParaRPr lang="en-US" sz="1100" b="1" i="0" u="none" strike="noStrike" dirty="0">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-0.0077</a:t>
                      </a: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-0.0018</a:t>
                      </a: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0.0034</a:t>
                      </a: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dirty="0">
                          <a:latin typeface="+mn-ea"/>
                          <a:ea typeface="+mn-ea"/>
                        </a:rPr>
                        <a:t>0.0011</a:t>
                      </a: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-0.1040</a:t>
                      </a: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-0.0975</a:t>
                      </a: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-0.0903</a:t>
                      </a: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-0.0949</a:t>
                      </a: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r>
              <a:tr h="171697">
                <a:tc>
                  <a:txBody>
                    <a:bodyPr/>
                    <a:lstStyle/>
                    <a:p>
                      <a:pPr algn="l" fontAlgn="b"/>
                      <a:endParaRPr lang="ja-JP" altLang="en-US" sz="1100" b="1" i="0" u="none" strike="noStrike" dirty="0">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(0.159)</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(0.158)</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(0.159)</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r>
                        <a:rPr lang="en-US" altLang="ja-JP" sz="1100" b="1" i="0" u="none" strike="noStrike" dirty="0">
                          <a:latin typeface="+mn-ea"/>
                          <a:ea typeface="+mn-ea"/>
                        </a:rPr>
                        <a:t>(0.159)</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(0.192)</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(0.190)</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(0.192)</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(0.192)</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r>
              <a:tr h="171697">
                <a:tc>
                  <a:txBody>
                    <a:bodyPr/>
                    <a:lstStyle/>
                    <a:p>
                      <a:pPr algn="l" fontAlgn="b"/>
                      <a:r>
                        <a:rPr lang="ja-JP" altLang="en-US" sz="1100" b="1" i="0" u="none" strike="noStrike" dirty="0" smtClean="0">
                          <a:latin typeface="+mn-ea"/>
                          <a:ea typeface="+mn-ea"/>
                        </a:rPr>
                        <a:t>輸出実績</a:t>
                      </a:r>
                      <a:endParaRPr lang="en-US" sz="1100" b="1" i="0" u="none" strike="noStrike" dirty="0">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0.1421</a:t>
                      </a:r>
                    </a:p>
                  </a:txBody>
                  <a:tcPr marL="6093" marR="6093" marT="6093"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0.1383</a:t>
                      </a:r>
                    </a:p>
                  </a:txBody>
                  <a:tcPr marL="6093" marR="6093" marT="6093"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0.1428</a:t>
                      </a:r>
                    </a:p>
                  </a:txBody>
                  <a:tcPr marL="6093" marR="6093" marT="6093"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0.1425</a:t>
                      </a:r>
                    </a:p>
                  </a:txBody>
                  <a:tcPr marL="6093" marR="6093" marT="6093"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dirty="0">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0.1716</a:t>
                      </a:r>
                    </a:p>
                  </a:txBody>
                  <a:tcPr marL="6093" marR="6093" marT="6093"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0.1661</a:t>
                      </a:r>
                    </a:p>
                  </a:txBody>
                  <a:tcPr marL="6093" marR="6093" marT="6093"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0.1722</a:t>
                      </a:r>
                    </a:p>
                  </a:txBody>
                  <a:tcPr marL="6093" marR="6093" marT="6093"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0.1718</a:t>
                      </a:r>
                    </a:p>
                  </a:txBody>
                  <a:tcPr marL="6093" marR="6093" marT="6093"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r>
              <a:tr h="171697">
                <a:tc>
                  <a:txBody>
                    <a:bodyPr/>
                    <a:lstStyle/>
                    <a:p>
                      <a:pPr algn="l" fontAlgn="b"/>
                      <a:endParaRPr lang="ja-JP" altLang="en-US" sz="1100" b="1" i="0" u="none" strike="noStrike" dirty="0">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(0.035)</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(0.034)</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(0.035)</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(0.035)</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(0.045)</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(0.045)</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(0.045)</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(0.045)</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r>
              <a:tr h="171697">
                <a:tc>
                  <a:txBody>
                    <a:bodyPr/>
                    <a:lstStyle/>
                    <a:p>
                      <a:pPr algn="l" fontAlgn="b"/>
                      <a:r>
                        <a:rPr lang="en-US" sz="1100" b="1" i="0" u="none" strike="noStrike" dirty="0">
                          <a:latin typeface="+mn-ea"/>
                          <a:ea typeface="+mn-ea"/>
                        </a:rPr>
                        <a:t>Const.</a:t>
                      </a: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a:t>
                      </a: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a:t>
                      </a: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a:t>
                      </a: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a:t>
                      </a: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dirty="0">
                          <a:latin typeface="+mn-ea"/>
                          <a:ea typeface="+mn-ea"/>
                        </a:rPr>
                        <a:t>-2.8213</a:t>
                      </a:r>
                    </a:p>
                  </a:txBody>
                  <a:tcPr marL="6093" marR="6093" marT="6093"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-2.7856</a:t>
                      </a:r>
                    </a:p>
                  </a:txBody>
                  <a:tcPr marL="6093" marR="6093" marT="6093"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-2.7725</a:t>
                      </a:r>
                    </a:p>
                  </a:txBody>
                  <a:tcPr marL="6093" marR="6093" marT="6093"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-2.8823</a:t>
                      </a:r>
                    </a:p>
                  </a:txBody>
                  <a:tcPr marL="6093" marR="6093" marT="6093" marB="0" anchor="b">
                    <a:lnL>
                      <a:noFill/>
                    </a:lnL>
                    <a:lnR>
                      <a:noFill/>
                    </a:lnR>
                    <a:lnT>
                      <a:noFill/>
                    </a:lnT>
                    <a:lnB>
                      <a:noFill/>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r>
              <a:tr h="171697">
                <a:tc>
                  <a:txBody>
                    <a:bodyPr/>
                    <a:lstStyle/>
                    <a:p>
                      <a:pPr algn="l" fontAlgn="b"/>
                      <a:endParaRPr lang="ja-JP" altLang="en-US" sz="1100" b="1" i="0" u="none" strike="noStrike" dirty="0">
                        <a:latin typeface="+mn-ea"/>
                        <a:ea typeface="+mn-ea"/>
                      </a:endParaRPr>
                    </a:p>
                  </a:txBody>
                  <a:tcPr marL="6066" marR="6066" marT="6066" marB="0" anchor="b">
                    <a:lnL>
                      <a:noFill/>
                    </a:lnL>
                    <a:lnR>
                      <a:noFill/>
                    </a:lnR>
                    <a:lnT>
                      <a:noFill/>
                    </a:lnT>
                    <a:lnB>
                      <a:noFill/>
                    </a:lnB>
                    <a:solidFill>
                      <a:schemeClr val="bg1">
                        <a:lumMod val="85000"/>
                      </a:schemeClr>
                    </a:solidFill>
                  </a:tcPr>
                </a:tc>
                <a:tc>
                  <a:txBody>
                    <a:bodyPr/>
                    <a:lstStyle/>
                    <a:p>
                      <a:pPr algn="l" fontAlgn="b"/>
                      <a:endParaRPr lang="ja-JP" altLang="en-US" sz="1100" b="1" i="1"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(0.340)</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dirty="0">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(0.337)</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dirty="0">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(0.344)</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c>
                  <a:txBody>
                    <a:bodyPr/>
                    <a:lstStyle/>
                    <a:p>
                      <a:pPr algn="r" fontAlgn="t"/>
                      <a:r>
                        <a:rPr lang="en-US" altLang="ja-JP" sz="1100" b="1" i="0" u="none" strike="noStrike">
                          <a:latin typeface="+mn-ea"/>
                          <a:ea typeface="+mn-ea"/>
                        </a:rPr>
                        <a:t>(0.354)</a:t>
                      </a:r>
                    </a:p>
                  </a:txBody>
                  <a:tcPr marL="6093" marR="6093" marT="6093" marB="0">
                    <a:lnL>
                      <a:noFill/>
                    </a:lnL>
                    <a:lnR>
                      <a:noFill/>
                    </a:lnR>
                    <a:lnT>
                      <a:noFill/>
                    </a:lnT>
                    <a:lnB>
                      <a:noFill/>
                    </a:lnB>
                    <a:solidFill>
                      <a:schemeClr val="bg1">
                        <a:lumMod val="85000"/>
                      </a:schemeClr>
                    </a:solidFill>
                  </a:tcPr>
                </a:tc>
                <a:tc>
                  <a:txBody>
                    <a:bodyPr/>
                    <a:lstStyle/>
                    <a:p>
                      <a:pPr algn="l" fontAlgn="t"/>
                      <a:endParaRPr lang="ja-JP" altLang="en-US" sz="1100" b="1" i="0" u="none" strike="noStrike">
                        <a:latin typeface="+mn-ea"/>
                        <a:ea typeface="+mn-ea"/>
                      </a:endParaRPr>
                    </a:p>
                  </a:txBody>
                  <a:tcPr marL="6093" marR="6093" marT="6093" marB="0">
                    <a:lnL>
                      <a:noFill/>
                    </a:lnL>
                    <a:lnR>
                      <a:noFill/>
                    </a:lnR>
                    <a:lnT>
                      <a:noFill/>
                    </a:lnT>
                    <a:lnB>
                      <a:noFill/>
                    </a:lnB>
                    <a:solidFill>
                      <a:schemeClr val="bg1">
                        <a:lumMod val="85000"/>
                      </a:schemeClr>
                    </a:solidFill>
                  </a:tcPr>
                </a:tc>
              </a:tr>
              <a:tr h="171697">
                <a:tc>
                  <a:txBody>
                    <a:bodyPr/>
                    <a:lstStyle/>
                    <a:p>
                      <a:pPr algn="l" fontAlgn="b"/>
                      <a:r>
                        <a:rPr lang="ja-JP" altLang="en-US" sz="1100" b="1" i="0" u="none" strike="noStrike" dirty="0">
                          <a:latin typeface="+mn-ea"/>
                          <a:ea typeface="+mn-ea"/>
                        </a:rPr>
                        <a:t>産業ダミー</a:t>
                      </a:r>
                    </a:p>
                  </a:txBody>
                  <a:tcPr marL="6066" marR="6066" marT="6066"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b"/>
                      <a:r>
                        <a:rPr lang="ja-JP" altLang="en-US" sz="1100" b="1" i="0" u="none" strike="noStrike">
                          <a:latin typeface="+mn-ea"/>
                          <a:ea typeface="+mn-ea"/>
                        </a:rPr>
                        <a:t>　</a:t>
                      </a:r>
                    </a:p>
                  </a:txBody>
                  <a:tcPr marL="6093" marR="6093" marT="6093"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b"/>
                      <a:r>
                        <a:rPr lang="en-US" sz="1100" b="1" i="0" u="none" strike="noStrike" dirty="0">
                          <a:latin typeface="+mn-lt"/>
                          <a:ea typeface="+mn-ea"/>
                        </a:rPr>
                        <a:t>Yes</a:t>
                      </a:r>
                    </a:p>
                  </a:txBody>
                  <a:tcPr marL="6093" marR="6093" marT="6093"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b"/>
                      <a:r>
                        <a:rPr lang="ja-JP" altLang="en-US" sz="1100" b="1" i="0" u="none" strike="noStrike" dirty="0">
                          <a:latin typeface="+mn-lt"/>
                          <a:ea typeface="+mn-ea"/>
                        </a:rPr>
                        <a:t>　</a:t>
                      </a:r>
                    </a:p>
                  </a:txBody>
                  <a:tcPr marL="6093" marR="6093" marT="6093"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b"/>
                      <a:r>
                        <a:rPr lang="en-US" sz="1100" b="1" i="0" u="none" strike="noStrike" dirty="0">
                          <a:latin typeface="+mn-lt"/>
                          <a:ea typeface="+mn-ea"/>
                        </a:rPr>
                        <a:t>Yes</a:t>
                      </a:r>
                    </a:p>
                  </a:txBody>
                  <a:tcPr marL="6093" marR="6093" marT="6093"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b"/>
                      <a:r>
                        <a:rPr lang="ja-JP" altLang="en-US" sz="1100" b="1" i="0" u="none" strike="noStrike" dirty="0">
                          <a:latin typeface="+mn-lt"/>
                          <a:ea typeface="+mn-ea"/>
                        </a:rPr>
                        <a:t>　</a:t>
                      </a:r>
                    </a:p>
                  </a:txBody>
                  <a:tcPr marL="6093" marR="6093" marT="6093"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b"/>
                      <a:r>
                        <a:rPr lang="en-US" sz="1100" b="1" i="0" u="none" strike="noStrike" dirty="0">
                          <a:latin typeface="+mn-lt"/>
                          <a:ea typeface="+mn-ea"/>
                        </a:rPr>
                        <a:t>Yes</a:t>
                      </a:r>
                    </a:p>
                  </a:txBody>
                  <a:tcPr marL="6093" marR="6093" marT="6093"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b"/>
                      <a:r>
                        <a:rPr lang="ja-JP" altLang="en-US" sz="1100" b="1" i="0" u="none" strike="noStrike">
                          <a:latin typeface="+mn-lt"/>
                          <a:ea typeface="+mn-ea"/>
                        </a:rPr>
                        <a:t>　</a:t>
                      </a:r>
                    </a:p>
                  </a:txBody>
                  <a:tcPr marL="6093" marR="6093" marT="6093"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b"/>
                      <a:r>
                        <a:rPr lang="en-US" sz="1100" b="1" i="0" u="none" strike="noStrike" dirty="0">
                          <a:latin typeface="+mn-lt"/>
                          <a:ea typeface="+mn-ea"/>
                        </a:rPr>
                        <a:t>Yes</a:t>
                      </a:r>
                    </a:p>
                  </a:txBody>
                  <a:tcPr marL="6093" marR="6093" marT="6093"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b"/>
                      <a:r>
                        <a:rPr lang="ja-JP" altLang="en-US" sz="1100" b="1" i="0" u="none" strike="noStrike" dirty="0">
                          <a:latin typeface="+mn-lt"/>
                          <a:ea typeface="+mn-ea"/>
                        </a:rPr>
                        <a:t>　</a:t>
                      </a:r>
                    </a:p>
                  </a:txBody>
                  <a:tcPr marL="6093" marR="6093" marT="6093"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b"/>
                      <a:r>
                        <a:rPr lang="ja-JP" altLang="en-US" sz="1100" b="1" i="0" u="none" strike="noStrike" dirty="0">
                          <a:latin typeface="+mn-lt"/>
                          <a:ea typeface="+mn-ea"/>
                        </a:rPr>
                        <a:t>　</a:t>
                      </a:r>
                    </a:p>
                  </a:txBody>
                  <a:tcPr marL="6093" marR="6093" marT="6093"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b"/>
                      <a:r>
                        <a:rPr lang="en-US" sz="1100" b="1" i="0" u="none" strike="noStrike" dirty="0">
                          <a:latin typeface="+mn-lt"/>
                          <a:ea typeface="+mn-ea"/>
                        </a:rPr>
                        <a:t>Yes</a:t>
                      </a:r>
                    </a:p>
                  </a:txBody>
                  <a:tcPr marL="6093" marR="6093" marT="6093"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b"/>
                      <a:r>
                        <a:rPr lang="ja-JP" altLang="en-US" sz="1100" b="1" i="0" u="none" strike="noStrike" dirty="0">
                          <a:latin typeface="+mn-lt"/>
                          <a:ea typeface="+mn-ea"/>
                        </a:rPr>
                        <a:t>　</a:t>
                      </a:r>
                    </a:p>
                  </a:txBody>
                  <a:tcPr marL="6093" marR="6093" marT="6093"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b"/>
                      <a:r>
                        <a:rPr lang="en-US" sz="1100" b="1" i="0" u="none" strike="noStrike" dirty="0">
                          <a:latin typeface="+mn-lt"/>
                          <a:ea typeface="+mn-ea"/>
                        </a:rPr>
                        <a:t>Yes</a:t>
                      </a:r>
                    </a:p>
                  </a:txBody>
                  <a:tcPr marL="6093" marR="6093" marT="6093"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b"/>
                      <a:r>
                        <a:rPr lang="ja-JP" altLang="en-US" sz="1100" b="1" i="0" u="none" strike="noStrike">
                          <a:latin typeface="+mn-lt"/>
                          <a:ea typeface="+mn-ea"/>
                        </a:rPr>
                        <a:t>　</a:t>
                      </a:r>
                    </a:p>
                  </a:txBody>
                  <a:tcPr marL="6093" marR="6093" marT="6093"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b"/>
                      <a:r>
                        <a:rPr lang="en-US" sz="1100" b="1" i="0" u="none" strike="noStrike" dirty="0">
                          <a:latin typeface="+mn-lt"/>
                          <a:ea typeface="+mn-ea"/>
                        </a:rPr>
                        <a:t>Yes</a:t>
                      </a:r>
                    </a:p>
                  </a:txBody>
                  <a:tcPr marL="6093" marR="6093" marT="6093"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b"/>
                      <a:r>
                        <a:rPr lang="ja-JP" altLang="en-US" sz="1100" b="1" i="0" u="none" strike="noStrike">
                          <a:latin typeface="+mn-lt"/>
                          <a:ea typeface="+mn-ea"/>
                        </a:rPr>
                        <a:t>　</a:t>
                      </a:r>
                    </a:p>
                  </a:txBody>
                  <a:tcPr marL="6093" marR="6093" marT="6093"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b"/>
                      <a:r>
                        <a:rPr lang="en-US" sz="1100" b="1" i="0" u="none" strike="noStrike" dirty="0">
                          <a:latin typeface="+mn-lt"/>
                          <a:ea typeface="+mn-ea"/>
                        </a:rPr>
                        <a:t>Yes</a:t>
                      </a:r>
                    </a:p>
                  </a:txBody>
                  <a:tcPr marL="6093" marR="6093" marT="6093"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b"/>
                      <a:r>
                        <a:rPr lang="ja-JP" altLang="en-US" sz="1100" b="1" i="0" u="none" strike="noStrike" dirty="0">
                          <a:latin typeface="+mn-lt"/>
                          <a:ea typeface="+mn-ea"/>
                        </a:rPr>
                        <a:t>　</a:t>
                      </a:r>
                    </a:p>
                  </a:txBody>
                  <a:tcPr marL="6093" marR="6093" marT="6093"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r>
              <a:tr h="171697">
                <a:tc>
                  <a:txBody>
                    <a:bodyPr/>
                    <a:lstStyle/>
                    <a:p>
                      <a:pPr algn="l" fontAlgn="b"/>
                      <a:r>
                        <a:rPr lang="en-US" sz="1100" b="1" i="0" u="none" strike="noStrike" dirty="0">
                          <a:latin typeface="+mn-lt"/>
                          <a:ea typeface="+mn-ea"/>
                        </a:rPr>
                        <a:t>N</a:t>
                      </a:r>
                    </a:p>
                  </a:txBody>
                  <a:tcPr marL="6093" marR="6093" marT="6093"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r" fontAlgn="b"/>
                      <a:r>
                        <a:rPr lang="en-US" altLang="ja-JP" sz="1100" b="1" i="0" u="none" strike="noStrike">
                          <a:latin typeface="+mn-ea"/>
                          <a:ea typeface="+mn-ea"/>
                        </a:rPr>
                        <a:t>664</a:t>
                      </a:r>
                    </a:p>
                  </a:txBody>
                  <a:tcPr marL="6093" marR="6093" marT="6093"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r" fontAlgn="b"/>
                      <a:r>
                        <a:rPr lang="en-US" altLang="ja-JP" sz="1100" b="1" i="0" u="none" strike="noStrike">
                          <a:latin typeface="+mn-ea"/>
                          <a:ea typeface="+mn-ea"/>
                        </a:rPr>
                        <a:t>664</a:t>
                      </a:r>
                    </a:p>
                  </a:txBody>
                  <a:tcPr marL="6093" marR="6093" marT="6093"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r" fontAlgn="b"/>
                      <a:r>
                        <a:rPr lang="en-US" altLang="ja-JP" sz="1100" b="1" i="0" u="none" strike="noStrike">
                          <a:latin typeface="+mn-ea"/>
                          <a:ea typeface="+mn-ea"/>
                        </a:rPr>
                        <a:t>664</a:t>
                      </a:r>
                    </a:p>
                  </a:txBody>
                  <a:tcPr marL="6093" marR="6093" marT="6093"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r" fontAlgn="b"/>
                      <a:r>
                        <a:rPr lang="en-US" altLang="ja-JP" sz="1100" b="1" i="0" u="none" strike="noStrike">
                          <a:latin typeface="+mn-ea"/>
                          <a:ea typeface="+mn-ea"/>
                        </a:rPr>
                        <a:t>664</a:t>
                      </a:r>
                    </a:p>
                  </a:txBody>
                  <a:tcPr marL="6093" marR="6093" marT="6093"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r" fontAlgn="b"/>
                      <a:r>
                        <a:rPr lang="en-US" altLang="ja-JP" sz="1100" b="1" i="0" u="none" strike="noStrike">
                          <a:latin typeface="+mn-ea"/>
                          <a:ea typeface="+mn-ea"/>
                        </a:rPr>
                        <a:t>664</a:t>
                      </a:r>
                    </a:p>
                  </a:txBody>
                  <a:tcPr marL="6093" marR="6093" marT="6093"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r" fontAlgn="b"/>
                      <a:r>
                        <a:rPr lang="en-US" altLang="ja-JP" sz="1100" b="1" i="0" u="none" strike="noStrike" dirty="0">
                          <a:latin typeface="+mn-ea"/>
                          <a:ea typeface="+mn-ea"/>
                        </a:rPr>
                        <a:t>664</a:t>
                      </a:r>
                    </a:p>
                  </a:txBody>
                  <a:tcPr marL="6093" marR="6093" marT="6093"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endParaRPr lang="ja-JP" altLang="en-US" sz="1100" b="1" i="0" u="none" strike="noStrike" dirty="0">
                        <a:latin typeface="+mn-ea"/>
                        <a:ea typeface="+mn-ea"/>
                      </a:endParaRPr>
                    </a:p>
                  </a:txBody>
                  <a:tcPr marL="6093" marR="6093" marT="6093"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r" fontAlgn="b"/>
                      <a:r>
                        <a:rPr lang="en-US" altLang="ja-JP" sz="1100" b="1" i="0" u="none" strike="noStrike" dirty="0">
                          <a:latin typeface="+mn-ea"/>
                          <a:ea typeface="+mn-ea"/>
                        </a:rPr>
                        <a:t>664</a:t>
                      </a:r>
                    </a:p>
                  </a:txBody>
                  <a:tcPr marL="6093" marR="6093" marT="6093"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r" fontAlgn="b"/>
                      <a:r>
                        <a:rPr lang="en-US" altLang="ja-JP" sz="1100" b="1" i="0" u="none" strike="noStrike" dirty="0">
                          <a:latin typeface="+mn-ea"/>
                          <a:ea typeface="+mn-ea"/>
                        </a:rPr>
                        <a:t>664</a:t>
                      </a:r>
                    </a:p>
                  </a:txBody>
                  <a:tcPr marL="6093" marR="6093" marT="6093"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r>
              <a:tr h="166994">
                <a:tc>
                  <a:txBody>
                    <a:bodyPr/>
                    <a:lstStyle/>
                    <a:p>
                      <a:pPr algn="l" fontAlgn="b"/>
                      <a:r>
                        <a:rPr lang="en-US" sz="1100" b="1" i="0" u="none" strike="noStrike" dirty="0">
                          <a:latin typeface="+mn-lt"/>
                          <a:ea typeface="+mn-ea"/>
                        </a:rPr>
                        <a:t>Pseudo R</a:t>
                      </a:r>
                      <a:r>
                        <a:rPr lang="en-US" sz="1100" b="1" i="0" u="none" strike="noStrike" baseline="30000" dirty="0">
                          <a:latin typeface="+mn-lt"/>
                          <a:ea typeface="+mn-ea"/>
                        </a:rPr>
                        <a:t>2</a:t>
                      </a:r>
                      <a:r>
                        <a:rPr lang="en-US" sz="1100" b="1" i="0" u="none" strike="noStrike" dirty="0">
                          <a:latin typeface="+mn-lt"/>
                          <a:ea typeface="+mn-ea"/>
                        </a:rPr>
                        <a:t> / </a:t>
                      </a:r>
                      <a:r>
                        <a:rPr lang="en-US" sz="1100" b="1" i="0" u="none" strike="noStrike" dirty="0" smtClean="0">
                          <a:latin typeface="+mn-lt"/>
                          <a:ea typeface="+mn-ea"/>
                        </a:rPr>
                        <a:t>Adj. </a:t>
                      </a:r>
                      <a:r>
                        <a:rPr lang="en-US" sz="1100" b="1" i="0" u="none" strike="noStrike" dirty="0">
                          <a:latin typeface="+mn-lt"/>
                          <a:ea typeface="+mn-ea"/>
                        </a:rPr>
                        <a:t>R</a:t>
                      </a:r>
                      <a:r>
                        <a:rPr lang="en-US" sz="1100" b="1" i="0" u="none" strike="noStrike" baseline="30000" dirty="0">
                          <a:latin typeface="+mn-lt"/>
                          <a:ea typeface="+mn-ea"/>
                        </a:rPr>
                        <a:t>2</a:t>
                      </a:r>
                      <a:endParaRPr lang="en-US" sz="1100" b="1" i="0" u="none" strike="noStrike" dirty="0">
                        <a:latin typeface="+mn-lt"/>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0.05</a:t>
                      </a: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0.05</a:t>
                      </a: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0.05</a:t>
                      </a: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0.05</a:t>
                      </a: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0.18</a:t>
                      </a: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0.20</a:t>
                      </a: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dirty="0">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0.19</a:t>
                      </a: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dirty="0">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dirty="0">
                          <a:latin typeface="+mn-ea"/>
                          <a:ea typeface="+mn-ea"/>
                        </a:rPr>
                        <a:t>0.19</a:t>
                      </a: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r>
              <a:tr h="171697">
                <a:tc>
                  <a:txBody>
                    <a:bodyPr/>
                    <a:lstStyle/>
                    <a:p>
                      <a:pPr algn="l" fontAlgn="b"/>
                      <a:r>
                        <a:rPr lang="ja-JP" altLang="en-US" sz="1100" b="1" i="0" u="none" strike="noStrike" dirty="0">
                          <a:latin typeface="+mn-lt"/>
                          <a:ea typeface="+mn-ea"/>
                        </a:rPr>
                        <a:t>対数尤度 </a:t>
                      </a:r>
                      <a:r>
                        <a:rPr lang="en-US" altLang="ja-JP" sz="1100" b="1" i="0" u="none" strike="noStrike" dirty="0">
                          <a:latin typeface="+mn-lt"/>
                          <a:ea typeface="+mn-ea"/>
                        </a:rPr>
                        <a:t>/</a:t>
                      </a:r>
                      <a:r>
                        <a:rPr lang="ja-JP" altLang="en-US" sz="1100" b="1" i="0" u="none" strike="noStrike" dirty="0">
                          <a:latin typeface="+mn-lt"/>
                          <a:ea typeface="+mn-ea"/>
                        </a:rPr>
                        <a:t> </a:t>
                      </a:r>
                      <a:r>
                        <a:rPr lang="en-US" sz="1100" b="1" i="0" u="none" strike="noStrike" dirty="0">
                          <a:latin typeface="+mn-lt"/>
                          <a:ea typeface="+mn-ea"/>
                        </a:rPr>
                        <a:t>Root MSE</a:t>
                      </a: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-1164.31</a:t>
                      </a: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-1159.34</a:t>
                      </a: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-1163.79</a:t>
                      </a: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-1164.04</a:t>
                      </a: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1.26</a:t>
                      </a: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a:latin typeface="+mn-ea"/>
                          <a:ea typeface="+mn-ea"/>
                        </a:rPr>
                        <a:t>1.25</a:t>
                      </a: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dirty="0">
                          <a:latin typeface="+mn-ea"/>
                          <a:ea typeface="+mn-ea"/>
                        </a:rPr>
                        <a:t>1.26</a:t>
                      </a: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dirty="0">
                        <a:latin typeface="+mn-ea"/>
                        <a:ea typeface="+mn-ea"/>
                      </a:endParaRPr>
                    </a:p>
                  </a:txBody>
                  <a:tcPr marL="6093" marR="6093" marT="6093" marB="0" anchor="b">
                    <a:lnL>
                      <a:noFill/>
                    </a:lnL>
                    <a:lnR>
                      <a:noFill/>
                    </a:lnR>
                    <a:lnT>
                      <a:noFill/>
                    </a:lnT>
                    <a:lnB>
                      <a:noFill/>
                    </a:lnB>
                    <a:solidFill>
                      <a:schemeClr val="bg1">
                        <a:lumMod val="85000"/>
                      </a:schemeClr>
                    </a:solidFill>
                  </a:tcPr>
                </a:tc>
                <a:tc>
                  <a:txBody>
                    <a:bodyPr/>
                    <a:lstStyle/>
                    <a:p>
                      <a:pPr algn="r" fontAlgn="b"/>
                      <a:r>
                        <a:rPr lang="en-US" altLang="ja-JP" sz="1100" b="1" i="0" u="none" strike="noStrike" dirty="0">
                          <a:latin typeface="+mn-ea"/>
                          <a:ea typeface="+mn-ea"/>
                        </a:rPr>
                        <a:t>1.26</a:t>
                      </a:r>
                    </a:p>
                  </a:txBody>
                  <a:tcPr marL="6093" marR="6093" marT="6093" marB="0" anchor="b">
                    <a:lnL>
                      <a:noFill/>
                    </a:lnL>
                    <a:lnR>
                      <a:noFill/>
                    </a:lnR>
                    <a:lnT>
                      <a:noFill/>
                    </a:lnT>
                    <a:lnB>
                      <a:noFill/>
                    </a:lnB>
                    <a:solidFill>
                      <a:schemeClr val="bg1">
                        <a:lumMod val="85000"/>
                      </a:schemeClr>
                    </a:solidFill>
                  </a:tcPr>
                </a:tc>
                <a:tc>
                  <a:txBody>
                    <a:bodyPr/>
                    <a:lstStyle/>
                    <a:p>
                      <a:pPr algn="l" fontAlgn="b"/>
                      <a:endParaRPr lang="ja-JP" altLang="en-US" sz="1100" b="1" i="0" u="none" strike="noStrike" dirty="0">
                        <a:latin typeface="+mn-ea"/>
                        <a:ea typeface="+mn-ea"/>
                      </a:endParaRPr>
                    </a:p>
                  </a:txBody>
                  <a:tcPr marL="6093" marR="6093" marT="6093" marB="0" anchor="b">
                    <a:lnL>
                      <a:noFill/>
                    </a:lnL>
                    <a:lnR>
                      <a:noFill/>
                    </a:lnR>
                    <a:lnT>
                      <a:noFill/>
                    </a:lnT>
                    <a:lnB>
                      <a:noFill/>
                    </a:lnB>
                    <a:solidFill>
                      <a:schemeClr val="bg1">
                        <a:lumMod val="85000"/>
                      </a:schemeClr>
                    </a:solidFill>
                  </a:tcPr>
                </a:tc>
              </a:tr>
              <a:tr h="171697">
                <a:tc>
                  <a:txBody>
                    <a:bodyPr/>
                    <a:lstStyle/>
                    <a:p>
                      <a:pPr algn="l" fontAlgn="b"/>
                      <a:r>
                        <a:rPr lang="en-US" sz="1100" b="1" i="0" u="none" strike="noStrike" dirty="0">
                          <a:latin typeface="+mn-lt"/>
                          <a:ea typeface="+mn-ea"/>
                        </a:rPr>
                        <a:t>Wald</a:t>
                      </a:r>
                      <a:r>
                        <a:rPr lang="ja-JP" altLang="en-US" sz="1100" b="1" i="0" u="none" strike="noStrike" dirty="0">
                          <a:latin typeface="+mn-lt"/>
                          <a:ea typeface="+mn-ea"/>
                        </a:rPr>
                        <a:t>検定</a:t>
                      </a:r>
                      <a:r>
                        <a:rPr lang="en-US" altLang="ja-JP" sz="1100" b="1" i="0" u="none" strike="noStrike" dirty="0">
                          <a:latin typeface="+mn-lt"/>
                          <a:ea typeface="+mn-ea"/>
                        </a:rPr>
                        <a:t>(</a:t>
                      </a:r>
                      <a:r>
                        <a:rPr lang="el-GR" sz="1100" b="1" i="0" u="none" strike="noStrike" dirty="0">
                          <a:latin typeface="+mn-lt"/>
                          <a:ea typeface="+mn-ea"/>
                        </a:rPr>
                        <a:t>χ</a:t>
                      </a:r>
                      <a:r>
                        <a:rPr lang="el-GR" sz="1100" b="1" i="0" u="none" strike="noStrike" baseline="30000" dirty="0">
                          <a:latin typeface="+mn-lt"/>
                          <a:ea typeface="+mn-ea"/>
                        </a:rPr>
                        <a:t>2</a:t>
                      </a:r>
                      <a:r>
                        <a:rPr lang="el-GR" sz="1100" b="1" i="0" u="none" strike="noStrike" dirty="0">
                          <a:latin typeface="+mn-lt"/>
                          <a:ea typeface="+mn-ea"/>
                        </a:rPr>
                        <a:t>) /</a:t>
                      </a:r>
                      <a:r>
                        <a:rPr lang="el-GR" sz="1100" b="1" i="1" u="none" strike="noStrike" dirty="0">
                          <a:latin typeface="+mn-lt"/>
                          <a:ea typeface="+mn-ea"/>
                        </a:rPr>
                        <a:t> </a:t>
                      </a:r>
                      <a:r>
                        <a:rPr lang="en-US" sz="1100" b="1" i="1" u="none" strike="noStrike" dirty="0">
                          <a:latin typeface="+mn-lt"/>
                          <a:ea typeface="+mn-ea"/>
                        </a:rPr>
                        <a:t>F</a:t>
                      </a:r>
                      <a:r>
                        <a:rPr lang="ja-JP" altLang="en-US" sz="1100" b="1" i="0" u="none" strike="noStrike" dirty="0">
                          <a:latin typeface="+mn-lt"/>
                          <a:ea typeface="+mn-ea"/>
                        </a:rPr>
                        <a:t>検定</a:t>
                      </a:r>
                      <a:r>
                        <a:rPr lang="ja-JP" altLang="en-US" sz="1100" b="1" i="0" u="none" strike="noStrike" baseline="30000" dirty="0">
                          <a:latin typeface="+mn-lt"/>
                          <a:ea typeface="+mn-ea"/>
                        </a:rPr>
                        <a:t> </a:t>
                      </a:r>
                      <a:r>
                        <a:rPr lang="en-US" altLang="ja-JP" sz="1100" b="1" i="0" u="none" strike="noStrike" baseline="30000" dirty="0">
                          <a:latin typeface="+mn-lt"/>
                          <a:ea typeface="+mn-ea"/>
                        </a:rPr>
                        <a:t>2)</a:t>
                      </a:r>
                      <a:endParaRPr lang="ja-JP" altLang="en-US" sz="1100" b="1" i="0" u="none" strike="noStrike" dirty="0">
                        <a:latin typeface="+mn-lt"/>
                        <a:ea typeface="+mn-ea"/>
                      </a:endParaRPr>
                    </a:p>
                  </a:txBody>
                  <a:tcPr marL="6093" marR="6093" marT="6093"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b"/>
                      <a:r>
                        <a:rPr lang="ja-JP" altLang="en-US" sz="1100" b="1" i="0" u="none" strike="noStrike">
                          <a:latin typeface="+mn-ea"/>
                          <a:ea typeface="+mn-ea"/>
                        </a:rPr>
                        <a:t>　</a:t>
                      </a:r>
                    </a:p>
                  </a:txBody>
                  <a:tcPr marL="6093" marR="6093" marT="6093"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b"/>
                      <a:r>
                        <a:rPr lang="en-US" altLang="ja-JP" sz="1100" b="1" i="0" u="none" strike="noStrike">
                          <a:latin typeface="+mn-ea"/>
                          <a:ea typeface="+mn-ea"/>
                        </a:rPr>
                        <a:t>114.11</a:t>
                      </a:r>
                    </a:p>
                  </a:txBody>
                  <a:tcPr marL="6093" marR="6093" marT="6093"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93" marR="6093" marT="6093"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b"/>
                      <a:r>
                        <a:rPr lang="en-US" altLang="ja-JP" sz="1100" b="1" i="0" u="none" strike="noStrike">
                          <a:latin typeface="+mn-ea"/>
                          <a:ea typeface="+mn-ea"/>
                        </a:rPr>
                        <a:t>124.98</a:t>
                      </a:r>
                    </a:p>
                  </a:txBody>
                  <a:tcPr marL="6093" marR="6093" marT="6093"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93" marR="6093" marT="6093"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b"/>
                      <a:r>
                        <a:rPr lang="en-US" altLang="ja-JP" sz="1100" b="1" i="0" u="none" strike="noStrike">
                          <a:latin typeface="+mn-ea"/>
                          <a:ea typeface="+mn-ea"/>
                        </a:rPr>
                        <a:t>113.86</a:t>
                      </a:r>
                    </a:p>
                  </a:txBody>
                  <a:tcPr marL="6093" marR="6093" marT="6093"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93" marR="6093" marT="6093"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b"/>
                      <a:r>
                        <a:rPr lang="en-US" altLang="ja-JP" sz="1100" b="1" i="0" u="none" strike="noStrike">
                          <a:latin typeface="+mn-ea"/>
                          <a:ea typeface="+mn-ea"/>
                        </a:rPr>
                        <a:t>113.80</a:t>
                      </a:r>
                    </a:p>
                  </a:txBody>
                  <a:tcPr marL="6093" marR="6093" marT="6093"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93" marR="6093" marT="6093"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b"/>
                      <a:r>
                        <a:rPr lang="ja-JP" altLang="en-US" sz="1100" b="1" i="0" u="none" strike="noStrike" baseline="30000">
                          <a:latin typeface="+mn-ea"/>
                          <a:ea typeface="+mn-ea"/>
                        </a:rPr>
                        <a:t>　</a:t>
                      </a:r>
                      <a:endParaRPr lang="ja-JP" altLang="en-US" sz="1100" b="1" i="0" u="none" strike="noStrike">
                        <a:latin typeface="+mn-ea"/>
                        <a:ea typeface="+mn-ea"/>
                      </a:endParaRPr>
                    </a:p>
                  </a:txBody>
                  <a:tcPr marL="6093" marR="6093" marT="6093"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b"/>
                      <a:r>
                        <a:rPr lang="en-US" altLang="ja-JP" sz="1100" b="1" i="0" u="none" strike="noStrike">
                          <a:latin typeface="+mn-ea"/>
                          <a:ea typeface="+mn-ea"/>
                        </a:rPr>
                        <a:t>9.09</a:t>
                      </a:r>
                    </a:p>
                  </a:txBody>
                  <a:tcPr marL="6093" marR="6093" marT="6093"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93" marR="6093" marT="6093"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b"/>
                      <a:r>
                        <a:rPr lang="en-US" altLang="ja-JP" sz="1100" b="1" i="0" u="none" strike="noStrike">
                          <a:latin typeface="+mn-ea"/>
                          <a:ea typeface="+mn-ea"/>
                        </a:rPr>
                        <a:t>9.07</a:t>
                      </a:r>
                    </a:p>
                  </a:txBody>
                  <a:tcPr marL="6093" marR="6093" marT="6093"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93" marR="6093" marT="6093"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b"/>
                      <a:r>
                        <a:rPr lang="en-US" altLang="ja-JP" sz="1100" b="1" i="0" u="none" strike="noStrike">
                          <a:latin typeface="+mn-ea"/>
                          <a:ea typeface="+mn-ea"/>
                        </a:rPr>
                        <a:t>8.50</a:t>
                      </a:r>
                    </a:p>
                  </a:txBody>
                  <a:tcPr marL="6093" marR="6093" marT="6093"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b"/>
                      <a:r>
                        <a:rPr lang="ja-JP" altLang="en-US" sz="1100" b="1" i="0" u="none" strike="noStrike" baseline="30000">
                          <a:latin typeface="+mn-ea"/>
                          <a:ea typeface="+mn-ea"/>
                        </a:rPr>
                        <a:t>***</a:t>
                      </a:r>
                      <a:endParaRPr lang="ja-JP" altLang="en-US" sz="1100" b="1" i="0" u="none" strike="noStrike">
                        <a:latin typeface="+mn-ea"/>
                        <a:ea typeface="+mn-ea"/>
                      </a:endParaRPr>
                    </a:p>
                  </a:txBody>
                  <a:tcPr marL="6093" marR="6093" marT="6093"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b"/>
                      <a:r>
                        <a:rPr lang="en-US" altLang="ja-JP" sz="1100" b="1" i="0" u="none" strike="noStrike" dirty="0">
                          <a:latin typeface="+mn-ea"/>
                          <a:ea typeface="+mn-ea"/>
                        </a:rPr>
                        <a:t>8.50</a:t>
                      </a:r>
                    </a:p>
                  </a:txBody>
                  <a:tcPr marL="6093" marR="6093" marT="6093"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b"/>
                      <a:r>
                        <a:rPr lang="ja-JP" altLang="en-US" sz="1100" b="1" i="0" u="none" strike="noStrike" baseline="30000" dirty="0">
                          <a:latin typeface="+mn-ea"/>
                          <a:ea typeface="+mn-ea"/>
                        </a:rPr>
                        <a:t>***</a:t>
                      </a:r>
                      <a:endParaRPr lang="ja-JP" altLang="en-US" sz="1100" b="1" i="0" u="none" strike="noStrike" dirty="0">
                        <a:latin typeface="+mn-ea"/>
                        <a:ea typeface="+mn-ea"/>
                      </a:endParaRPr>
                    </a:p>
                  </a:txBody>
                  <a:tcPr marL="6093" marR="6093" marT="6093" marB="0" anchor="b">
                    <a:lnL>
                      <a:noFill/>
                    </a:lnL>
                    <a:lnR>
                      <a:noFill/>
                    </a:lnR>
                    <a:lnT>
                      <a:noFill/>
                    </a:lnT>
                    <a:lnB w="6350" cap="flat" cmpd="sng" algn="ctr">
                      <a:solidFill>
                        <a:srgbClr val="000000"/>
                      </a:solidFill>
                      <a:prstDash val="solid"/>
                      <a:round/>
                      <a:headEnd type="none" w="med" len="med"/>
                      <a:tailEnd type="none" w="med" len="med"/>
                    </a:lnB>
                    <a:solidFill>
                      <a:schemeClr val="bg1">
                        <a:lumMod val="85000"/>
                      </a:schemeClr>
                    </a:solidFill>
                  </a:tcPr>
                </a:tc>
              </a:tr>
              <a:tr h="156635">
                <a:tc gridSpan="2">
                  <a:txBody>
                    <a:bodyPr/>
                    <a:lstStyle/>
                    <a:p>
                      <a:pPr algn="l" fontAlgn="b"/>
                      <a:r>
                        <a:rPr lang="ja-JP" altLang="en-US" sz="1000" b="0" i="0" u="none" strike="noStrike" dirty="0">
                          <a:latin typeface="+mn-ea"/>
                          <a:ea typeface="+mn-ea"/>
                        </a:rPr>
                        <a:t>注 </a:t>
                      </a:r>
                      <a:r>
                        <a:rPr lang="en-US" altLang="ja-JP" sz="1000" b="0" i="0" u="none" strike="noStrike" dirty="0">
                          <a:latin typeface="+mn-ea"/>
                          <a:ea typeface="+mn-ea"/>
                        </a:rPr>
                        <a:t>1)</a:t>
                      </a:r>
                      <a:r>
                        <a:rPr lang="ja-JP" altLang="en-US" sz="1000" b="0" i="0" u="none" strike="noStrike" dirty="0">
                          <a:latin typeface="+mn-ea"/>
                          <a:ea typeface="+mn-ea"/>
                        </a:rPr>
                        <a:t>回帰係数は，限界効果。</a:t>
                      </a:r>
                    </a:p>
                  </a:txBody>
                  <a:tcPr marL="6093" marR="6093" marT="6093"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a:txBody>
                    <a:bodyPr/>
                    <a:lstStyle/>
                    <a:p>
                      <a:pPr algn="l" fontAlgn="b"/>
                      <a:endParaRPr lang="ja-JP" altLang="en-US" sz="1000" b="0" i="0" u="none" strike="noStrike">
                        <a:latin typeface="+mn-ea"/>
                        <a:ea typeface="+mn-ea"/>
                      </a:endParaRPr>
                    </a:p>
                  </a:txBody>
                  <a:tcPr marL="6093" marR="6093" marT="609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000" b="0" i="0" u="none" strike="noStrike">
                        <a:latin typeface="+mn-ea"/>
                        <a:ea typeface="+mn-ea"/>
                      </a:endParaRPr>
                    </a:p>
                  </a:txBody>
                  <a:tcPr marL="6093" marR="6093" marT="609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000" b="0" i="0" u="none" strike="noStrike">
                        <a:latin typeface="+mn-ea"/>
                        <a:ea typeface="+mn-ea"/>
                      </a:endParaRPr>
                    </a:p>
                  </a:txBody>
                  <a:tcPr marL="6093" marR="6093" marT="609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000" b="0" i="0" u="none" strike="noStrike">
                        <a:latin typeface="+mn-ea"/>
                        <a:ea typeface="+mn-ea"/>
                      </a:endParaRPr>
                    </a:p>
                  </a:txBody>
                  <a:tcPr marL="6093" marR="6093" marT="609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000" b="0" i="0" u="none" strike="noStrike">
                        <a:latin typeface="+mn-ea"/>
                        <a:ea typeface="+mn-ea"/>
                      </a:endParaRPr>
                    </a:p>
                  </a:txBody>
                  <a:tcPr marL="6093" marR="6093" marT="609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000" b="0" i="0" u="none" strike="noStrike">
                        <a:latin typeface="+mn-ea"/>
                        <a:ea typeface="+mn-ea"/>
                      </a:endParaRPr>
                    </a:p>
                  </a:txBody>
                  <a:tcPr marL="6093" marR="6093" marT="609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000" b="0" i="0" u="none" strike="noStrike">
                        <a:latin typeface="+mn-ea"/>
                        <a:ea typeface="+mn-ea"/>
                      </a:endParaRPr>
                    </a:p>
                  </a:txBody>
                  <a:tcPr marL="6093" marR="6093" marT="609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000" b="0" i="0" u="none" strike="noStrike">
                        <a:latin typeface="+mn-ea"/>
                        <a:ea typeface="+mn-ea"/>
                      </a:endParaRPr>
                    </a:p>
                  </a:txBody>
                  <a:tcPr marL="6093" marR="6093" marT="609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000" b="0" i="0" u="none" strike="noStrike">
                        <a:latin typeface="+mn-ea"/>
                        <a:ea typeface="+mn-ea"/>
                      </a:endParaRPr>
                    </a:p>
                  </a:txBody>
                  <a:tcPr marL="6093" marR="6093" marT="609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000" b="0" i="0" u="none" strike="noStrike">
                        <a:latin typeface="+mn-ea"/>
                        <a:ea typeface="+mn-ea"/>
                      </a:endParaRPr>
                    </a:p>
                  </a:txBody>
                  <a:tcPr marL="6093" marR="6093" marT="609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000" b="0" i="0" u="none" strike="noStrike">
                        <a:latin typeface="+mn-ea"/>
                        <a:ea typeface="+mn-ea"/>
                      </a:endParaRPr>
                    </a:p>
                  </a:txBody>
                  <a:tcPr marL="6093" marR="6093" marT="609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000" b="0" i="0" u="none" strike="noStrike">
                        <a:latin typeface="+mn-ea"/>
                        <a:ea typeface="+mn-ea"/>
                      </a:endParaRPr>
                    </a:p>
                  </a:txBody>
                  <a:tcPr marL="6093" marR="6093" marT="609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000" b="0" i="0" u="none" strike="noStrike">
                        <a:latin typeface="+mn-ea"/>
                        <a:ea typeface="+mn-ea"/>
                      </a:endParaRPr>
                    </a:p>
                  </a:txBody>
                  <a:tcPr marL="6093" marR="6093" marT="609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000" b="0" i="0" u="none" strike="noStrike">
                        <a:latin typeface="+mn-ea"/>
                        <a:ea typeface="+mn-ea"/>
                      </a:endParaRPr>
                    </a:p>
                  </a:txBody>
                  <a:tcPr marL="6093" marR="6093" marT="609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000" b="0" i="0" u="none" strike="noStrike">
                        <a:latin typeface="+mn-ea"/>
                        <a:ea typeface="+mn-ea"/>
                      </a:endParaRPr>
                    </a:p>
                  </a:txBody>
                  <a:tcPr marL="6093" marR="6093" marT="609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000" b="0" i="0" u="none" strike="noStrike">
                        <a:latin typeface="+mn-ea"/>
                        <a:ea typeface="+mn-ea"/>
                      </a:endParaRPr>
                    </a:p>
                  </a:txBody>
                  <a:tcPr marL="6093" marR="6093" marT="609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000" b="0" i="0" u="none" strike="noStrike">
                        <a:latin typeface="+mn-ea"/>
                        <a:ea typeface="+mn-ea"/>
                      </a:endParaRPr>
                    </a:p>
                  </a:txBody>
                  <a:tcPr marL="6093" marR="6093" marT="6093" marB="0" anchor="b">
                    <a:lnL>
                      <a:noFill/>
                    </a:lnL>
                    <a:lnR>
                      <a:noFill/>
                    </a:lnR>
                    <a:lnT w="6350" cap="flat" cmpd="sng" algn="ctr">
                      <a:solidFill>
                        <a:srgbClr val="000000"/>
                      </a:solidFill>
                      <a:prstDash val="solid"/>
                      <a:round/>
                      <a:headEnd type="none" w="med" len="med"/>
                      <a:tailEnd type="none" w="med" len="med"/>
                    </a:lnT>
                    <a:lnB>
                      <a:noFill/>
                    </a:lnB>
                  </a:tcPr>
                </a:tc>
              </a:tr>
              <a:tr h="156635">
                <a:tc gridSpan="3">
                  <a:txBody>
                    <a:bodyPr/>
                    <a:lstStyle/>
                    <a:p>
                      <a:pPr algn="l" fontAlgn="b"/>
                      <a:r>
                        <a:rPr lang="en-US" altLang="ja-JP" sz="1000" b="0" i="0" u="none" strike="noStrike" dirty="0" smtClean="0">
                          <a:latin typeface="+mn-ea"/>
                          <a:ea typeface="+mn-ea"/>
                        </a:rPr>
                        <a:t>  2</a:t>
                      </a:r>
                      <a:r>
                        <a:rPr lang="en-US" altLang="ja-JP" sz="1000" b="0" i="0" u="none" strike="noStrike" dirty="0">
                          <a:latin typeface="+mn-ea"/>
                          <a:ea typeface="+mn-ea"/>
                        </a:rPr>
                        <a:t>)</a:t>
                      </a:r>
                      <a:r>
                        <a:rPr lang="ja-JP" altLang="en-US" sz="1000" b="0" i="0" u="none" strike="noStrike" dirty="0">
                          <a:latin typeface="+mn-ea"/>
                          <a:ea typeface="+mn-ea"/>
                        </a:rPr>
                        <a:t>帰無仮説：全ての係数がゼロ。</a:t>
                      </a:r>
                    </a:p>
                  </a:txBody>
                  <a:tcPr marL="109673" marR="6093" marT="6093"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000" b="0" i="0" u="none" strike="noStrike">
                        <a:latin typeface="+mn-ea"/>
                        <a:ea typeface="+mn-ea"/>
                      </a:endParaRPr>
                    </a:p>
                  </a:txBody>
                  <a:tcPr marL="6093" marR="6093" marT="6093" marB="0" anchor="b">
                    <a:lnL>
                      <a:noFill/>
                    </a:lnL>
                    <a:lnR>
                      <a:noFill/>
                    </a:lnR>
                    <a:lnT>
                      <a:noFill/>
                    </a:lnT>
                    <a:lnB>
                      <a:noFill/>
                    </a:lnB>
                  </a:tcPr>
                </a:tc>
                <a:tc>
                  <a:txBody>
                    <a:bodyPr/>
                    <a:lstStyle/>
                    <a:p>
                      <a:pPr algn="l" fontAlgn="b"/>
                      <a:endParaRPr lang="ja-JP" altLang="en-US" sz="1000" b="0" i="0" u="none" strike="noStrike">
                        <a:latin typeface="+mn-ea"/>
                        <a:ea typeface="+mn-ea"/>
                      </a:endParaRPr>
                    </a:p>
                  </a:txBody>
                  <a:tcPr marL="6093" marR="6093" marT="6093" marB="0" anchor="b">
                    <a:lnL>
                      <a:noFill/>
                    </a:lnL>
                    <a:lnR>
                      <a:noFill/>
                    </a:lnR>
                    <a:lnT>
                      <a:noFill/>
                    </a:lnT>
                    <a:lnB>
                      <a:noFill/>
                    </a:lnB>
                  </a:tcPr>
                </a:tc>
                <a:tc>
                  <a:txBody>
                    <a:bodyPr/>
                    <a:lstStyle/>
                    <a:p>
                      <a:pPr algn="l" fontAlgn="b"/>
                      <a:endParaRPr lang="ja-JP" altLang="en-US" sz="1000" b="0" i="0" u="none" strike="noStrike">
                        <a:latin typeface="+mn-ea"/>
                        <a:ea typeface="+mn-ea"/>
                      </a:endParaRPr>
                    </a:p>
                  </a:txBody>
                  <a:tcPr marL="6093" marR="6093" marT="6093" marB="0" anchor="b">
                    <a:lnL>
                      <a:noFill/>
                    </a:lnL>
                    <a:lnR>
                      <a:noFill/>
                    </a:lnR>
                    <a:lnT>
                      <a:noFill/>
                    </a:lnT>
                    <a:lnB>
                      <a:noFill/>
                    </a:lnB>
                  </a:tcPr>
                </a:tc>
                <a:tc>
                  <a:txBody>
                    <a:bodyPr/>
                    <a:lstStyle/>
                    <a:p>
                      <a:pPr algn="l" fontAlgn="b"/>
                      <a:endParaRPr lang="ja-JP" altLang="en-US" sz="1000" b="0" i="0" u="none" strike="noStrike">
                        <a:latin typeface="+mn-ea"/>
                        <a:ea typeface="+mn-ea"/>
                      </a:endParaRPr>
                    </a:p>
                  </a:txBody>
                  <a:tcPr marL="6093" marR="6093" marT="6093" marB="0" anchor="b">
                    <a:lnL>
                      <a:noFill/>
                    </a:lnL>
                    <a:lnR>
                      <a:noFill/>
                    </a:lnR>
                    <a:lnT>
                      <a:noFill/>
                    </a:lnT>
                    <a:lnB>
                      <a:noFill/>
                    </a:lnB>
                  </a:tcPr>
                </a:tc>
                <a:tc>
                  <a:txBody>
                    <a:bodyPr/>
                    <a:lstStyle/>
                    <a:p>
                      <a:pPr algn="l" fontAlgn="b"/>
                      <a:endParaRPr lang="ja-JP" altLang="en-US" sz="1000" b="0" i="0" u="none" strike="noStrike">
                        <a:latin typeface="+mn-ea"/>
                        <a:ea typeface="+mn-ea"/>
                      </a:endParaRPr>
                    </a:p>
                  </a:txBody>
                  <a:tcPr marL="6093" marR="6093" marT="6093" marB="0" anchor="b">
                    <a:lnL>
                      <a:noFill/>
                    </a:lnL>
                    <a:lnR>
                      <a:noFill/>
                    </a:lnR>
                    <a:lnT>
                      <a:noFill/>
                    </a:lnT>
                    <a:lnB>
                      <a:noFill/>
                    </a:lnB>
                  </a:tcPr>
                </a:tc>
                <a:tc>
                  <a:txBody>
                    <a:bodyPr/>
                    <a:lstStyle/>
                    <a:p>
                      <a:pPr algn="l" fontAlgn="b"/>
                      <a:endParaRPr lang="ja-JP" altLang="en-US" sz="1000" b="0" i="0" u="none" strike="noStrike">
                        <a:latin typeface="+mn-ea"/>
                        <a:ea typeface="+mn-ea"/>
                      </a:endParaRPr>
                    </a:p>
                  </a:txBody>
                  <a:tcPr marL="6093" marR="6093" marT="6093" marB="0" anchor="b">
                    <a:lnL>
                      <a:noFill/>
                    </a:lnL>
                    <a:lnR>
                      <a:noFill/>
                    </a:lnR>
                    <a:lnT>
                      <a:noFill/>
                    </a:lnT>
                    <a:lnB>
                      <a:noFill/>
                    </a:lnB>
                  </a:tcPr>
                </a:tc>
                <a:tc>
                  <a:txBody>
                    <a:bodyPr/>
                    <a:lstStyle/>
                    <a:p>
                      <a:pPr algn="l" fontAlgn="b"/>
                      <a:endParaRPr lang="ja-JP" altLang="en-US" sz="1000" b="0" i="0" u="none" strike="noStrike">
                        <a:latin typeface="+mn-ea"/>
                        <a:ea typeface="+mn-ea"/>
                      </a:endParaRPr>
                    </a:p>
                  </a:txBody>
                  <a:tcPr marL="6093" marR="6093" marT="6093" marB="0" anchor="b">
                    <a:lnL>
                      <a:noFill/>
                    </a:lnL>
                    <a:lnR>
                      <a:noFill/>
                    </a:lnR>
                    <a:lnT>
                      <a:noFill/>
                    </a:lnT>
                    <a:lnB>
                      <a:noFill/>
                    </a:lnB>
                  </a:tcPr>
                </a:tc>
                <a:tc>
                  <a:txBody>
                    <a:bodyPr/>
                    <a:lstStyle/>
                    <a:p>
                      <a:pPr algn="l" fontAlgn="b"/>
                      <a:endParaRPr lang="ja-JP" altLang="en-US" sz="1000" b="0" i="0" u="none" strike="noStrike">
                        <a:latin typeface="+mn-ea"/>
                        <a:ea typeface="+mn-ea"/>
                      </a:endParaRPr>
                    </a:p>
                  </a:txBody>
                  <a:tcPr marL="6093" marR="6093" marT="6093" marB="0" anchor="b">
                    <a:lnL>
                      <a:noFill/>
                    </a:lnL>
                    <a:lnR>
                      <a:noFill/>
                    </a:lnR>
                    <a:lnT>
                      <a:noFill/>
                    </a:lnT>
                    <a:lnB>
                      <a:noFill/>
                    </a:lnB>
                  </a:tcPr>
                </a:tc>
                <a:tc>
                  <a:txBody>
                    <a:bodyPr/>
                    <a:lstStyle/>
                    <a:p>
                      <a:pPr algn="l" fontAlgn="b"/>
                      <a:endParaRPr lang="ja-JP" altLang="en-US" sz="1000" b="0" i="0" u="none" strike="noStrike">
                        <a:latin typeface="+mn-ea"/>
                        <a:ea typeface="+mn-ea"/>
                      </a:endParaRPr>
                    </a:p>
                  </a:txBody>
                  <a:tcPr marL="6093" marR="6093" marT="6093" marB="0" anchor="b">
                    <a:lnL>
                      <a:noFill/>
                    </a:lnL>
                    <a:lnR>
                      <a:noFill/>
                    </a:lnR>
                    <a:lnT>
                      <a:noFill/>
                    </a:lnT>
                    <a:lnB>
                      <a:noFill/>
                    </a:lnB>
                  </a:tcPr>
                </a:tc>
                <a:tc>
                  <a:txBody>
                    <a:bodyPr/>
                    <a:lstStyle/>
                    <a:p>
                      <a:pPr algn="l" fontAlgn="b"/>
                      <a:endParaRPr lang="ja-JP" altLang="en-US" sz="1000" b="0" i="0" u="none" strike="noStrike">
                        <a:latin typeface="+mn-ea"/>
                        <a:ea typeface="+mn-ea"/>
                      </a:endParaRPr>
                    </a:p>
                  </a:txBody>
                  <a:tcPr marL="6093" marR="6093" marT="6093" marB="0" anchor="b">
                    <a:lnL>
                      <a:noFill/>
                    </a:lnL>
                    <a:lnR>
                      <a:noFill/>
                    </a:lnR>
                    <a:lnT>
                      <a:noFill/>
                    </a:lnT>
                    <a:lnB>
                      <a:noFill/>
                    </a:lnB>
                  </a:tcPr>
                </a:tc>
                <a:tc>
                  <a:txBody>
                    <a:bodyPr/>
                    <a:lstStyle/>
                    <a:p>
                      <a:pPr algn="l" fontAlgn="b"/>
                      <a:endParaRPr lang="ja-JP" altLang="en-US" sz="1000" b="0" i="0" u="none" strike="noStrike">
                        <a:latin typeface="+mn-ea"/>
                        <a:ea typeface="+mn-ea"/>
                      </a:endParaRPr>
                    </a:p>
                  </a:txBody>
                  <a:tcPr marL="6093" marR="6093" marT="6093" marB="0" anchor="b">
                    <a:lnL>
                      <a:noFill/>
                    </a:lnL>
                    <a:lnR>
                      <a:noFill/>
                    </a:lnR>
                    <a:lnT>
                      <a:noFill/>
                    </a:lnT>
                    <a:lnB>
                      <a:noFill/>
                    </a:lnB>
                  </a:tcPr>
                </a:tc>
                <a:tc>
                  <a:txBody>
                    <a:bodyPr/>
                    <a:lstStyle/>
                    <a:p>
                      <a:pPr algn="l" fontAlgn="b"/>
                      <a:endParaRPr lang="ja-JP" altLang="en-US" sz="1000" b="0" i="0" u="none" strike="noStrike">
                        <a:latin typeface="+mn-ea"/>
                        <a:ea typeface="+mn-ea"/>
                      </a:endParaRPr>
                    </a:p>
                  </a:txBody>
                  <a:tcPr marL="6093" marR="6093" marT="6093" marB="0" anchor="b">
                    <a:lnL>
                      <a:noFill/>
                    </a:lnL>
                    <a:lnR>
                      <a:noFill/>
                    </a:lnR>
                    <a:lnT>
                      <a:noFill/>
                    </a:lnT>
                    <a:lnB>
                      <a:noFill/>
                    </a:lnB>
                  </a:tcPr>
                </a:tc>
                <a:tc>
                  <a:txBody>
                    <a:bodyPr/>
                    <a:lstStyle/>
                    <a:p>
                      <a:pPr algn="l" fontAlgn="b"/>
                      <a:endParaRPr lang="ja-JP" altLang="en-US" sz="1000" b="0" i="0" u="none" strike="noStrike">
                        <a:latin typeface="+mn-ea"/>
                        <a:ea typeface="+mn-ea"/>
                      </a:endParaRPr>
                    </a:p>
                  </a:txBody>
                  <a:tcPr marL="6093" marR="6093" marT="6093" marB="0" anchor="b">
                    <a:lnL>
                      <a:noFill/>
                    </a:lnL>
                    <a:lnR>
                      <a:noFill/>
                    </a:lnR>
                    <a:lnT>
                      <a:noFill/>
                    </a:lnT>
                    <a:lnB>
                      <a:noFill/>
                    </a:lnB>
                  </a:tcPr>
                </a:tc>
                <a:tc>
                  <a:txBody>
                    <a:bodyPr/>
                    <a:lstStyle/>
                    <a:p>
                      <a:pPr algn="l" fontAlgn="b"/>
                      <a:endParaRPr lang="ja-JP" altLang="en-US" sz="1000" b="0" i="0" u="none" strike="noStrike">
                        <a:latin typeface="+mn-ea"/>
                        <a:ea typeface="+mn-ea"/>
                      </a:endParaRPr>
                    </a:p>
                  </a:txBody>
                  <a:tcPr marL="6093" marR="6093" marT="6093" marB="0" anchor="b">
                    <a:lnL>
                      <a:noFill/>
                    </a:lnL>
                    <a:lnR>
                      <a:noFill/>
                    </a:lnR>
                    <a:lnT>
                      <a:noFill/>
                    </a:lnT>
                    <a:lnB>
                      <a:noFill/>
                    </a:lnB>
                  </a:tcPr>
                </a:tc>
                <a:tc>
                  <a:txBody>
                    <a:bodyPr/>
                    <a:lstStyle/>
                    <a:p>
                      <a:pPr algn="l" fontAlgn="b"/>
                      <a:endParaRPr lang="ja-JP" altLang="en-US" sz="1000" b="0" i="0" u="none" strike="noStrike">
                        <a:latin typeface="+mn-ea"/>
                        <a:ea typeface="+mn-ea"/>
                      </a:endParaRPr>
                    </a:p>
                  </a:txBody>
                  <a:tcPr marL="6093" marR="6093" marT="6093" marB="0" anchor="b">
                    <a:lnL>
                      <a:noFill/>
                    </a:lnL>
                    <a:lnR>
                      <a:noFill/>
                    </a:lnR>
                    <a:lnT>
                      <a:noFill/>
                    </a:lnT>
                    <a:lnB>
                      <a:noFill/>
                    </a:lnB>
                  </a:tcPr>
                </a:tc>
                <a:tc>
                  <a:txBody>
                    <a:bodyPr/>
                    <a:lstStyle/>
                    <a:p>
                      <a:pPr algn="l" fontAlgn="b"/>
                      <a:endParaRPr lang="ja-JP" altLang="en-US" sz="1000" b="0" i="0" u="none" strike="noStrike" dirty="0">
                        <a:latin typeface="+mn-ea"/>
                        <a:ea typeface="+mn-ea"/>
                      </a:endParaRPr>
                    </a:p>
                  </a:txBody>
                  <a:tcPr marL="6093" marR="6093" marT="6093" marB="0" anchor="b">
                    <a:lnL>
                      <a:noFill/>
                    </a:lnL>
                    <a:lnR>
                      <a:noFill/>
                    </a:lnR>
                    <a:lnT>
                      <a:noFill/>
                    </a:lnT>
                    <a:lnB>
                      <a:noFill/>
                    </a:lnB>
                  </a:tcPr>
                </a:tc>
              </a:tr>
              <a:tr h="156635">
                <a:tc gridSpan="15">
                  <a:txBody>
                    <a:bodyPr/>
                    <a:lstStyle/>
                    <a:p>
                      <a:pPr algn="l" fontAlgn="t"/>
                      <a:r>
                        <a:rPr lang="en-US" altLang="ja-JP" sz="1000" b="0" i="0" u="none" strike="noStrike" dirty="0" smtClean="0">
                          <a:latin typeface="+mn-ea"/>
                          <a:ea typeface="+mn-ea"/>
                        </a:rPr>
                        <a:t>  3</a:t>
                      </a:r>
                      <a:r>
                        <a:rPr lang="en-US" altLang="ja-JP" sz="1000" b="0" i="0" u="none" strike="noStrike" dirty="0">
                          <a:latin typeface="+mn-ea"/>
                          <a:ea typeface="+mn-ea"/>
                        </a:rPr>
                        <a:t>)</a:t>
                      </a:r>
                      <a:r>
                        <a:rPr lang="ja-JP" altLang="en-US" sz="1000" b="0" i="0" u="none" strike="noStrike" dirty="0">
                          <a:latin typeface="+mn-ea"/>
                          <a:ea typeface="+mn-ea"/>
                        </a:rPr>
                        <a:t>括弧内は，分散不均一性の下でも一致性のある標準誤差。</a:t>
                      </a:r>
                      <a:r>
                        <a:rPr lang="ja-JP" altLang="en-US" sz="1000" b="0" i="0" u="none" strike="noStrike" baseline="30000" dirty="0">
                          <a:latin typeface="+mn-ea"/>
                          <a:ea typeface="+mn-ea"/>
                        </a:rPr>
                        <a:t>***</a:t>
                      </a:r>
                      <a:r>
                        <a:rPr lang="en-US" altLang="ja-JP" sz="1000" b="0" i="0" u="none" strike="noStrike" dirty="0">
                          <a:latin typeface="+mn-ea"/>
                          <a:ea typeface="+mn-ea"/>
                        </a:rPr>
                        <a:t>: 1</a:t>
                      </a:r>
                      <a:r>
                        <a:rPr lang="ja-JP" altLang="en-US" sz="1000" b="0" i="0" u="none" strike="noStrike" dirty="0">
                          <a:latin typeface="+mn-ea"/>
                          <a:ea typeface="+mn-ea"/>
                        </a:rPr>
                        <a:t>％水準で有意，</a:t>
                      </a:r>
                      <a:r>
                        <a:rPr lang="ja-JP" altLang="en-US" sz="1000" b="0" i="0" u="none" strike="noStrike" baseline="30000" dirty="0">
                          <a:latin typeface="+mn-ea"/>
                          <a:ea typeface="+mn-ea"/>
                        </a:rPr>
                        <a:t>**</a:t>
                      </a:r>
                      <a:r>
                        <a:rPr lang="en-US" altLang="ja-JP" sz="1000" b="0" i="0" u="none" strike="noStrike" dirty="0">
                          <a:latin typeface="+mn-ea"/>
                          <a:ea typeface="+mn-ea"/>
                        </a:rPr>
                        <a:t>: 5</a:t>
                      </a:r>
                      <a:r>
                        <a:rPr lang="ja-JP" altLang="en-US" sz="1000" b="0" i="0" u="none" strike="noStrike" dirty="0">
                          <a:latin typeface="+mn-ea"/>
                          <a:ea typeface="+mn-ea"/>
                        </a:rPr>
                        <a:t>％水準で有意，</a:t>
                      </a:r>
                      <a:r>
                        <a:rPr lang="ja-JP" altLang="en-US" sz="1000" b="0" i="0" u="none" strike="noStrike" baseline="30000" dirty="0">
                          <a:latin typeface="+mn-ea"/>
                          <a:ea typeface="+mn-ea"/>
                        </a:rPr>
                        <a:t>*</a:t>
                      </a:r>
                      <a:r>
                        <a:rPr lang="en-US" altLang="ja-JP" sz="1000" b="0" i="0" u="none" strike="noStrike" dirty="0">
                          <a:latin typeface="+mn-ea"/>
                          <a:ea typeface="+mn-ea"/>
                        </a:rPr>
                        <a:t>: 10</a:t>
                      </a:r>
                      <a:r>
                        <a:rPr lang="ja-JP" altLang="en-US" sz="1000" b="0" i="0" u="none" strike="noStrike" dirty="0">
                          <a:latin typeface="+mn-ea"/>
                          <a:ea typeface="+mn-ea"/>
                        </a:rPr>
                        <a:t>％水準で有意。</a:t>
                      </a:r>
                    </a:p>
                  </a:txBody>
                  <a:tcPr marL="109673" marR="6093" marT="6093" marB="0">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t"/>
                      <a:endParaRPr lang="ja-JP" altLang="en-US" sz="1000" b="0" i="0" u="none" strike="noStrike" dirty="0">
                        <a:latin typeface="+mn-ea"/>
                        <a:ea typeface="+mn-ea"/>
                      </a:endParaRPr>
                    </a:p>
                  </a:txBody>
                  <a:tcPr marL="6093" marR="6093" marT="6093" marB="0">
                    <a:lnL>
                      <a:noFill/>
                    </a:lnL>
                    <a:lnR>
                      <a:noFill/>
                    </a:lnR>
                    <a:lnT>
                      <a:noFill/>
                    </a:lnT>
                    <a:lnB>
                      <a:noFill/>
                    </a:lnB>
                  </a:tcPr>
                </a:tc>
                <a:tc>
                  <a:txBody>
                    <a:bodyPr/>
                    <a:lstStyle/>
                    <a:p>
                      <a:pPr algn="l" fontAlgn="t"/>
                      <a:endParaRPr lang="ja-JP" altLang="en-US" sz="1000" b="0" i="0" u="none" strike="noStrike" dirty="0">
                        <a:latin typeface="+mn-ea"/>
                        <a:ea typeface="+mn-ea"/>
                      </a:endParaRPr>
                    </a:p>
                  </a:txBody>
                  <a:tcPr marL="6093" marR="6093" marT="6093" marB="0">
                    <a:lnL>
                      <a:noFill/>
                    </a:lnL>
                    <a:lnR>
                      <a:noFill/>
                    </a:lnR>
                    <a:lnT>
                      <a:noFill/>
                    </a:lnT>
                    <a:lnB>
                      <a:noFill/>
                    </a:lnB>
                  </a:tcPr>
                </a:tc>
                <a:tc>
                  <a:txBody>
                    <a:bodyPr/>
                    <a:lstStyle/>
                    <a:p>
                      <a:pPr algn="l" fontAlgn="t"/>
                      <a:endParaRPr lang="ja-JP" altLang="en-US" sz="1000" b="0" i="0" u="none" strike="noStrike" dirty="0">
                        <a:latin typeface="+mn-ea"/>
                        <a:ea typeface="+mn-ea"/>
                      </a:endParaRPr>
                    </a:p>
                  </a:txBody>
                  <a:tcPr marL="6093" marR="6093" marT="6093" marB="0">
                    <a:lnL>
                      <a:noFill/>
                    </a:lnL>
                    <a:lnR>
                      <a:noFill/>
                    </a:lnR>
                    <a:lnT>
                      <a:noFill/>
                    </a:lnT>
                    <a:lnB>
                      <a:noFill/>
                    </a:lnB>
                  </a:tcPr>
                </a:tc>
                <a:tc>
                  <a:txBody>
                    <a:bodyPr/>
                    <a:lstStyle/>
                    <a:p>
                      <a:pPr algn="l" fontAlgn="t"/>
                      <a:endParaRPr lang="ja-JP" altLang="en-US" sz="1000" b="0" i="0" u="none" strike="noStrike" dirty="0">
                        <a:latin typeface="+mn-ea"/>
                        <a:ea typeface="+mn-ea"/>
                      </a:endParaRPr>
                    </a:p>
                  </a:txBody>
                  <a:tcPr marL="6093" marR="6093" marT="6093" marB="0">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コンテンツ プレースホルダ 4"/>
          <p:cNvGraphicFramePr>
            <a:graphicFrameLocks noGrp="1"/>
          </p:cNvGraphicFramePr>
          <p:nvPr>
            <p:ph idx="1"/>
          </p:nvPr>
        </p:nvGraphicFramePr>
        <p:xfrm>
          <a:off x="255588" y="785809"/>
          <a:ext cx="8637588" cy="5386398"/>
        </p:xfrm>
        <a:graphic>
          <a:graphicData uri="http://schemas.openxmlformats.org/drawingml/2006/table">
            <a:tbl>
              <a:tblPr firstRow="1" bandRow="1">
                <a:tableStyleId>{5C22544A-7EE6-4342-B048-85BDC9FD1C3A}</a:tableStyleId>
              </a:tblPr>
              <a:tblGrid>
                <a:gridCol w="2159397"/>
                <a:gridCol w="2159397"/>
                <a:gridCol w="2159397"/>
                <a:gridCol w="2159397"/>
              </a:tblGrid>
              <a:tr h="1321599">
                <a:tc>
                  <a:txBody>
                    <a:bodyPr/>
                    <a:lstStyle/>
                    <a:p>
                      <a:pPr algn="ctr"/>
                      <a:endParaRPr kumimoji="1" lang="ja-JP" altLang="en-US" b="1" dirty="0">
                        <a:solidFill>
                          <a:schemeClr val="bg1"/>
                        </a:solidFill>
                      </a:endParaRPr>
                    </a:p>
                  </a:txBody>
                  <a:tcPr>
                    <a:solidFill>
                      <a:srgbClr val="0070C0"/>
                    </a:solidFill>
                  </a:tcPr>
                </a:tc>
                <a:tc>
                  <a:txBody>
                    <a:bodyPr/>
                    <a:lstStyle/>
                    <a:p>
                      <a:pPr algn="ctr"/>
                      <a:r>
                        <a:rPr kumimoji="1" lang="ja-JP" altLang="en-US" sz="3200" b="1" dirty="0" smtClean="0">
                          <a:solidFill>
                            <a:schemeClr val="bg1"/>
                          </a:solidFill>
                        </a:rPr>
                        <a:t>規律国家</a:t>
                      </a:r>
                      <a:endParaRPr kumimoji="1" lang="ja-JP" altLang="en-US" sz="3200" b="1" dirty="0">
                        <a:solidFill>
                          <a:schemeClr val="bg1"/>
                        </a:solidFill>
                      </a:endParaRPr>
                    </a:p>
                  </a:txBody>
                  <a:tcPr anchor="ctr">
                    <a:solidFill>
                      <a:srgbClr val="0070C0"/>
                    </a:solidFill>
                  </a:tcPr>
                </a:tc>
                <a:tc>
                  <a:txBody>
                    <a:bodyPr/>
                    <a:lstStyle/>
                    <a:p>
                      <a:pPr algn="ctr"/>
                      <a:r>
                        <a:rPr kumimoji="1" lang="ja-JP" altLang="en-US" sz="3200" b="1" dirty="0" smtClean="0">
                          <a:solidFill>
                            <a:schemeClr val="bg1"/>
                          </a:solidFill>
                        </a:rPr>
                        <a:t>レントシーキング国家</a:t>
                      </a:r>
                      <a:endParaRPr kumimoji="1" lang="ja-JP" altLang="en-US" sz="3200" b="1" dirty="0">
                        <a:solidFill>
                          <a:schemeClr val="bg1"/>
                        </a:solidFill>
                      </a:endParaRPr>
                    </a:p>
                  </a:txBody>
                  <a:tcPr anchor="ctr">
                    <a:solidFill>
                      <a:srgbClr val="0070C0"/>
                    </a:solidFill>
                  </a:tcPr>
                </a:tc>
                <a:tc>
                  <a:txBody>
                    <a:bodyPr/>
                    <a:lstStyle/>
                    <a:p>
                      <a:pPr algn="ctr"/>
                      <a:r>
                        <a:rPr kumimoji="1" lang="ja-JP" altLang="en-US" sz="3200" b="1" dirty="0" smtClean="0">
                          <a:solidFill>
                            <a:schemeClr val="bg1"/>
                          </a:solidFill>
                        </a:rPr>
                        <a:t>諸刃の剣国家</a:t>
                      </a:r>
                      <a:endParaRPr kumimoji="1" lang="ja-JP" altLang="en-US" sz="3200" b="1" dirty="0">
                        <a:solidFill>
                          <a:schemeClr val="bg1"/>
                        </a:solidFill>
                      </a:endParaRPr>
                    </a:p>
                  </a:txBody>
                  <a:tcPr anchor="ctr">
                    <a:solidFill>
                      <a:srgbClr val="0070C0"/>
                    </a:solidFill>
                  </a:tcPr>
                </a:tc>
              </a:tr>
              <a:tr h="1321599">
                <a:tc>
                  <a:txBody>
                    <a:bodyPr/>
                    <a:lstStyle/>
                    <a:p>
                      <a:r>
                        <a:rPr kumimoji="1" lang="ja-JP" altLang="en-US" sz="2800" b="1" dirty="0" smtClean="0">
                          <a:solidFill>
                            <a:schemeClr val="bg1"/>
                          </a:solidFill>
                        </a:rPr>
                        <a:t>政府代表派遣先企業の経営状態</a:t>
                      </a:r>
                      <a:endParaRPr kumimoji="1" lang="ja-JP" altLang="en-US" sz="2800" b="1" dirty="0">
                        <a:solidFill>
                          <a:schemeClr val="bg1"/>
                        </a:solidFill>
                      </a:endParaRPr>
                    </a:p>
                  </a:txBody>
                  <a:tcPr anchor="ctr">
                    <a:solidFill>
                      <a:srgbClr val="00B0F0"/>
                    </a:solidFill>
                  </a:tcPr>
                </a:tc>
                <a:tc>
                  <a:txBody>
                    <a:bodyPr/>
                    <a:lstStyle/>
                    <a:p>
                      <a:pPr algn="ctr"/>
                      <a:r>
                        <a:rPr kumimoji="1" lang="ja-JP" altLang="en-US" sz="3200" b="1" dirty="0" smtClean="0">
                          <a:solidFill>
                            <a:schemeClr val="bg1"/>
                          </a:solidFill>
                        </a:rPr>
                        <a:t>劣悪</a:t>
                      </a:r>
                      <a:endParaRPr kumimoji="1" lang="ja-JP" altLang="en-US" sz="3200" b="1" dirty="0">
                        <a:solidFill>
                          <a:schemeClr val="bg1"/>
                        </a:solidFill>
                      </a:endParaRPr>
                    </a:p>
                  </a:txBody>
                  <a:tcPr anchor="ctr">
                    <a:solidFill>
                      <a:srgbClr val="00B0F0"/>
                    </a:solidFill>
                  </a:tcPr>
                </a:tc>
                <a:tc>
                  <a:txBody>
                    <a:bodyPr/>
                    <a:lstStyle/>
                    <a:p>
                      <a:pPr algn="ctr"/>
                      <a:r>
                        <a:rPr kumimoji="1" lang="ja-JP" altLang="en-US" sz="3200" b="1" dirty="0" smtClean="0">
                          <a:solidFill>
                            <a:schemeClr val="bg1"/>
                          </a:solidFill>
                        </a:rPr>
                        <a:t>良好</a:t>
                      </a:r>
                      <a:endParaRPr kumimoji="1" lang="ja-JP" altLang="en-US" sz="3200" b="1" dirty="0">
                        <a:solidFill>
                          <a:schemeClr val="bg1"/>
                        </a:solidFill>
                      </a:endParaRPr>
                    </a:p>
                  </a:txBody>
                  <a:tcPr anchor="ctr">
                    <a:solidFill>
                      <a:srgbClr val="00B0F0"/>
                    </a:solidFill>
                  </a:tcPr>
                </a:tc>
                <a:tc>
                  <a:txBody>
                    <a:bodyPr/>
                    <a:lstStyle/>
                    <a:p>
                      <a:pPr algn="ctr"/>
                      <a:r>
                        <a:rPr kumimoji="1" lang="ja-JP" altLang="en-US" sz="3200" b="1" dirty="0" smtClean="0">
                          <a:solidFill>
                            <a:schemeClr val="bg1"/>
                          </a:solidFill>
                        </a:rPr>
                        <a:t>良好</a:t>
                      </a:r>
                      <a:endParaRPr kumimoji="1" lang="ja-JP" altLang="en-US" sz="3200" b="1" dirty="0">
                        <a:solidFill>
                          <a:schemeClr val="bg1"/>
                        </a:solidFill>
                      </a:endParaRPr>
                    </a:p>
                  </a:txBody>
                  <a:tcPr anchor="ctr">
                    <a:solidFill>
                      <a:srgbClr val="00B0F0"/>
                    </a:solidFill>
                  </a:tcPr>
                </a:tc>
              </a:tr>
              <a:tr h="1321599">
                <a:tc>
                  <a:txBody>
                    <a:bodyPr/>
                    <a:lstStyle/>
                    <a:p>
                      <a:r>
                        <a:rPr kumimoji="1" lang="ja-JP" altLang="en-US" sz="2800" b="1" dirty="0" smtClean="0">
                          <a:solidFill>
                            <a:schemeClr val="bg1"/>
                          </a:solidFill>
                        </a:rPr>
                        <a:t>派遣先企業の統治水準</a:t>
                      </a:r>
                      <a:endParaRPr kumimoji="1" lang="ja-JP" altLang="en-US" sz="2800" b="1" dirty="0">
                        <a:solidFill>
                          <a:schemeClr val="bg1"/>
                        </a:solidFill>
                      </a:endParaRPr>
                    </a:p>
                  </a:txBody>
                  <a:tcPr anchor="ctr">
                    <a:solidFill>
                      <a:srgbClr val="92D050"/>
                    </a:solidFill>
                  </a:tcPr>
                </a:tc>
                <a:tc>
                  <a:txBody>
                    <a:bodyPr/>
                    <a:lstStyle/>
                    <a:p>
                      <a:pPr algn="ctr"/>
                      <a:r>
                        <a:rPr kumimoji="1" lang="ja-JP" altLang="en-US" sz="3200" b="1" dirty="0" smtClean="0">
                          <a:solidFill>
                            <a:schemeClr val="bg1"/>
                          </a:solidFill>
                        </a:rPr>
                        <a:t>促進</a:t>
                      </a:r>
                      <a:endParaRPr kumimoji="1" lang="ja-JP" altLang="en-US" sz="3200" b="1" dirty="0">
                        <a:solidFill>
                          <a:schemeClr val="bg1"/>
                        </a:solidFill>
                      </a:endParaRPr>
                    </a:p>
                  </a:txBody>
                  <a:tcPr anchor="ctr">
                    <a:solidFill>
                      <a:srgbClr val="92D050"/>
                    </a:solidFill>
                  </a:tcPr>
                </a:tc>
                <a:tc>
                  <a:txBody>
                    <a:bodyPr/>
                    <a:lstStyle/>
                    <a:p>
                      <a:pPr algn="ctr"/>
                      <a:r>
                        <a:rPr kumimoji="1" lang="ja-JP" altLang="en-US" sz="3200" b="1" dirty="0" smtClean="0">
                          <a:solidFill>
                            <a:schemeClr val="bg1"/>
                          </a:solidFill>
                        </a:rPr>
                        <a:t>無関心</a:t>
                      </a:r>
                      <a:endParaRPr kumimoji="1" lang="ja-JP" altLang="en-US" sz="3200" b="1" dirty="0">
                        <a:solidFill>
                          <a:schemeClr val="bg1"/>
                        </a:solidFill>
                      </a:endParaRPr>
                    </a:p>
                  </a:txBody>
                  <a:tcPr anchor="ctr">
                    <a:solidFill>
                      <a:srgbClr val="92D050"/>
                    </a:solidFill>
                  </a:tcPr>
                </a:tc>
                <a:tc>
                  <a:txBody>
                    <a:bodyPr/>
                    <a:lstStyle/>
                    <a:p>
                      <a:pPr algn="ctr"/>
                      <a:r>
                        <a:rPr kumimoji="1" lang="ja-JP" altLang="en-US" sz="3200" b="1" dirty="0" smtClean="0">
                          <a:solidFill>
                            <a:schemeClr val="bg1"/>
                          </a:solidFill>
                        </a:rPr>
                        <a:t>促進</a:t>
                      </a:r>
                      <a:endParaRPr kumimoji="1" lang="ja-JP" altLang="en-US" sz="3200" b="1" dirty="0">
                        <a:solidFill>
                          <a:schemeClr val="bg1"/>
                        </a:solidFill>
                      </a:endParaRPr>
                    </a:p>
                  </a:txBody>
                  <a:tcPr anchor="ctr">
                    <a:solidFill>
                      <a:srgbClr val="92D050"/>
                    </a:solidFill>
                  </a:tcPr>
                </a:tc>
              </a:tr>
              <a:tr h="1321599">
                <a:tc>
                  <a:txBody>
                    <a:bodyPr/>
                    <a:lstStyle/>
                    <a:p>
                      <a:r>
                        <a:rPr kumimoji="1" lang="ja-JP" altLang="en-US" sz="2800" b="1" dirty="0" smtClean="0">
                          <a:solidFill>
                            <a:schemeClr val="bg1"/>
                          </a:solidFill>
                        </a:rPr>
                        <a:t>政府と派遣先企業の政治交換</a:t>
                      </a:r>
                      <a:endParaRPr kumimoji="1" lang="ja-JP" altLang="en-US" sz="2800" b="1" dirty="0">
                        <a:solidFill>
                          <a:schemeClr val="bg1"/>
                        </a:solidFill>
                      </a:endParaRPr>
                    </a:p>
                  </a:txBody>
                  <a:tcPr anchor="ctr">
                    <a:solidFill>
                      <a:srgbClr val="FFC000"/>
                    </a:solidFill>
                  </a:tcPr>
                </a:tc>
                <a:tc>
                  <a:txBody>
                    <a:bodyPr/>
                    <a:lstStyle/>
                    <a:p>
                      <a:pPr algn="ctr"/>
                      <a:r>
                        <a:rPr kumimoji="1" lang="ja-JP" altLang="en-US" sz="3200" b="1" dirty="0" smtClean="0">
                          <a:solidFill>
                            <a:schemeClr val="bg1"/>
                          </a:solidFill>
                        </a:rPr>
                        <a:t>不活発</a:t>
                      </a:r>
                      <a:endParaRPr kumimoji="1" lang="ja-JP" altLang="en-US" sz="3200" b="1" dirty="0">
                        <a:solidFill>
                          <a:schemeClr val="bg1"/>
                        </a:solidFill>
                      </a:endParaRPr>
                    </a:p>
                  </a:txBody>
                  <a:tcPr anchor="ctr">
                    <a:solidFill>
                      <a:srgbClr val="FFC000"/>
                    </a:solidFill>
                  </a:tcPr>
                </a:tc>
                <a:tc>
                  <a:txBody>
                    <a:bodyPr/>
                    <a:lstStyle/>
                    <a:p>
                      <a:pPr algn="ctr"/>
                      <a:r>
                        <a:rPr kumimoji="1" lang="ja-JP" altLang="en-US" sz="3200" b="1" dirty="0" smtClean="0">
                          <a:solidFill>
                            <a:schemeClr val="bg1"/>
                          </a:solidFill>
                        </a:rPr>
                        <a:t>活発</a:t>
                      </a:r>
                      <a:endParaRPr kumimoji="1" lang="ja-JP" altLang="en-US" sz="3200" b="1" dirty="0">
                        <a:solidFill>
                          <a:schemeClr val="bg1"/>
                        </a:solidFill>
                      </a:endParaRPr>
                    </a:p>
                  </a:txBody>
                  <a:tcPr anchor="ctr">
                    <a:solidFill>
                      <a:srgbClr val="FFC000"/>
                    </a:solidFill>
                  </a:tcPr>
                </a:tc>
                <a:tc>
                  <a:txBody>
                    <a:bodyPr/>
                    <a:lstStyle/>
                    <a:p>
                      <a:pPr algn="ctr"/>
                      <a:r>
                        <a:rPr kumimoji="1" lang="ja-JP" altLang="en-US" sz="3200" b="1" dirty="0" smtClean="0">
                          <a:solidFill>
                            <a:schemeClr val="bg1"/>
                          </a:solidFill>
                        </a:rPr>
                        <a:t>活発</a:t>
                      </a:r>
                      <a:endParaRPr kumimoji="1" lang="ja-JP" altLang="en-US" sz="3200" b="1" dirty="0">
                        <a:solidFill>
                          <a:schemeClr val="bg1"/>
                        </a:solidFill>
                      </a:endParaRPr>
                    </a:p>
                  </a:txBody>
                  <a:tcPr anchor="ctr">
                    <a:solidFill>
                      <a:srgbClr val="FFC000"/>
                    </a:solidFill>
                  </a:tcPr>
                </a:tc>
              </a:tr>
            </a:tbl>
          </a:graphicData>
        </a:graphic>
      </p:graphicFrame>
      <p:sp>
        <p:nvSpPr>
          <p:cNvPr id="3" name="円/楕円 2"/>
          <p:cNvSpPr/>
          <p:nvPr/>
        </p:nvSpPr>
        <p:spPr>
          <a:xfrm>
            <a:off x="4714876" y="2214554"/>
            <a:ext cx="1928826" cy="114300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円/楕円 3"/>
          <p:cNvSpPr/>
          <p:nvPr/>
        </p:nvSpPr>
        <p:spPr>
          <a:xfrm>
            <a:off x="2500298" y="3571876"/>
            <a:ext cx="2000264" cy="114300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円/楕円 5"/>
          <p:cNvSpPr/>
          <p:nvPr/>
        </p:nvSpPr>
        <p:spPr>
          <a:xfrm>
            <a:off x="6786578" y="3571876"/>
            <a:ext cx="2000264" cy="114300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円/楕円 6"/>
          <p:cNvSpPr/>
          <p:nvPr/>
        </p:nvSpPr>
        <p:spPr>
          <a:xfrm>
            <a:off x="4714876" y="4929198"/>
            <a:ext cx="2000264" cy="114300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7"/>
          <p:cNvSpPr/>
          <p:nvPr/>
        </p:nvSpPr>
        <p:spPr>
          <a:xfrm>
            <a:off x="6858016" y="2214554"/>
            <a:ext cx="1857388" cy="114300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楕円 8"/>
          <p:cNvSpPr/>
          <p:nvPr/>
        </p:nvSpPr>
        <p:spPr>
          <a:xfrm>
            <a:off x="6858016" y="4929198"/>
            <a:ext cx="1928826" cy="114300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6643702" y="642918"/>
            <a:ext cx="2357454" cy="5786478"/>
          </a:xfrm>
          <a:prstGeom prst="roundRect">
            <a:avLst/>
          </a:prstGeom>
          <a:noFill/>
          <a:ln w="79375">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par>
                                <p:cTn id="8" presetID="8" presetClass="entr" presetSubtype="16"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diamond(in)">
                                      <p:cBhvr>
                                        <p:cTn id="10" dur="20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8" presetClass="entr" presetSubtype="16"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diamond(in)">
                                      <p:cBhvr>
                                        <p:cTn id="15" dur="2000"/>
                                        <p:tgtEl>
                                          <p:spTgt spid="4"/>
                                        </p:tgtEl>
                                      </p:cBhvr>
                                    </p:animEffect>
                                  </p:childTnLst>
                                </p:cTn>
                              </p:par>
                              <p:par>
                                <p:cTn id="16" presetID="8" presetClass="entr" presetSubtype="16"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diamond(in)">
                                      <p:cBhvr>
                                        <p:cTn id="18" dur="20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8" presetClass="entr" presetSubtype="16"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diamond(in)">
                                      <p:cBhvr>
                                        <p:cTn id="23" dur="2000"/>
                                        <p:tgtEl>
                                          <p:spTgt spid="7"/>
                                        </p:tgtEl>
                                      </p:cBhvr>
                                    </p:animEffect>
                                  </p:childTnLst>
                                </p:cTn>
                              </p:par>
                              <p:par>
                                <p:cTn id="24" presetID="8" presetClass="entr" presetSubtype="16"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diamond(in)">
                                      <p:cBhvr>
                                        <p:cTn id="26" dur="20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8" presetClass="entr" presetSubtype="16"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diamond(in)">
                                      <p:cBhvr>
                                        <p:cTn id="31"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6" grpId="0" animBg="1"/>
      <p:bldP spid="7" grpId="0" animBg="1"/>
      <p:bldP spid="8" grpId="0" animBg="1"/>
      <p:bldP spid="9" grpId="0" animBg="1"/>
      <p:bldP spid="10"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lang="ja-JP" altLang="en-US" sz="4000" dirty="0" smtClean="0">
                <a:solidFill>
                  <a:srgbClr val="C00000"/>
                </a:solidFill>
                <a:effectLst>
                  <a:outerShdw blurRad="38100" dist="38100" dir="2700000" algn="tl">
                    <a:srgbClr val="000000">
                      <a:alpha val="43137"/>
                    </a:srgbClr>
                  </a:outerShdw>
                </a:effectLst>
                <a:latin typeface="+mj-ea"/>
              </a:rPr>
              <a:t>暫定的結論</a:t>
            </a:r>
            <a:endParaRPr kumimoji="1" lang="ja-JP" altLang="en-US" sz="4000" dirty="0">
              <a:solidFill>
                <a:srgbClr val="C00000"/>
              </a:solidFill>
              <a:effectLst>
                <a:outerShdw blurRad="38100" dist="38100" dir="2700000" algn="tl">
                  <a:srgbClr val="000000">
                    <a:alpha val="43137"/>
                  </a:srgbClr>
                </a:outerShdw>
              </a:effectLst>
              <a:latin typeface="+mj-ea"/>
            </a:endParaRPr>
          </a:p>
        </p:txBody>
      </p:sp>
      <p:sp>
        <p:nvSpPr>
          <p:cNvPr id="3" name="コンテンツ プレースホルダ 2"/>
          <p:cNvSpPr>
            <a:spLocks noGrp="1"/>
          </p:cNvSpPr>
          <p:nvPr>
            <p:ph idx="1"/>
          </p:nvPr>
        </p:nvSpPr>
        <p:spPr>
          <a:xfrm>
            <a:off x="255588" y="1881188"/>
            <a:ext cx="8637587" cy="4476770"/>
          </a:xfrm>
        </p:spPr>
        <p:txBody>
          <a:bodyPr/>
          <a:lstStyle/>
          <a:p>
            <a:pPr>
              <a:buFont typeface="Wingdings" pitchFamily="2" charset="2"/>
              <a:buChar char="Ø"/>
            </a:pPr>
            <a:r>
              <a:rPr lang="ja-JP" altLang="en-US" sz="3000" dirty="0" smtClean="0">
                <a:latin typeface="+mn-ea"/>
              </a:rPr>
              <a:t>ロシアの連邦政府は，取締役派遣先企業の統治水準の向上に積極的な役割を果たしているという点で，自国の未熟な市場経済を制度的に補完。</a:t>
            </a:r>
            <a:endParaRPr lang="en-US" altLang="ja-JP" sz="3000" dirty="0" smtClean="0">
              <a:latin typeface="+mn-ea"/>
            </a:endParaRPr>
          </a:p>
          <a:p>
            <a:pPr>
              <a:buFont typeface="Wingdings" pitchFamily="2" charset="2"/>
              <a:buChar char="Ø"/>
            </a:pPr>
            <a:r>
              <a:rPr lang="ja-JP" altLang="en-US" sz="3000" dirty="0" smtClean="0">
                <a:latin typeface="+mn-ea"/>
              </a:rPr>
              <a:t>しかし同時に，政府及び省庁は，経営状態が比較的良好な企業の取締役会へ政府代表を積極的に派遣し，そこで政府代表は，企業価値を損ないかねない政治交換を鼓舞している。</a:t>
            </a:r>
            <a:endParaRPr lang="en-US" altLang="ja-JP" sz="3000" dirty="0" smtClean="0">
              <a:latin typeface="+mn-ea"/>
            </a:endParaRPr>
          </a:p>
          <a:p>
            <a:pPr>
              <a:buFont typeface="Wingdings" pitchFamily="2" charset="2"/>
              <a:buChar char="Ø"/>
            </a:pPr>
            <a:r>
              <a:rPr lang="ja-JP" altLang="en-US" sz="3000" dirty="0" smtClean="0">
                <a:latin typeface="+mn-ea"/>
              </a:rPr>
              <a:t>以上の意味で，ロシア政府は，国内企業にとって</a:t>
            </a:r>
            <a:r>
              <a:rPr lang="ja-JP" altLang="en-US" sz="3000" dirty="0" smtClean="0">
                <a:latin typeface="+mn-ea"/>
              </a:rPr>
              <a:t>アンビヴァレントな（</a:t>
            </a:r>
            <a:r>
              <a:rPr lang="ja-JP" altLang="en-US" sz="3000" dirty="0" smtClean="0">
                <a:latin typeface="+mn-ea"/>
              </a:rPr>
              <a:t>諸刃の</a:t>
            </a:r>
            <a:r>
              <a:rPr lang="ja-JP" altLang="en-US" sz="3000" dirty="0" smtClean="0">
                <a:latin typeface="+mn-ea"/>
              </a:rPr>
              <a:t>剣の様な）存在</a:t>
            </a:r>
            <a:r>
              <a:rPr lang="ja-JP" altLang="en-US" sz="3000" dirty="0" smtClean="0">
                <a:latin typeface="+mn-ea"/>
              </a:rPr>
              <a:t>。</a:t>
            </a:r>
            <a:endParaRPr lang="en-US" altLang="ja-JP" sz="3000" dirty="0" smtClean="0">
              <a:latin typeface="+mn-ea"/>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kumimoji="1" lang="ja-JP" altLang="en-US" sz="4000" dirty="0" smtClean="0">
                <a:solidFill>
                  <a:srgbClr val="C00000"/>
                </a:solidFill>
                <a:effectLst>
                  <a:outerShdw blurRad="38100" dist="38100" dir="2700000" algn="tl">
                    <a:srgbClr val="000000">
                      <a:alpha val="43137"/>
                    </a:srgbClr>
                  </a:outerShdw>
                </a:effectLst>
              </a:rPr>
              <a:t>実証データの概要</a:t>
            </a:r>
            <a:endParaRPr kumimoji="1" lang="ja-JP" altLang="en-US" sz="4000" dirty="0">
              <a:solidFill>
                <a:srgbClr val="C00000"/>
              </a:solidFill>
              <a:effectLst>
                <a:outerShdw blurRad="38100" dist="38100" dir="2700000" algn="tl">
                  <a:srgbClr val="000000">
                    <a:alpha val="43137"/>
                  </a:srgbClr>
                </a:outerShdw>
              </a:effectLst>
            </a:endParaRPr>
          </a:p>
        </p:txBody>
      </p:sp>
      <p:sp>
        <p:nvSpPr>
          <p:cNvPr id="3" name="コンテンツ プレースホルダ 2"/>
          <p:cNvSpPr>
            <a:spLocks noGrp="1"/>
          </p:cNvSpPr>
          <p:nvPr>
            <p:ph idx="1"/>
          </p:nvPr>
        </p:nvSpPr>
        <p:spPr/>
        <p:txBody>
          <a:bodyPr/>
          <a:lstStyle/>
          <a:p>
            <a:pPr>
              <a:buFont typeface="Wingdings" pitchFamily="2" charset="2"/>
              <a:buChar char="Ø"/>
            </a:pPr>
            <a:r>
              <a:rPr lang="ja-JP" altLang="en-US" dirty="0" smtClean="0">
                <a:latin typeface="ＭＳ Ｐゴシック" charset="-128"/>
              </a:rPr>
              <a:t>一橋大学経済研究所と国立大学高等経済院産業市場研究所が</a:t>
            </a:r>
            <a:r>
              <a:rPr lang="en-US" altLang="ja-JP" dirty="0" smtClean="0">
                <a:solidFill>
                  <a:srgbClr val="FF6600"/>
                </a:solidFill>
                <a:latin typeface="ＭＳ Ｐゴシック" charset="-128"/>
              </a:rPr>
              <a:t>2005</a:t>
            </a:r>
            <a:r>
              <a:rPr lang="ja-JP" altLang="en-US" dirty="0" smtClean="0">
                <a:solidFill>
                  <a:srgbClr val="FF6600"/>
                </a:solidFill>
                <a:latin typeface="ＭＳ Ｐゴシック" charset="-128"/>
              </a:rPr>
              <a:t>年上半期</a:t>
            </a:r>
            <a:r>
              <a:rPr lang="ja-JP" altLang="en-US" dirty="0" smtClean="0">
                <a:latin typeface="ＭＳ Ｐゴシック" charset="-128"/>
              </a:rPr>
              <a:t>に実施した合同企業訪問調査を利用。</a:t>
            </a:r>
          </a:p>
          <a:p>
            <a:pPr>
              <a:buFont typeface="Wingdings" pitchFamily="2" charset="2"/>
              <a:buChar char="Ø"/>
            </a:pPr>
            <a:r>
              <a:rPr lang="ja-JP" altLang="en-US" dirty="0" smtClean="0">
                <a:latin typeface="ＭＳ Ｐゴシック" charset="-128"/>
              </a:rPr>
              <a:t>連邦構成主体</a:t>
            </a:r>
            <a:r>
              <a:rPr lang="en-US" altLang="ja-JP" dirty="0" smtClean="0">
                <a:solidFill>
                  <a:srgbClr val="FF6600"/>
                </a:solidFill>
                <a:latin typeface="ＭＳ Ｐゴシック" charset="-128"/>
              </a:rPr>
              <a:t>64</a:t>
            </a:r>
            <a:r>
              <a:rPr lang="ja-JP" altLang="en-US" dirty="0" smtClean="0">
                <a:solidFill>
                  <a:srgbClr val="FF6600"/>
                </a:solidFill>
                <a:latin typeface="ＭＳ Ｐゴシック" charset="-128"/>
              </a:rPr>
              <a:t>地域</a:t>
            </a:r>
            <a:r>
              <a:rPr lang="ja-JP" altLang="en-US" dirty="0" smtClean="0">
                <a:latin typeface="ＭＳ Ｐゴシック" charset="-128"/>
              </a:rPr>
              <a:t>に所在する工業・通信業企業</a:t>
            </a:r>
            <a:r>
              <a:rPr lang="en-US" altLang="ja-JP" dirty="0" smtClean="0">
                <a:solidFill>
                  <a:srgbClr val="FF6600"/>
                </a:solidFill>
                <a:latin typeface="ＭＳ Ｐゴシック" charset="-128"/>
              </a:rPr>
              <a:t>822</a:t>
            </a:r>
            <a:r>
              <a:rPr lang="ja-JP" altLang="en-US" dirty="0" smtClean="0">
                <a:solidFill>
                  <a:srgbClr val="FF6600"/>
                </a:solidFill>
                <a:latin typeface="ＭＳ Ｐゴシック" charset="-128"/>
              </a:rPr>
              <a:t>社</a:t>
            </a:r>
            <a:r>
              <a:rPr lang="ja-JP" altLang="en-US" dirty="0" smtClean="0">
                <a:latin typeface="ＭＳ Ｐゴシック" charset="-128"/>
              </a:rPr>
              <a:t>をカバー。</a:t>
            </a:r>
          </a:p>
          <a:p>
            <a:pPr>
              <a:buFont typeface="Wingdings" pitchFamily="2" charset="2"/>
              <a:buChar char="Ø"/>
            </a:pPr>
            <a:r>
              <a:rPr lang="ja-JP" altLang="en-US" dirty="0" smtClean="0">
                <a:latin typeface="ＭＳ Ｐゴシック" charset="-128"/>
              </a:rPr>
              <a:t>平均従業員数</a:t>
            </a:r>
            <a:r>
              <a:rPr lang="en-US" altLang="ja-JP" dirty="0" smtClean="0">
                <a:latin typeface="ＭＳ Ｐゴシック" charset="-128"/>
              </a:rPr>
              <a:t>1,884</a:t>
            </a:r>
            <a:r>
              <a:rPr lang="ja-JP" altLang="en-US" dirty="0" smtClean="0">
                <a:latin typeface="ＭＳ Ｐゴシック" charset="-128"/>
              </a:rPr>
              <a:t>名</a:t>
            </a:r>
            <a:r>
              <a:rPr lang="en-US" altLang="ja-JP" dirty="0" smtClean="0">
                <a:latin typeface="ＭＳ Ｐゴシック" charset="-128"/>
              </a:rPr>
              <a:t>(</a:t>
            </a:r>
            <a:r>
              <a:rPr lang="ja-JP" altLang="en-US" dirty="0" smtClean="0">
                <a:latin typeface="ＭＳ Ｐゴシック" charset="-128"/>
              </a:rPr>
              <a:t>中央値</a:t>
            </a:r>
            <a:r>
              <a:rPr lang="en-US" altLang="ja-JP" dirty="0" smtClean="0">
                <a:latin typeface="ＭＳ Ｐゴシック" charset="-128"/>
              </a:rPr>
              <a:t>465</a:t>
            </a:r>
            <a:r>
              <a:rPr lang="ja-JP" altLang="en-US" dirty="0" smtClean="0">
                <a:latin typeface="ＭＳ Ｐゴシック" charset="-128"/>
              </a:rPr>
              <a:t>名</a:t>
            </a:r>
            <a:r>
              <a:rPr lang="en-US" altLang="ja-JP" dirty="0" smtClean="0">
                <a:latin typeface="ＭＳ Ｐゴシック" charset="-128"/>
              </a:rPr>
              <a:t>)</a:t>
            </a:r>
            <a:r>
              <a:rPr lang="ja-JP" altLang="en-US" dirty="0" err="1" smtClean="0">
                <a:latin typeface="ＭＳ Ｐゴシック" charset="-128"/>
              </a:rPr>
              <a:t>。</a:t>
            </a:r>
            <a:endParaRPr lang="ja-JP" altLang="en-US" dirty="0" smtClean="0">
              <a:latin typeface="ＭＳ Ｐゴシック" charset="-128"/>
            </a:endParaRPr>
          </a:p>
          <a:p>
            <a:pPr>
              <a:buFont typeface="Wingdings" pitchFamily="2" charset="2"/>
              <a:buChar char="Ø"/>
            </a:pPr>
            <a:r>
              <a:rPr lang="ja-JP" altLang="en-US" dirty="0" smtClean="0">
                <a:latin typeface="ＭＳ Ｐゴシック" charset="-128"/>
              </a:rPr>
              <a:t>連邦政府代表を含む，</a:t>
            </a:r>
            <a:r>
              <a:rPr lang="ja-JP" altLang="en-US" dirty="0" smtClean="0">
                <a:solidFill>
                  <a:srgbClr val="FF6600"/>
                </a:solidFill>
                <a:latin typeface="ＭＳ Ｐゴシック" charset="-128"/>
              </a:rPr>
              <a:t>取締役</a:t>
            </a:r>
            <a:r>
              <a:rPr lang="en-US" altLang="ja-JP" dirty="0" smtClean="0">
                <a:solidFill>
                  <a:srgbClr val="FF6600"/>
                </a:solidFill>
                <a:latin typeface="ＭＳ Ｐゴシック" charset="-128"/>
              </a:rPr>
              <a:t>4,818</a:t>
            </a:r>
            <a:r>
              <a:rPr lang="ja-JP" altLang="en-US" dirty="0" smtClean="0">
                <a:solidFill>
                  <a:srgbClr val="FF6600"/>
                </a:solidFill>
                <a:latin typeface="ＭＳ Ｐゴシック" charset="-128"/>
              </a:rPr>
              <a:t>名</a:t>
            </a:r>
            <a:r>
              <a:rPr lang="ja-JP" altLang="en-US" dirty="0" smtClean="0">
                <a:latin typeface="ＭＳ Ｐゴシック" charset="-128"/>
              </a:rPr>
              <a:t>の出身や属性等に関する情報を包含。</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lang="ja-JP" altLang="en-US" sz="4000" dirty="0" smtClean="0">
                <a:solidFill>
                  <a:srgbClr val="C00000"/>
                </a:solidFill>
                <a:effectLst>
                  <a:outerShdw blurRad="38100" dist="38100" dir="2700000" algn="tl">
                    <a:srgbClr val="000000">
                      <a:alpha val="43137"/>
                    </a:srgbClr>
                  </a:outerShdw>
                </a:effectLst>
              </a:rPr>
              <a:t>政府代表役員派遣の制度的枠組み</a:t>
            </a:r>
            <a:endParaRPr kumimoji="1" lang="ja-JP" altLang="en-US" sz="4000" dirty="0">
              <a:solidFill>
                <a:srgbClr val="C00000"/>
              </a:solidFill>
              <a:effectLst>
                <a:outerShdw blurRad="38100" dist="38100" dir="2700000" algn="tl">
                  <a:srgbClr val="000000">
                    <a:alpha val="43137"/>
                  </a:srgbClr>
                </a:outerShdw>
              </a:effectLst>
              <a:latin typeface="+mj-ea"/>
            </a:endParaRPr>
          </a:p>
        </p:txBody>
      </p:sp>
      <p:sp>
        <p:nvSpPr>
          <p:cNvPr id="3" name="コンテンツ プレースホルダ 2"/>
          <p:cNvSpPr>
            <a:spLocks noGrp="1"/>
          </p:cNvSpPr>
          <p:nvPr>
            <p:ph idx="1"/>
          </p:nvPr>
        </p:nvSpPr>
        <p:spPr/>
        <p:txBody>
          <a:bodyPr/>
          <a:lstStyle/>
          <a:p>
            <a:pPr>
              <a:buFont typeface="Wingdings" pitchFamily="2" charset="2"/>
              <a:buChar char="Ø"/>
            </a:pPr>
            <a:r>
              <a:rPr lang="ja-JP" altLang="en-US" dirty="0" smtClean="0"/>
              <a:t>政府は，国有・公有企業をベースに設立される株式会社に，出資者として取締役を派遣。</a:t>
            </a:r>
            <a:endParaRPr lang="en-US" altLang="ja-JP" dirty="0" smtClean="0"/>
          </a:p>
          <a:p>
            <a:pPr>
              <a:buFont typeface="Wingdings" pitchFamily="2" charset="2"/>
              <a:buChar char="Ø"/>
            </a:pPr>
            <a:r>
              <a:rPr lang="en-US" altLang="ja-JP" dirty="0" smtClean="0"/>
              <a:t>｢</a:t>
            </a:r>
            <a:r>
              <a:rPr lang="ja-JP" altLang="en-US" dirty="0" smtClean="0">
                <a:solidFill>
                  <a:srgbClr val="FF6600"/>
                </a:solidFill>
              </a:rPr>
              <a:t>戦略的株式会社</a:t>
            </a:r>
            <a:r>
              <a:rPr lang="en-US" altLang="ja-JP" dirty="0" smtClean="0"/>
              <a:t>｣</a:t>
            </a:r>
            <a:r>
              <a:rPr lang="ja-JP" altLang="en-US" dirty="0" smtClean="0"/>
              <a:t>認定企業に対しては，公共目的を達成するために，対象企業の経営活動へ積極的に関与する政策姿勢を表明。</a:t>
            </a:r>
            <a:endParaRPr lang="en-US" altLang="ja-JP" dirty="0" smtClean="0"/>
          </a:p>
          <a:p>
            <a:pPr>
              <a:buFont typeface="Wingdings" pitchFamily="2" charset="2"/>
              <a:buChar char="Ø"/>
            </a:pPr>
            <a:r>
              <a:rPr lang="en-US" dirty="0" smtClean="0"/>
              <a:t>2005</a:t>
            </a:r>
            <a:r>
              <a:rPr lang="ja-JP" altLang="en-US" dirty="0" smtClean="0"/>
              <a:t>年</a:t>
            </a:r>
            <a:r>
              <a:rPr lang="en-US" dirty="0" smtClean="0"/>
              <a:t>7</a:t>
            </a:r>
            <a:r>
              <a:rPr lang="ja-JP" altLang="en-US" dirty="0" smtClean="0"/>
              <a:t>月</a:t>
            </a:r>
            <a:r>
              <a:rPr lang="en-US" dirty="0" smtClean="0"/>
              <a:t>1</a:t>
            </a:r>
            <a:r>
              <a:rPr lang="ja-JP" altLang="en-US" dirty="0" smtClean="0"/>
              <a:t>日現在，連邦政府は，</a:t>
            </a:r>
            <a:r>
              <a:rPr lang="ja-JP" altLang="en-US" dirty="0" smtClean="0">
                <a:solidFill>
                  <a:srgbClr val="FF6600"/>
                </a:solidFill>
              </a:rPr>
              <a:t>国内企業</a:t>
            </a:r>
            <a:r>
              <a:rPr lang="en-US" dirty="0" smtClean="0">
                <a:solidFill>
                  <a:srgbClr val="FF6600"/>
                </a:solidFill>
              </a:rPr>
              <a:t>3,524</a:t>
            </a:r>
            <a:r>
              <a:rPr lang="ja-JP" altLang="en-US" dirty="0" smtClean="0">
                <a:solidFill>
                  <a:srgbClr val="FF6600"/>
                </a:solidFill>
              </a:rPr>
              <a:t>社</a:t>
            </a:r>
            <a:r>
              <a:rPr lang="ja-JP" altLang="en-US" dirty="0" smtClean="0"/>
              <a:t>の普通株式を保有。ここには，</a:t>
            </a:r>
            <a:r>
              <a:rPr lang="ja-JP" altLang="en-US" dirty="0" smtClean="0">
                <a:solidFill>
                  <a:srgbClr val="FF6600"/>
                </a:solidFill>
              </a:rPr>
              <a:t>戦略的株式会社</a:t>
            </a:r>
            <a:r>
              <a:rPr lang="en-US" dirty="0" smtClean="0">
                <a:solidFill>
                  <a:srgbClr val="FF6600"/>
                </a:solidFill>
              </a:rPr>
              <a:t>545</a:t>
            </a:r>
            <a:r>
              <a:rPr lang="ja-JP" altLang="en-US" dirty="0" smtClean="0">
                <a:solidFill>
                  <a:srgbClr val="FF6600"/>
                </a:solidFill>
              </a:rPr>
              <a:t>社</a:t>
            </a:r>
            <a:r>
              <a:rPr lang="ja-JP" altLang="en-US" dirty="0" smtClean="0"/>
              <a:t>が含まれる。</a:t>
            </a:r>
            <a:endParaRPr lang="en-US" altLang="ja-JP" dirty="0" smtClean="0">
              <a:latin typeface="ＭＳ Ｐゴシック"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lang="ja-JP" altLang="en-US" sz="4000" dirty="0" smtClean="0">
                <a:solidFill>
                  <a:srgbClr val="C00000"/>
                </a:solidFill>
                <a:effectLst>
                  <a:outerShdw blurRad="38100" dist="38100" dir="2700000" algn="tl">
                    <a:srgbClr val="000000">
                      <a:alpha val="43137"/>
                    </a:srgbClr>
                  </a:outerShdw>
                </a:effectLst>
              </a:rPr>
              <a:t>政府代表役員派遣の制度的枠組み</a:t>
            </a:r>
            <a:r>
              <a:rPr lang="en-US" altLang="ja-JP" sz="4000" dirty="0" smtClean="0">
                <a:solidFill>
                  <a:srgbClr val="C00000"/>
                </a:solidFill>
                <a:effectLst>
                  <a:outerShdw blurRad="38100" dist="38100" dir="2700000" algn="tl">
                    <a:srgbClr val="000000">
                      <a:alpha val="43137"/>
                    </a:srgbClr>
                  </a:outerShdw>
                </a:effectLst>
                <a:latin typeface="+mj-ea"/>
              </a:rPr>
              <a:t>(2)</a:t>
            </a:r>
            <a:endParaRPr kumimoji="1" lang="ja-JP" altLang="en-US" sz="4000" dirty="0">
              <a:solidFill>
                <a:srgbClr val="C00000"/>
              </a:solidFill>
              <a:effectLst>
                <a:outerShdw blurRad="38100" dist="38100" dir="2700000" algn="tl">
                  <a:srgbClr val="000000">
                    <a:alpha val="43137"/>
                  </a:srgbClr>
                </a:outerShdw>
              </a:effectLst>
              <a:latin typeface="+mj-ea"/>
            </a:endParaRPr>
          </a:p>
        </p:txBody>
      </p:sp>
      <p:sp>
        <p:nvSpPr>
          <p:cNvPr id="3" name="コンテンツ プレースホルダ 2"/>
          <p:cNvSpPr>
            <a:spLocks noGrp="1"/>
          </p:cNvSpPr>
          <p:nvPr>
            <p:ph idx="1"/>
          </p:nvPr>
        </p:nvSpPr>
        <p:spPr/>
        <p:txBody>
          <a:bodyPr/>
          <a:lstStyle/>
          <a:p>
            <a:pPr>
              <a:buFont typeface="Wingdings" pitchFamily="2" charset="2"/>
              <a:buChar char="Ø"/>
            </a:pPr>
            <a:r>
              <a:rPr lang="ja-JP" altLang="en-US" dirty="0" smtClean="0"/>
              <a:t>政府部内では，</a:t>
            </a:r>
            <a:r>
              <a:rPr lang="ja-JP" altLang="en-US" dirty="0" smtClean="0">
                <a:solidFill>
                  <a:srgbClr val="FF6600"/>
                </a:solidFill>
              </a:rPr>
              <a:t>連邦資産管理庁</a:t>
            </a:r>
            <a:r>
              <a:rPr lang="ja-JP" altLang="en-US" dirty="0" smtClean="0"/>
              <a:t>が，国有株式会社への取締役派遣を総合的に組織・調整。</a:t>
            </a:r>
            <a:endParaRPr lang="en-US" altLang="ja-JP" dirty="0" smtClean="0"/>
          </a:p>
          <a:p>
            <a:pPr>
              <a:buFont typeface="Wingdings" pitchFamily="2" charset="2"/>
              <a:buChar char="Ø"/>
            </a:pPr>
            <a:r>
              <a:rPr lang="ja-JP" altLang="en-US" dirty="0" smtClean="0"/>
              <a:t>戦略的株式会社指定企業に派遣される政府役員は，連邦政府が任命。</a:t>
            </a:r>
            <a:endParaRPr lang="en-US" altLang="ja-JP" dirty="0" smtClean="0"/>
          </a:p>
          <a:p>
            <a:pPr>
              <a:buFont typeface="Wingdings" pitchFamily="2" charset="2"/>
              <a:buChar char="Ø"/>
            </a:pPr>
            <a:r>
              <a:rPr lang="ja-JP" altLang="en-US" dirty="0" smtClean="0"/>
              <a:t>役員候補選定や議決案に関する連邦資産管理庁と他政府機関の合議が不調に陥る場合は，連邦資産管理庁の上部機関である</a:t>
            </a:r>
            <a:r>
              <a:rPr lang="ja-JP" altLang="en-US" dirty="0" smtClean="0">
                <a:solidFill>
                  <a:srgbClr val="FF6600"/>
                </a:solidFill>
              </a:rPr>
              <a:t>経済発展通商省</a:t>
            </a:r>
            <a:r>
              <a:rPr lang="ja-JP" altLang="en-US" dirty="0" smtClean="0"/>
              <a:t>が省庁間の合意形成を主導。</a:t>
            </a:r>
            <a:endParaRPr lang="ja-JP" altLang="en-US" dirty="0" smtClean="0">
              <a:latin typeface="ＭＳ Ｐゴシック"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94331" name="Object 27"/>
          <p:cNvGraphicFramePr>
            <a:graphicFrameLocks noChangeAspect="1"/>
          </p:cNvGraphicFramePr>
          <p:nvPr/>
        </p:nvGraphicFramePr>
        <p:xfrm>
          <a:off x="428596" y="714356"/>
          <a:ext cx="8715404" cy="5786478"/>
        </p:xfrm>
        <a:graphic>
          <a:graphicData uri="http://schemas.openxmlformats.org/presentationml/2006/ole">
            <p:oleObj spid="_x0000_s994331" name="Acrobat Document" r:id="rId3" imgW="8019889" imgH="5667195" progId="AcroExch.Document.7">
              <p:link updateAutomatic="1"/>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lang="ja-JP" altLang="en-US" sz="4000" dirty="0" smtClean="0">
                <a:solidFill>
                  <a:srgbClr val="C00000"/>
                </a:solidFill>
                <a:effectLst>
                  <a:outerShdw blurRad="38100" dist="38100" dir="2700000" algn="tl">
                    <a:srgbClr val="000000">
                      <a:alpha val="43137"/>
                    </a:srgbClr>
                  </a:outerShdw>
                </a:effectLst>
              </a:rPr>
              <a:t>ロシア国家のモデル：理論仮説</a:t>
            </a:r>
            <a:endParaRPr kumimoji="1" lang="ja-JP" altLang="en-US" sz="4000" dirty="0">
              <a:solidFill>
                <a:srgbClr val="C00000"/>
              </a:solidFill>
              <a:effectLst>
                <a:outerShdw blurRad="38100" dist="38100" dir="2700000" algn="tl">
                  <a:srgbClr val="000000">
                    <a:alpha val="43137"/>
                  </a:srgbClr>
                </a:outerShdw>
              </a:effectLst>
              <a:latin typeface="+mn-ea"/>
              <a:ea typeface="+mn-ea"/>
            </a:endParaRPr>
          </a:p>
        </p:txBody>
      </p:sp>
      <p:graphicFrame>
        <p:nvGraphicFramePr>
          <p:cNvPr id="8" name="コンテンツ プレースホルダ 7"/>
          <p:cNvGraphicFramePr>
            <a:graphicFrameLocks noGrp="1"/>
          </p:cNvGraphicFramePr>
          <p:nvPr>
            <p:ph idx="1"/>
          </p:nvPr>
        </p:nvGraphicFramePr>
        <p:xfrm>
          <a:off x="214282" y="1785926"/>
          <a:ext cx="8637587" cy="4244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lang="ja-JP" altLang="en-US" sz="3800" dirty="0" smtClean="0">
                <a:solidFill>
                  <a:srgbClr val="C00000"/>
                </a:solidFill>
                <a:effectLst>
                  <a:outerShdw blurRad="38100" dist="38100" dir="2700000" algn="tl">
                    <a:srgbClr val="000000">
                      <a:alpha val="43137"/>
                    </a:srgbClr>
                  </a:outerShdw>
                </a:effectLst>
              </a:rPr>
              <a:t>規律国家</a:t>
            </a:r>
            <a:r>
              <a:rPr lang="en-US" altLang="ja-JP" sz="3800" dirty="0" smtClean="0">
                <a:solidFill>
                  <a:srgbClr val="C00000"/>
                </a:solidFill>
                <a:effectLst>
                  <a:outerShdw blurRad="38100" dist="38100" dir="2700000" algn="tl">
                    <a:srgbClr val="000000">
                      <a:alpha val="43137"/>
                    </a:srgbClr>
                  </a:outerShdw>
                </a:effectLst>
              </a:rPr>
              <a:t>(discipline state)</a:t>
            </a:r>
            <a:endParaRPr kumimoji="1" lang="ja-JP" altLang="en-US" sz="3800" dirty="0">
              <a:solidFill>
                <a:srgbClr val="C00000"/>
              </a:solidFill>
              <a:effectLst>
                <a:outerShdw blurRad="38100" dist="38100" dir="2700000" algn="tl">
                  <a:srgbClr val="000000">
                    <a:alpha val="43137"/>
                  </a:srgbClr>
                </a:outerShdw>
              </a:effectLst>
              <a:latin typeface="+mn-ea"/>
              <a:ea typeface="+mn-ea"/>
            </a:endParaRPr>
          </a:p>
        </p:txBody>
      </p:sp>
      <p:sp>
        <p:nvSpPr>
          <p:cNvPr id="3" name="コンテンツ プレースホルダ 2"/>
          <p:cNvSpPr>
            <a:spLocks noGrp="1"/>
          </p:cNvSpPr>
          <p:nvPr>
            <p:ph idx="1"/>
          </p:nvPr>
        </p:nvSpPr>
        <p:spPr>
          <a:xfrm>
            <a:off x="255588" y="1714488"/>
            <a:ext cx="8637587" cy="4857784"/>
          </a:xfrm>
        </p:spPr>
        <p:txBody>
          <a:bodyPr/>
          <a:lstStyle/>
          <a:p>
            <a:pPr>
              <a:buFont typeface="Wingdings" pitchFamily="2" charset="2"/>
              <a:buChar char="Ø"/>
            </a:pPr>
            <a:r>
              <a:rPr lang="ja-JP" altLang="en-US" sz="3000" dirty="0" smtClean="0"/>
              <a:t>連邦政府及び省庁の唯一最大の政策目標は，国内企業の経営改善及び国家依存の解消。</a:t>
            </a:r>
            <a:endParaRPr lang="en-US" altLang="ja-JP" sz="3000" dirty="0" smtClean="0"/>
          </a:p>
          <a:p>
            <a:pPr>
              <a:buFont typeface="Wingdings" pitchFamily="2" charset="2"/>
              <a:buChar char="Ø"/>
            </a:pPr>
            <a:r>
              <a:rPr lang="ja-JP" altLang="en-US" sz="3000" dirty="0" smtClean="0"/>
              <a:t>政府代表取締役は，上記の政策目標を達成すべく十分に動機付けられており，なおかつ，私利追求が効果的に抑制されている。</a:t>
            </a:r>
            <a:endParaRPr lang="en-US" altLang="ja-JP" sz="3000" dirty="0" smtClean="0"/>
          </a:p>
          <a:p>
            <a:pPr>
              <a:buNone/>
            </a:pPr>
            <a:endParaRPr lang="en-US" altLang="ja-JP" sz="4000" dirty="0" smtClean="0">
              <a:latin typeface="+mj-ea"/>
            </a:endParaRPr>
          </a:p>
          <a:p>
            <a:pPr>
              <a:buNone/>
            </a:pPr>
            <a:r>
              <a:rPr lang="ja-JP" altLang="en-US" sz="3000" dirty="0" smtClean="0"/>
              <a:t>　 </a:t>
            </a:r>
            <a:r>
              <a:rPr lang="ja-JP" altLang="en-US" sz="3000" dirty="0" smtClean="0">
                <a:solidFill>
                  <a:srgbClr val="FF6600"/>
                </a:solidFill>
              </a:rPr>
              <a:t>連邦政府は，経営パフォーマンスが劣る国有企業に自らの代表を派遣し，政府代表取締役も，派遣先企業の経営規律を促進する方向に行動する。</a:t>
            </a:r>
            <a:endParaRPr lang="en-US" altLang="ja-JP" sz="3000" dirty="0" smtClean="0">
              <a:solidFill>
                <a:srgbClr val="FF6600"/>
              </a:solidFill>
            </a:endParaRPr>
          </a:p>
          <a:p>
            <a:pPr>
              <a:buFont typeface="Wingdings" pitchFamily="2" charset="2"/>
              <a:buChar char="Ø"/>
            </a:pPr>
            <a:endParaRPr lang="en-US" altLang="ja-JP" dirty="0" smtClean="0"/>
          </a:p>
          <a:p>
            <a:pPr>
              <a:buNone/>
            </a:pPr>
            <a:endParaRPr kumimoji="1" lang="ja-JP" altLang="en-US" dirty="0"/>
          </a:p>
        </p:txBody>
      </p:sp>
      <p:sp>
        <p:nvSpPr>
          <p:cNvPr id="4" name="下矢印 3"/>
          <p:cNvSpPr/>
          <p:nvPr/>
        </p:nvSpPr>
        <p:spPr>
          <a:xfrm>
            <a:off x="4071934" y="4286256"/>
            <a:ext cx="857256" cy="714380"/>
          </a:xfrm>
          <a:prstGeom prst="downArrow">
            <a:avLst/>
          </a:prstGeom>
          <a:solidFill>
            <a:srgbClr val="FF6600"/>
          </a:solidFill>
          <a:scene3d>
            <a:camera prst="orthographicFront"/>
            <a:lightRig rig="threePt" dir="t"/>
          </a:scene3d>
          <a:sp3d extrusionH="12700" prstMaterial="matt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blinds(horizontal)">
                                      <p:cBhvr>
                                        <p:cTn id="1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lang="ja-JP" altLang="en-US" sz="3700" dirty="0" smtClean="0">
                <a:solidFill>
                  <a:srgbClr val="C00000"/>
                </a:solidFill>
                <a:effectLst>
                  <a:outerShdw blurRad="38100" dist="38100" dir="2700000" algn="tl">
                    <a:srgbClr val="000000">
                      <a:alpha val="43137"/>
                    </a:srgbClr>
                  </a:outerShdw>
                </a:effectLst>
              </a:rPr>
              <a:t>レントシーキング国家</a:t>
            </a:r>
            <a:r>
              <a:rPr lang="en-US" altLang="ja-JP" sz="3700" dirty="0" smtClean="0">
                <a:solidFill>
                  <a:srgbClr val="C00000"/>
                </a:solidFill>
                <a:effectLst>
                  <a:outerShdw blurRad="38100" dist="38100" dir="2700000" algn="tl">
                    <a:srgbClr val="000000">
                      <a:alpha val="43137"/>
                    </a:srgbClr>
                  </a:outerShdw>
                </a:effectLst>
              </a:rPr>
              <a:t>(rent-seeking state)</a:t>
            </a:r>
            <a:endParaRPr kumimoji="1" lang="ja-JP" altLang="en-US" sz="3700" dirty="0">
              <a:solidFill>
                <a:srgbClr val="C00000"/>
              </a:solidFill>
              <a:effectLst>
                <a:outerShdw blurRad="38100" dist="38100" dir="2700000" algn="tl">
                  <a:srgbClr val="000000">
                    <a:alpha val="43137"/>
                  </a:srgbClr>
                </a:outerShdw>
              </a:effectLst>
              <a:latin typeface="+mn-ea"/>
              <a:ea typeface="+mn-ea"/>
            </a:endParaRPr>
          </a:p>
        </p:txBody>
      </p:sp>
      <p:sp>
        <p:nvSpPr>
          <p:cNvPr id="3" name="コンテンツ プレースホルダ 2"/>
          <p:cNvSpPr>
            <a:spLocks noGrp="1"/>
          </p:cNvSpPr>
          <p:nvPr>
            <p:ph idx="1"/>
          </p:nvPr>
        </p:nvSpPr>
        <p:spPr>
          <a:xfrm>
            <a:off x="255588" y="1714488"/>
            <a:ext cx="8637587" cy="4857784"/>
          </a:xfrm>
        </p:spPr>
        <p:txBody>
          <a:bodyPr/>
          <a:lstStyle/>
          <a:p>
            <a:pPr>
              <a:buFont typeface="Wingdings" pitchFamily="2" charset="2"/>
              <a:buChar char="Ø"/>
            </a:pPr>
            <a:r>
              <a:rPr lang="ja-JP" altLang="en-US" sz="3000" dirty="0" smtClean="0"/>
              <a:t>連邦政府の真の目標は，国内企業から獲得されるレントの最大化。経営再建へ</a:t>
            </a:r>
            <a:r>
              <a:rPr lang="ja-JP" altLang="en-US" sz="3000" dirty="0" smtClean="0"/>
              <a:t>の政策関心</a:t>
            </a:r>
            <a:r>
              <a:rPr lang="ja-JP" altLang="en-US" sz="3000" dirty="0" smtClean="0"/>
              <a:t>は薄い。</a:t>
            </a:r>
            <a:endParaRPr lang="en-US" altLang="ja-JP" sz="3000" dirty="0" smtClean="0"/>
          </a:p>
          <a:p>
            <a:pPr>
              <a:buFont typeface="Wingdings" pitchFamily="2" charset="2"/>
              <a:buChar char="Ø"/>
            </a:pPr>
            <a:r>
              <a:rPr lang="ja-JP" altLang="en-US" sz="3000" dirty="0" smtClean="0"/>
              <a:t>政府代表取締役も</a:t>
            </a:r>
            <a:r>
              <a:rPr lang="ja-JP" altLang="en-US" sz="3000" dirty="0" smtClean="0"/>
              <a:t>，任期中の公的</a:t>
            </a:r>
            <a:r>
              <a:rPr lang="ja-JP" altLang="en-US" sz="3000" dirty="0" smtClean="0"/>
              <a:t>・私的レントの獲得のみを目標として，自らの影響力を行使する。</a:t>
            </a:r>
            <a:endParaRPr lang="en-US" altLang="ja-JP" sz="3000" dirty="0" smtClean="0"/>
          </a:p>
          <a:p>
            <a:pPr>
              <a:buNone/>
            </a:pPr>
            <a:endParaRPr lang="en-US" altLang="ja-JP" sz="4000" dirty="0" smtClean="0">
              <a:latin typeface="+mj-ea"/>
            </a:endParaRPr>
          </a:p>
          <a:p>
            <a:pPr>
              <a:buNone/>
            </a:pPr>
            <a:r>
              <a:rPr lang="ja-JP" altLang="en-US" sz="3000" dirty="0" smtClean="0"/>
              <a:t>　 </a:t>
            </a:r>
            <a:r>
              <a:rPr lang="ja-JP" altLang="en-US" sz="3000" dirty="0" smtClean="0">
                <a:solidFill>
                  <a:srgbClr val="FF6600"/>
                </a:solidFill>
              </a:rPr>
              <a:t>連邦政府は，経営パフォーマンスが良好な国有企業に自らの代表を派遣し，政府代表取締役も，連邦政府と派遣先企業の間の政治交換</a:t>
            </a:r>
            <a:r>
              <a:rPr lang="en-US" altLang="ja-JP" sz="3000" dirty="0" smtClean="0">
                <a:solidFill>
                  <a:srgbClr val="FF6600"/>
                </a:solidFill>
              </a:rPr>
              <a:t>(political exchange)</a:t>
            </a:r>
            <a:r>
              <a:rPr lang="ja-JP" altLang="en-US" sz="3000" dirty="0" smtClean="0">
                <a:solidFill>
                  <a:srgbClr val="FF6600"/>
                </a:solidFill>
              </a:rPr>
              <a:t>を最大化する方向に行動する。</a:t>
            </a:r>
            <a:endParaRPr lang="en-US" altLang="ja-JP" sz="3000" dirty="0" smtClean="0">
              <a:solidFill>
                <a:srgbClr val="FF6600"/>
              </a:solidFill>
            </a:endParaRPr>
          </a:p>
          <a:p>
            <a:pPr>
              <a:buFont typeface="Wingdings" pitchFamily="2" charset="2"/>
              <a:buChar char="Ø"/>
            </a:pPr>
            <a:endParaRPr lang="en-US" altLang="ja-JP" dirty="0" smtClean="0"/>
          </a:p>
          <a:p>
            <a:pPr>
              <a:buNone/>
            </a:pPr>
            <a:endParaRPr kumimoji="1" lang="ja-JP" altLang="en-US" dirty="0"/>
          </a:p>
        </p:txBody>
      </p:sp>
      <p:sp>
        <p:nvSpPr>
          <p:cNvPr id="4" name="下矢印 3"/>
          <p:cNvSpPr/>
          <p:nvPr/>
        </p:nvSpPr>
        <p:spPr>
          <a:xfrm>
            <a:off x="4071934" y="3786190"/>
            <a:ext cx="857256" cy="714380"/>
          </a:xfrm>
          <a:prstGeom prst="downArrow">
            <a:avLst/>
          </a:prstGeom>
          <a:solidFill>
            <a:srgbClr val="FF6600"/>
          </a:solidFill>
          <a:scene3d>
            <a:camera prst="orthographicFront"/>
            <a:lightRig rig="threePt" dir="t"/>
          </a:scene3d>
          <a:sp3d extrusionH="12700" prstMaterial="matt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par>
                          <p:cTn id="8" fill="hold">
                            <p:stCondLst>
                              <p:cond delay="500"/>
                            </p:stCondLst>
                            <p:childTnLst>
                              <p:par>
                                <p:cTn id="9" presetID="3" presetClass="entr" presetSubtype="10" fill="hold" nodeType="after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Effect transition="in" filter="blinds(horizontal)">
                                      <p:cBhvr>
                                        <p:cTn id="11"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政府代表取締役と企業行動">
  <a:themeElements>
    <a:clrScheme name="グレースケール">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571</TotalTime>
  <Words>3149</Words>
  <Application>Microsoft Office PowerPoint</Application>
  <PresentationFormat>画面に合わせる (4:3)</PresentationFormat>
  <Paragraphs>1038</Paragraphs>
  <Slides>22</Slides>
  <Notes>0</Notes>
  <HiddenSlides>0</HiddenSlides>
  <MMClips>0</MMClips>
  <ScaleCrop>false</ScaleCrop>
  <HeadingPairs>
    <vt:vector size="6" baseType="variant">
      <vt:variant>
        <vt:lpstr>テーマ</vt:lpstr>
      </vt:variant>
      <vt:variant>
        <vt:i4>1</vt:i4>
      </vt:variant>
      <vt:variant>
        <vt:lpstr>リンクの設定</vt:lpstr>
      </vt:variant>
      <vt:variant>
        <vt:i4>1</vt:i4>
      </vt:variant>
      <vt:variant>
        <vt:lpstr>スライド タイトル</vt:lpstr>
      </vt:variant>
      <vt:variant>
        <vt:i4>22</vt:i4>
      </vt:variant>
    </vt:vector>
  </HeadingPairs>
  <TitlesOfParts>
    <vt:vector size="24" baseType="lpstr">
      <vt:lpstr>政府代表取締役と企業行動</vt:lpstr>
      <vt:lpstr>C:\Users\Ichiro IWASAKI\Documents\政府代表取締役と企業行動(図表)(v1.1).pdf</vt:lpstr>
      <vt:lpstr>ロシア政府の企業統治 政府代表取締役の役割   Double-Edged Sword Government Directorship and Firm Behavior in Russia   with Timothy M. Frye, Columbia University</vt:lpstr>
      <vt:lpstr>本報告の構成</vt:lpstr>
      <vt:lpstr>実証データの概要</vt:lpstr>
      <vt:lpstr>政府代表役員派遣の制度的枠組み</vt:lpstr>
      <vt:lpstr>政府代表役員派遣の制度的枠組み(2)</vt:lpstr>
      <vt:lpstr>スライド 6</vt:lpstr>
      <vt:lpstr>ロシア国家のモデル：理論仮説</vt:lpstr>
      <vt:lpstr>規律国家(discipline state)</vt:lpstr>
      <vt:lpstr>レントシーキング国家(rent-seeking state)</vt:lpstr>
      <vt:lpstr>諸刃の剣国家(double-edged sword state)</vt:lpstr>
      <vt:lpstr>スライド 11</vt:lpstr>
      <vt:lpstr>政府代表取締役派遣の決定要因</vt:lpstr>
      <vt:lpstr>スライド 13</vt:lpstr>
      <vt:lpstr>政府代表取締役の経営行動への影響</vt:lpstr>
      <vt:lpstr>スライド 15</vt:lpstr>
      <vt:lpstr>スライド 16</vt:lpstr>
      <vt:lpstr>スライド 17</vt:lpstr>
      <vt:lpstr>スライド 18</vt:lpstr>
      <vt:lpstr>スライド 19</vt:lpstr>
      <vt:lpstr>スライド 20</vt:lpstr>
      <vt:lpstr>スライド 21</vt:lpstr>
      <vt:lpstr>暫定的結論</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比較経済体制学会第４９回全国大会 自由論題A　パネル「ロシアの国家と企業」 國學院大学，2009年6月6日  政府代表取締役と企業行動 ロシア企業の実証分析</dc:title>
  <dc:creator>Ichiro IWASAKI</dc:creator>
  <cp:lastModifiedBy>Ichiro IWASAKI</cp:lastModifiedBy>
  <cp:revision>93</cp:revision>
  <dcterms:created xsi:type="dcterms:W3CDTF">2009-05-04T00:14:48Z</dcterms:created>
  <dcterms:modified xsi:type="dcterms:W3CDTF">2010-01-18T14:02:21Z</dcterms:modified>
</cp:coreProperties>
</file>