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73" r:id="rId5"/>
    <p:sldId id="274" r:id="rId6"/>
    <p:sldId id="275" r:id="rId7"/>
    <p:sldId id="262" r:id="rId8"/>
    <p:sldId id="280" r:id="rId9"/>
    <p:sldId id="279" r:id="rId10"/>
    <p:sldId id="276" r:id="rId11"/>
    <p:sldId id="277" r:id="rId12"/>
    <p:sldId id="266" r:id="rId13"/>
  </p:sldIdLst>
  <p:sldSz cx="6858000" cy="9906000" type="A4"/>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7C80"/>
    <a:srgbClr val="CC00CC"/>
    <a:srgbClr val="CC00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テーマ スタイル 2 - アクセント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テーマ スタイル 2 - アクセント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05" autoAdjust="0"/>
    <p:restoredTop sz="94660"/>
  </p:normalViewPr>
  <p:slideViewPr>
    <p:cSldViewPr>
      <p:cViewPr varScale="1">
        <p:scale>
          <a:sx n="76" d="100"/>
          <a:sy n="76" d="100"/>
        </p:scale>
        <p:origin x="3252" y="102"/>
      </p:cViewPr>
      <p:guideLst>
        <p:guide orient="horz" pos="3120"/>
        <p:guide pos="2132"/>
      </p:guideLst>
    </p:cSldViewPr>
  </p:slideViewPr>
  <p:notesTextViewPr>
    <p:cViewPr>
      <p:scale>
        <a:sx n="3" d="2"/>
        <a:sy n="3" d="2"/>
      </p:scale>
      <p:origin x="0" y="0"/>
    </p:cViewPr>
  </p:notesText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143" cy="513284"/>
          </a:xfrm>
          <a:prstGeom prst="rect">
            <a:avLst/>
          </a:prstGeom>
        </p:spPr>
        <p:txBody>
          <a:bodyPr vert="horz" lIns="94640" tIns="47320" rIns="94640" bIns="473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503" y="0"/>
            <a:ext cx="3076143" cy="513284"/>
          </a:xfrm>
          <a:prstGeom prst="rect">
            <a:avLst/>
          </a:prstGeom>
        </p:spPr>
        <p:txBody>
          <a:bodyPr vert="horz" lIns="94640" tIns="47320" rIns="94640" bIns="47320" rtlCol="0"/>
          <a:lstStyle>
            <a:lvl1pPr algn="r">
              <a:defRPr sz="1200"/>
            </a:lvl1pPr>
          </a:lstStyle>
          <a:p>
            <a:fld id="{DA7DEE74-E9DD-4AA7-8469-15DE89422EC7}" type="datetimeFigureOut">
              <a:rPr kumimoji="1" lang="ja-JP" altLang="en-US" smtClean="0"/>
              <a:t>2017/11/14</a:t>
            </a:fld>
            <a:endParaRPr kumimoji="1" lang="ja-JP" altLang="en-US"/>
          </a:p>
        </p:txBody>
      </p:sp>
      <p:sp>
        <p:nvSpPr>
          <p:cNvPr id="4" name="スライド イメージ プレースホルダー 3"/>
          <p:cNvSpPr>
            <a:spLocks noGrp="1" noRot="1" noChangeAspect="1"/>
          </p:cNvSpPr>
          <p:nvPr>
            <p:ph type="sldImg" idx="2"/>
          </p:nvPr>
        </p:nvSpPr>
        <p:spPr>
          <a:xfrm>
            <a:off x="2354263" y="1279525"/>
            <a:ext cx="2390775" cy="3454400"/>
          </a:xfrm>
          <a:prstGeom prst="rect">
            <a:avLst/>
          </a:prstGeom>
          <a:noFill/>
          <a:ln w="12700">
            <a:solidFill>
              <a:prstClr val="black"/>
            </a:solidFill>
          </a:ln>
        </p:spPr>
        <p:txBody>
          <a:bodyPr vert="horz" lIns="94640" tIns="47320" rIns="94640" bIns="47320" rtlCol="0" anchor="ctr"/>
          <a:lstStyle/>
          <a:p>
            <a:endParaRPr lang="ja-JP" altLang="en-US"/>
          </a:p>
        </p:txBody>
      </p:sp>
      <p:sp>
        <p:nvSpPr>
          <p:cNvPr id="5" name="ノート プレースホルダー 4"/>
          <p:cNvSpPr>
            <a:spLocks noGrp="1"/>
          </p:cNvSpPr>
          <p:nvPr>
            <p:ph type="body" sz="quarter" idx="3"/>
          </p:nvPr>
        </p:nvSpPr>
        <p:spPr>
          <a:xfrm>
            <a:off x="710262" y="4925235"/>
            <a:ext cx="5678778" cy="4029439"/>
          </a:xfrm>
          <a:prstGeom prst="rect">
            <a:avLst/>
          </a:prstGeom>
        </p:spPr>
        <p:txBody>
          <a:bodyPr vert="horz" lIns="94640" tIns="47320" rIns="94640" bIns="473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21330"/>
            <a:ext cx="3076143" cy="513284"/>
          </a:xfrm>
          <a:prstGeom prst="rect">
            <a:avLst/>
          </a:prstGeom>
        </p:spPr>
        <p:txBody>
          <a:bodyPr vert="horz" lIns="94640" tIns="47320" rIns="94640" bIns="473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503" y="9721330"/>
            <a:ext cx="3076143" cy="513284"/>
          </a:xfrm>
          <a:prstGeom prst="rect">
            <a:avLst/>
          </a:prstGeom>
        </p:spPr>
        <p:txBody>
          <a:bodyPr vert="horz" lIns="94640" tIns="47320" rIns="94640" bIns="47320" rtlCol="0" anchor="b"/>
          <a:lstStyle>
            <a:lvl1pPr algn="r">
              <a:defRPr sz="1200"/>
            </a:lvl1pPr>
          </a:lstStyle>
          <a:p>
            <a:fld id="{01FE8D86-4B94-41A1-A254-132BD9E7D25A}" type="slidenum">
              <a:rPr kumimoji="1" lang="ja-JP" altLang="en-US" smtClean="0"/>
              <a:t>‹#›</a:t>
            </a:fld>
            <a:endParaRPr kumimoji="1" lang="ja-JP" altLang="en-US"/>
          </a:p>
        </p:txBody>
      </p:sp>
    </p:spTree>
    <p:extLst>
      <p:ext uri="{BB962C8B-B14F-4D97-AF65-F5344CB8AC3E}">
        <p14:creationId xmlns:p14="http://schemas.microsoft.com/office/powerpoint/2010/main" val="10897056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1FE8D86-4B94-41A1-A254-132BD9E7D25A}" type="slidenum">
              <a:rPr kumimoji="1" lang="ja-JP" altLang="en-US" smtClean="0"/>
              <a:t>1</a:t>
            </a:fld>
            <a:endParaRPr kumimoji="1" lang="ja-JP" altLang="en-US"/>
          </a:p>
        </p:txBody>
      </p:sp>
    </p:spTree>
    <p:extLst>
      <p:ext uri="{BB962C8B-B14F-4D97-AF65-F5344CB8AC3E}">
        <p14:creationId xmlns:p14="http://schemas.microsoft.com/office/powerpoint/2010/main" val="255883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1FE8D86-4B94-41A1-A254-132BD9E7D25A}" type="slidenum">
              <a:rPr kumimoji="1" lang="ja-JP" altLang="en-US" smtClean="0"/>
              <a:t>2</a:t>
            </a:fld>
            <a:endParaRPr kumimoji="1" lang="ja-JP" altLang="en-US"/>
          </a:p>
        </p:txBody>
      </p:sp>
    </p:spTree>
    <p:extLst>
      <p:ext uri="{BB962C8B-B14F-4D97-AF65-F5344CB8AC3E}">
        <p14:creationId xmlns:p14="http://schemas.microsoft.com/office/powerpoint/2010/main" val="3545942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1FE8D86-4B94-41A1-A254-132BD9E7D25A}" type="slidenum">
              <a:rPr kumimoji="1" lang="ja-JP" altLang="en-US" smtClean="0"/>
              <a:t>6</a:t>
            </a:fld>
            <a:endParaRPr kumimoji="1" lang="ja-JP" altLang="en-US"/>
          </a:p>
        </p:txBody>
      </p:sp>
    </p:spTree>
    <p:extLst>
      <p:ext uri="{BB962C8B-B14F-4D97-AF65-F5344CB8AC3E}">
        <p14:creationId xmlns:p14="http://schemas.microsoft.com/office/powerpoint/2010/main" val="9564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1FE8D86-4B94-41A1-A254-132BD9E7D25A}" type="slidenum">
              <a:rPr kumimoji="1" lang="ja-JP" altLang="en-US" smtClean="0"/>
              <a:t>8</a:t>
            </a:fld>
            <a:endParaRPr kumimoji="1" lang="ja-JP" altLang="en-US"/>
          </a:p>
        </p:txBody>
      </p:sp>
    </p:spTree>
    <p:extLst>
      <p:ext uri="{BB962C8B-B14F-4D97-AF65-F5344CB8AC3E}">
        <p14:creationId xmlns:p14="http://schemas.microsoft.com/office/powerpoint/2010/main" val="335746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1FE8D86-4B94-41A1-A254-132BD9E7D25A}" type="slidenum">
              <a:rPr kumimoji="1" lang="ja-JP" altLang="en-US" smtClean="0"/>
              <a:t>9</a:t>
            </a:fld>
            <a:endParaRPr kumimoji="1" lang="ja-JP" altLang="en-US"/>
          </a:p>
        </p:txBody>
      </p:sp>
    </p:spTree>
    <p:extLst>
      <p:ext uri="{BB962C8B-B14F-4D97-AF65-F5344CB8AC3E}">
        <p14:creationId xmlns:p14="http://schemas.microsoft.com/office/powerpoint/2010/main" val="3831339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1FE8D86-4B94-41A1-A254-132BD9E7D25A}" type="slidenum">
              <a:rPr kumimoji="1" lang="ja-JP" altLang="en-US" smtClean="0"/>
              <a:t>10</a:t>
            </a:fld>
            <a:endParaRPr kumimoji="1" lang="ja-JP" altLang="en-US"/>
          </a:p>
        </p:txBody>
      </p:sp>
    </p:spTree>
    <p:extLst>
      <p:ext uri="{BB962C8B-B14F-4D97-AF65-F5344CB8AC3E}">
        <p14:creationId xmlns:p14="http://schemas.microsoft.com/office/powerpoint/2010/main" val="1943787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1FE8D86-4B94-41A1-A254-132BD9E7D25A}" type="slidenum">
              <a:rPr kumimoji="1" lang="ja-JP" altLang="en-US" smtClean="0"/>
              <a:t>11</a:t>
            </a:fld>
            <a:endParaRPr kumimoji="1" lang="ja-JP" altLang="en-US"/>
          </a:p>
        </p:txBody>
      </p:sp>
    </p:spTree>
    <p:extLst>
      <p:ext uri="{BB962C8B-B14F-4D97-AF65-F5344CB8AC3E}">
        <p14:creationId xmlns:p14="http://schemas.microsoft.com/office/powerpoint/2010/main" val="2047278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4A9A8C6-19FC-4FE7-BDDF-8ACE949F3046}" type="datetime3">
              <a:rPr kumimoji="1" lang="ja-JP" altLang="en-US" smtClean="0"/>
              <a:t>平成29年11月14日</a:t>
            </a:fld>
            <a:endParaRPr kumimoji="1" lang="ja-JP" altLang="en-US"/>
          </a:p>
        </p:txBody>
      </p:sp>
      <p:sp>
        <p:nvSpPr>
          <p:cNvPr id="5" name="Footer Placeholder 4"/>
          <p:cNvSpPr>
            <a:spLocks noGrp="1"/>
          </p:cNvSpPr>
          <p:nvPr>
            <p:ph type="ftr" sz="quarter" idx="11"/>
          </p:nvPr>
        </p:nvSpPr>
        <p:spPr/>
        <p:txBody>
          <a:bodyPr/>
          <a:lstStyle/>
          <a:p>
            <a:r>
              <a:rPr kumimoji="1" lang="en-US" altLang="ja-JP" smtClean="0"/>
              <a:t>www.ier.hit-u.ac.jp</a:t>
            </a:r>
            <a:endParaRPr kumimoji="1" lang="ja-JP" altLang="en-US"/>
          </a:p>
        </p:txBody>
      </p:sp>
      <p:sp>
        <p:nvSpPr>
          <p:cNvPr id="6" name="Slide Number Placeholder 5"/>
          <p:cNvSpPr>
            <a:spLocks noGrp="1"/>
          </p:cNvSpPr>
          <p:nvPr>
            <p:ph type="sldNum" sz="quarter" idx="12"/>
          </p:nvPr>
        </p:nvSpPr>
        <p:spPr/>
        <p:txBody>
          <a:bodyPr/>
          <a:lstStyle/>
          <a:p>
            <a:fld id="{CE80C2B0-C3CD-4B36-AAA9-442FD0E406DB}" type="slidenum">
              <a:rPr kumimoji="1" lang="ja-JP" altLang="en-US" smtClean="0"/>
              <a:t>‹#›</a:t>
            </a:fld>
            <a:endParaRPr kumimoji="1" lang="ja-JP" altLang="en-US"/>
          </a:p>
        </p:txBody>
      </p:sp>
    </p:spTree>
    <p:extLst>
      <p:ext uri="{BB962C8B-B14F-4D97-AF65-F5344CB8AC3E}">
        <p14:creationId xmlns:p14="http://schemas.microsoft.com/office/powerpoint/2010/main" val="2878381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2A985DF-163C-468B-BD61-B2B6371E2E71}" type="datetime3">
              <a:rPr kumimoji="1" lang="ja-JP" altLang="en-US" smtClean="0"/>
              <a:t>平成29年11月14日</a:t>
            </a:fld>
            <a:endParaRPr kumimoji="1" lang="ja-JP" altLang="en-US"/>
          </a:p>
        </p:txBody>
      </p:sp>
      <p:sp>
        <p:nvSpPr>
          <p:cNvPr id="5" name="Footer Placeholder 4"/>
          <p:cNvSpPr>
            <a:spLocks noGrp="1"/>
          </p:cNvSpPr>
          <p:nvPr>
            <p:ph type="ftr" sz="quarter" idx="11"/>
          </p:nvPr>
        </p:nvSpPr>
        <p:spPr/>
        <p:txBody>
          <a:bodyPr/>
          <a:lstStyle/>
          <a:p>
            <a:r>
              <a:rPr kumimoji="1" lang="en-US" altLang="ja-JP" smtClean="0"/>
              <a:t>www.ier.hit-u.ac.jp</a:t>
            </a:r>
            <a:endParaRPr kumimoji="1" lang="ja-JP" altLang="en-US"/>
          </a:p>
        </p:txBody>
      </p:sp>
      <p:sp>
        <p:nvSpPr>
          <p:cNvPr id="6" name="Slide Number Placeholder 5"/>
          <p:cNvSpPr>
            <a:spLocks noGrp="1"/>
          </p:cNvSpPr>
          <p:nvPr>
            <p:ph type="sldNum" sz="quarter" idx="12"/>
          </p:nvPr>
        </p:nvSpPr>
        <p:spPr/>
        <p:txBody>
          <a:bodyPr/>
          <a:lstStyle/>
          <a:p>
            <a:fld id="{CE80C2B0-C3CD-4B36-AAA9-442FD0E406DB}" type="slidenum">
              <a:rPr kumimoji="1" lang="ja-JP" altLang="en-US" smtClean="0"/>
              <a:t>‹#›</a:t>
            </a:fld>
            <a:endParaRPr kumimoji="1" lang="ja-JP" altLang="en-US"/>
          </a:p>
        </p:txBody>
      </p:sp>
    </p:spTree>
    <p:extLst>
      <p:ext uri="{BB962C8B-B14F-4D97-AF65-F5344CB8AC3E}">
        <p14:creationId xmlns:p14="http://schemas.microsoft.com/office/powerpoint/2010/main" val="1232337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BF47E09-2C19-4070-9B8A-6794D6EAFB09}" type="datetime3">
              <a:rPr kumimoji="1" lang="ja-JP" altLang="en-US" smtClean="0"/>
              <a:t>平成29年11月14日</a:t>
            </a:fld>
            <a:endParaRPr kumimoji="1" lang="ja-JP" altLang="en-US"/>
          </a:p>
        </p:txBody>
      </p:sp>
      <p:sp>
        <p:nvSpPr>
          <p:cNvPr id="5" name="Footer Placeholder 4"/>
          <p:cNvSpPr>
            <a:spLocks noGrp="1"/>
          </p:cNvSpPr>
          <p:nvPr>
            <p:ph type="ftr" sz="quarter" idx="11"/>
          </p:nvPr>
        </p:nvSpPr>
        <p:spPr/>
        <p:txBody>
          <a:bodyPr/>
          <a:lstStyle/>
          <a:p>
            <a:r>
              <a:rPr kumimoji="1" lang="en-US" altLang="ja-JP" smtClean="0"/>
              <a:t>www.ier.hit-u.ac.jp</a:t>
            </a:r>
            <a:endParaRPr kumimoji="1" lang="ja-JP" altLang="en-US"/>
          </a:p>
        </p:txBody>
      </p:sp>
      <p:sp>
        <p:nvSpPr>
          <p:cNvPr id="6" name="Slide Number Placeholder 5"/>
          <p:cNvSpPr>
            <a:spLocks noGrp="1"/>
          </p:cNvSpPr>
          <p:nvPr>
            <p:ph type="sldNum" sz="quarter" idx="12"/>
          </p:nvPr>
        </p:nvSpPr>
        <p:spPr/>
        <p:txBody>
          <a:bodyPr/>
          <a:lstStyle/>
          <a:p>
            <a:fld id="{CE80C2B0-C3CD-4B36-AAA9-442FD0E406DB}" type="slidenum">
              <a:rPr kumimoji="1" lang="ja-JP" altLang="en-US" smtClean="0"/>
              <a:t>‹#›</a:t>
            </a:fld>
            <a:endParaRPr kumimoji="1" lang="ja-JP" altLang="en-US"/>
          </a:p>
        </p:txBody>
      </p:sp>
    </p:spTree>
    <p:extLst>
      <p:ext uri="{BB962C8B-B14F-4D97-AF65-F5344CB8AC3E}">
        <p14:creationId xmlns:p14="http://schemas.microsoft.com/office/powerpoint/2010/main" val="3721793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A9A2A66-0C5F-445D-9C19-83EFC43DADF6}" type="datetime3">
              <a:rPr kumimoji="1" lang="ja-JP" altLang="en-US" smtClean="0"/>
              <a:t>平成29年11月14日</a:t>
            </a:fld>
            <a:endParaRPr kumimoji="1" lang="ja-JP" altLang="en-US"/>
          </a:p>
        </p:txBody>
      </p:sp>
      <p:sp>
        <p:nvSpPr>
          <p:cNvPr id="5" name="Footer Placeholder 4"/>
          <p:cNvSpPr>
            <a:spLocks noGrp="1"/>
          </p:cNvSpPr>
          <p:nvPr>
            <p:ph type="ftr" sz="quarter" idx="11"/>
          </p:nvPr>
        </p:nvSpPr>
        <p:spPr/>
        <p:txBody>
          <a:bodyPr/>
          <a:lstStyle/>
          <a:p>
            <a:r>
              <a:rPr kumimoji="1" lang="en-US" altLang="ja-JP" smtClean="0"/>
              <a:t>www.ier.hit-u.ac.jp</a:t>
            </a:r>
            <a:endParaRPr kumimoji="1" lang="ja-JP" altLang="en-US"/>
          </a:p>
        </p:txBody>
      </p:sp>
      <p:sp>
        <p:nvSpPr>
          <p:cNvPr id="6" name="Slide Number Placeholder 5"/>
          <p:cNvSpPr>
            <a:spLocks noGrp="1"/>
          </p:cNvSpPr>
          <p:nvPr>
            <p:ph type="sldNum" sz="quarter" idx="12"/>
          </p:nvPr>
        </p:nvSpPr>
        <p:spPr/>
        <p:txBody>
          <a:bodyPr/>
          <a:lstStyle/>
          <a:p>
            <a:fld id="{CE80C2B0-C3CD-4B36-AAA9-442FD0E406DB}" type="slidenum">
              <a:rPr kumimoji="1" lang="ja-JP" altLang="en-US" smtClean="0"/>
              <a:t>‹#›</a:t>
            </a:fld>
            <a:endParaRPr kumimoji="1" lang="ja-JP" altLang="en-US"/>
          </a:p>
        </p:txBody>
      </p:sp>
    </p:spTree>
    <p:extLst>
      <p:ext uri="{BB962C8B-B14F-4D97-AF65-F5344CB8AC3E}">
        <p14:creationId xmlns:p14="http://schemas.microsoft.com/office/powerpoint/2010/main" val="725568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07B4F5D-41D6-41D9-8AED-9B8BC9605CB7}" type="datetime3">
              <a:rPr kumimoji="1" lang="ja-JP" altLang="en-US" smtClean="0"/>
              <a:t>平成29年11月14日</a:t>
            </a:fld>
            <a:endParaRPr kumimoji="1" lang="ja-JP" altLang="en-US"/>
          </a:p>
        </p:txBody>
      </p:sp>
      <p:sp>
        <p:nvSpPr>
          <p:cNvPr id="5" name="Footer Placeholder 4"/>
          <p:cNvSpPr>
            <a:spLocks noGrp="1"/>
          </p:cNvSpPr>
          <p:nvPr>
            <p:ph type="ftr" sz="quarter" idx="11"/>
          </p:nvPr>
        </p:nvSpPr>
        <p:spPr/>
        <p:txBody>
          <a:bodyPr/>
          <a:lstStyle/>
          <a:p>
            <a:r>
              <a:rPr kumimoji="1" lang="en-US" altLang="ja-JP" smtClean="0"/>
              <a:t>www.ier.hit-u.ac.jp</a:t>
            </a:r>
            <a:endParaRPr kumimoji="1" lang="ja-JP" altLang="en-US"/>
          </a:p>
        </p:txBody>
      </p:sp>
      <p:sp>
        <p:nvSpPr>
          <p:cNvPr id="6" name="Slide Number Placeholder 5"/>
          <p:cNvSpPr>
            <a:spLocks noGrp="1"/>
          </p:cNvSpPr>
          <p:nvPr>
            <p:ph type="sldNum" sz="quarter" idx="12"/>
          </p:nvPr>
        </p:nvSpPr>
        <p:spPr/>
        <p:txBody>
          <a:bodyPr/>
          <a:lstStyle/>
          <a:p>
            <a:fld id="{CE80C2B0-C3CD-4B36-AAA9-442FD0E406DB}" type="slidenum">
              <a:rPr kumimoji="1" lang="ja-JP" altLang="en-US" smtClean="0"/>
              <a:t>‹#›</a:t>
            </a:fld>
            <a:endParaRPr kumimoji="1" lang="ja-JP" altLang="en-US"/>
          </a:p>
        </p:txBody>
      </p:sp>
    </p:spTree>
    <p:extLst>
      <p:ext uri="{BB962C8B-B14F-4D97-AF65-F5344CB8AC3E}">
        <p14:creationId xmlns:p14="http://schemas.microsoft.com/office/powerpoint/2010/main" val="159615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E50D80A-3DA3-4EFE-9F65-92A84A9ACF09}" type="datetime3">
              <a:rPr kumimoji="1" lang="ja-JP" altLang="en-US" smtClean="0"/>
              <a:t>平成29年11月14日</a:t>
            </a:fld>
            <a:endParaRPr kumimoji="1" lang="ja-JP" altLang="en-US"/>
          </a:p>
        </p:txBody>
      </p:sp>
      <p:sp>
        <p:nvSpPr>
          <p:cNvPr id="6" name="Footer Placeholder 5"/>
          <p:cNvSpPr>
            <a:spLocks noGrp="1"/>
          </p:cNvSpPr>
          <p:nvPr>
            <p:ph type="ftr" sz="quarter" idx="11"/>
          </p:nvPr>
        </p:nvSpPr>
        <p:spPr/>
        <p:txBody>
          <a:bodyPr/>
          <a:lstStyle/>
          <a:p>
            <a:r>
              <a:rPr kumimoji="1" lang="en-US" altLang="ja-JP" smtClean="0"/>
              <a:t>www.ier.hit-u.ac.jp</a:t>
            </a:r>
            <a:endParaRPr kumimoji="1" lang="ja-JP" altLang="en-US"/>
          </a:p>
        </p:txBody>
      </p:sp>
      <p:sp>
        <p:nvSpPr>
          <p:cNvPr id="7" name="Slide Number Placeholder 6"/>
          <p:cNvSpPr>
            <a:spLocks noGrp="1"/>
          </p:cNvSpPr>
          <p:nvPr>
            <p:ph type="sldNum" sz="quarter" idx="12"/>
          </p:nvPr>
        </p:nvSpPr>
        <p:spPr/>
        <p:txBody>
          <a:bodyPr/>
          <a:lstStyle/>
          <a:p>
            <a:fld id="{CE80C2B0-C3CD-4B36-AAA9-442FD0E406DB}" type="slidenum">
              <a:rPr kumimoji="1" lang="ja-JP" altLang="en-US" smtClean="0"/>
              <a:t>‹#›</a:t>
            </a:fld>
            <a:endParaRPr kumimoji="1" lang="ja-JP" altLang="en-US"/>
          </a:p>
        </p:txBody>
      </p:sp>
    </p:spTree>
    <p:extLst>
      <p:ext uri="{BB962C8B-B14F-4D97-AF65-F5344CB8AC3E}">
        <p14:creationId xmlns:p14="http://schemas.microsoft.com/office/powerpoint/2010/main" val="3790477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1A0DB45-A3E9-43B4-8E75-4FD086CAECEE}" type="datetime3">
              <a:rPr kumimoji="1" lang="ja-JP" altLang="en-US" smtClean="0"/>
              <a:t>平成29年11月14日</a:t>
            </a:fld>
            <a:endParaRPr kumimoji="1" lang="ja-JP" altLang="en-US"/>
          </a:p>
        </p:txBody>
      </p:sp>
      <p:sp>
        <p:nvSpPr>
          <p:cNvPr id="8" name="Footer Placeholder 7"/>
          <p:cNvSpPr>
            <a:spLocks noGrp="1"/>
          </p:cNvSpPr>
          <p:nvPr>
            <p:ph type="ftr" sz="quarter" idx="11"/>
          </p:nvPr>
        </p:nvSpPr>
        <p:spPr/>
        <p:txBody>
          <a:bodyPr/>
          <a:lstStyle/>
          <a:p>
            <a:r>
              <a:rPr kumimoji="1" lang="en-US" altLang="ja-JP" smtClean="0"/>
              <a:t>www.ier.hit-u.ac.jp</a:t>
            </a:r>
            <a:endParaRPr kumimoji="1" lang="ja-JP" altLang="en-US"/>
          </a:p>
        </p:txBody>
      </p:sp>
      <p:sp>
        <p:nvSpPr>
          <p:cNvPr id="9" name="Slide Number Placeholder 8"/>
          <p:cNvSpPr>
            <a:spLocks noGrp="1"/>
          </p:cNvSpPr>
          <p:nvPr>
            <p:ph type="sldNum" sz="quarter" idx="12"/>
          </p:nvPr>
        </p:nvSpPr>
        <p:spPr/>
        <p:txBody>
          <a:bodyPr/>
          <a:lstStyle/>
          <a:p>
            <a:fld id="{CE80C2B0-C3CD-4B36-AAA9-442FD0E406DB}" type="slidenum">
              <a:rPr kumimoji="1" lang="ja-JP" altLang="en-US" smtClean="0"/>
              <a:t>‹#›</a:t>
            </a:fld>
            <a:endParaRPr kumimoji="1" lang="ja-JP" altLang="en-US"/>
          </a:p>
        </p:txBody>
      </p:sp>
    </p:spTree>
    <p:extLst>
      <p:ext uri="{BB962C8B-B14F-4D97-AF65-F5344CB8AC3E}">
        <p14:creationId xmlns:p14="http://schemas.microsoft.com/office/powerpoint/2010/main" val="243261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F764BAC-1BB3-48D9-A2C6-7A8911A02166}" type="datetime3">
              <a:rPr kumimoji="1" lang="ja-JP" altLang="en-US" smtClean="0"/>
              <a:t>平成29年11月14日</a:t>
            </a:fld>
            <a:endParaRPr kumimoji="1" lang="ja-JP" altLang="en-US"/>
          </a:p>
        </p:txBody>
      </p:sp>
      <p:sp>
        <p:nvSpPr>
          <p:cNvPr id="4" name="Footer Placeholder 3"/>
          <p:cNvSpPr>
            <a:spLocks noGrp="1"/>
          </p:cNvSpPr>
          <p:nvPr>
            <p:ph type="ftr" sz="quarter" idx="11"/>
          </p:nvPr>
        </p:nvSpPr>
        <p:spPr/>
        <p:txBody>
          <a:bodyPr/>
          <a:lstStyle/>
          <a:p>
            <a:r>
              <a:rPr kumimoji="1" lang="en-US" altLang="ja-JP" smtClean="0"/>
              <a:t>www.ier.hit-u.ac.jp</a:t>
            </a:r>
            <a:endParaRPr kumimoji="1" lang="ja-JP" altLang="en-US"/>
          </a:p>
        </p:txBody>
      </p:sp>
      <p:sp>
        <p:nvSpPr>
          <p:cNvPr id="5" name="Slide Number Placeholder 4"/>
          <p:cNvSpPr>
            <a:spLocks noGrp="1"/>
          </p:cNvSpPr>
          <p:nvPr>
            <p:ph type="sldNum" sz="quarter" idx="12"/>
          </p:nvPr>
        </p:nvSpPr>
        <p:spPr/>
        <p:txBody>
          <a:bodyPr/>
          <a:lstStyle/>
          <a:p>
            <a:fld id="{CE80C2B0-C3CD-4B36-AAA9-442FD0E406DB}" type="slidenum">
              <a:rPr kumimoji="1" lang="ja-JP" altLang="en-US" smtClean="0"/>
              <a:t>‹#›</a:t>
            </a:fld>
            <a:endParaRPr kumimoji="1" lang="ja-JP" altLang="en-US"/>
          </a:p>
        </p:txBody>
      </p:sp>
    </p:spTree>
    <p:extLst>
      <p:ext uri="{BB962C8B-B14F-4D97-AF65-F5344CB8AC3E}">
        <p14:creationId xmlns:p14="http://schemas.microsoft.com/office/powerpoint/2010/main" val="477905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35A295-5CF0-44D6-B52C-E506FAD5E83F}" type="datetime3">
              <a:rPr kumimoji="1" lang="ja-JP" altLang="en-US" smtClean="0"/>
              <a:t>平成29年11月14日</a:t>
            </a:fld>
            <a:endParaRPr kumimoji="1" lang="ja-JP" altLang="en-US"/>
          </a:p>
        </p:txBody>
      </p:sp>
      <p:sp>
        <p:nvSpPr>
          <p:cNvPr id="3" name="Footer Placeholder 2"/>
          <p:cNvSpPr>
            <a:spLocks noGrp="1"/>
          </p:cNvSpPr>
          <p:nvPr>
            <p:ph type="ftr" sz="quarter" idx="11"/>
          </p:nvPr>
        </p:nvSpPr>
        <p:spPr/>
        <p:txBody>
          <a:bodyPr/>
          <a:lstStyle/>
          <a:p>
            <a:r>
              <a:rPr kumimoji="1" lang="en-US" altLang="ja-JP" smtClean="0"/>
              <a:t>www.ier.hit-u.ac.jp</a:t>
            </a:r>
            <a:endParaRPr kumimoji="1" lang="ja-JP" altLang="en-US"/>
          </a:p>
        </p:txBody>
      </p:sp>
      <p:sp>
        <p:nvSpPr>
          <p:cNvPr id="4" name="Slide Number Placeholder 3"/>
          <p:cNvSpPr>
            <a:spLocks noGrp="1"/>
          </p:cNvSpPr>
          <p:nvPr>
            <p:ph type="sldNum" sz="quarter" idx="12"/>
          </p:nvPr>
        </p:nvSpPr>
        <p:spPr/>
        <p:txBody>
          <a:bodyPr/>
          <a:lstStyle/>
          <a:p>
            <a:fld id="{CE80C2B0-C3CD-4B36-AAA9-442FD0E406DB}" type="slidenum">
              <a:rPr kumimoji="1" lang="ja-JP" altLang="en-US" smtClean="0"/>
              <a:t>‹#›</a:t>
            </a:fld>
            <a:endParaRPr kumimoji="1" lang="ja-JP" altLang="en-US"/>
          </a:p>
        </p:txBody>
      </p:sp>
    </p:spTree>
    <p:extLst>
      <p:ext uri="{BB962C8B-B14F-4D97-AF65-F5344CB8AC3E}">
        <p14:creationId xmlns:p14="http://schemas.microsoft.com/office/powerpoint/2010/main" val="3955899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1236116-AD8B-4987-888B-CF4665053B19}" type="datetime3">
              <a:rPr kumimoji="1" lang="ja-JP" altLang="en-US" smtClean="0"/>
              <a:t>平成29年11月14日</a:t>
            </a:fld>
            <a:endParaRPr kumimoji="1" lang="ja-JP" altLang="en-US"/>
          </a:p>
        </p:txBody>
      </p:sp>
      <p:sp>
        <p:nvSpPr>
          <p:cNvPr id="6" name="Footer Placeholder 5"/>
          <p:cNvSpPr>
            <a:spLocks noGrp="1"/>
          </p:cNvSpPr>
          <p:nvPr>
            <p:ph type="ftr" sz="quarter" idx="11"/>
          </p:nvPr>
        </p:nvSpPr>
        <p:spPr/>
        <p:txBody>
          <a:bodyPr/>
          <a:lstStyle/>
          <a:p>
            <a:r>
              <a:rPr kumimoji="1" lang="en-US" altLang="ja-JP" smtClean="0"/>
              <a:t>www.ier.hit-u.ac.jp</a:t>
            </a:r>
            <a:endParaRPr kumimoji="1" lang="ja-JP" altLang="en-US"/>
          </a:p>
        </p:txBody>
      </p:sp>
      <p:sp>
        <p:nvSpPr>
          <p:cNvPr id="7" name="Slide Number Placeholder 6"/>
          <p:cNvSpPr>
            <a:spLocks noGrp="1"/>
          </p:cNvSpPr>
          <p:nvPr>
            <p:ph type="sldNum" sz="quarter" idx="12"/>
          </p:nvPr>
        </p:nvSpPr>
        <p:spPr/>
        <p:txBody>
          <a:bodyPr/>
          <a:lstStyle/>
          <a:p>
            <a:fld id="{CE80C2B0-C3CD-4B36-AAA9-442FD0E406DB}" type="slidenum">
              <a:rPr kumimoji="1" lang="ja-JP" altLang="en-US" smtClean="0"/>
              <a:t>‹#›</a:t>
            </a:fld>
            <a:endParaRPr kumimoji="1" lang="ja-JP" altLang="en-US"/>
          </a:p>
        </p:txBody>
      </p:sp>
    </p:spTree>
    <p:extLst>
      <p:ext uri="{BB962C8B-B14F-4D97-AF65-F5344CB8AC3E}">
        <p14:creationId xmlns:p14="http://schemas.microsoft.com/office/powerpoint/2010/main" val="3012886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F63348C-AE26-4066-AF98-82B2E970D9E5}" type="datetime3">
              <a:rPr kumimoji="1" lang="ja-JP" altLang="en-US" smtClean="0"/>
              <a:t>平成29年11月14日</a:t>
            </a:fld>
            <a:endParaRPr kumimoji="1" lang="ja-JP" altLang="en-US"/>
          </a:p>
        </p:txBody>
      </p:sp>
      <p:sp>
        <p:nvSpPr>
          <p:cNvPr id="6" name="Footer Placeholder 5"/>
          <p:cNvSpPr>
            <a:spLocks noGrp="1"/>
          </p:cNvSpPr>
          <p:nvPr>
            <p:ph type="ftr" sz="quarter" idx="11"/>
          </p:nvPr>
        </p:nvSpPr>
        <p:spPr/>
        <p:txBody>
          <a:bodyPr/>
          <a:lstStyle/>
          <a:p>
            <a:r>
              <a:rPr kumimoji="1" lang="en-US" altLang="ja-JP" smtClean="0"/>
              <a:t>www.ier.hit-u.ac.jp</a:t>
            </a:r>
            <a:endParaRPr kumimoji="1" lang="ja-JP" altLang="en-US"/>
          </a:p>
        </p:txBody>
      </p:sp>
      <p:sp>
        <p:nvSpPr>
          <p:cNvPr id="7" name="Slide Number Placeholder 6"/>
          <p:cNvSpPr>
            <a:spLocks noGrp="1"/>
          </p:cNvSpPr>
          <p:nvPr>
            <p:ph type="sldNum" sz="quarter" idx="12"/>
          </p:nvPr>
        </p:nvSpPr>
        <p:spPr/>
        <p:txBody>
          <a:bodyPr/>
          <a:lstStyle/>
          <a:p>
            <a:fld id="{CE80C2B0-C3CD-4B36-AAA9-442FD0E406DB}" type="slidenum">
              <a:rPr kumimoji="1" lang="ja-JP" altLang="en-US" smtClean="0"/>
              <a:t>‹#›</a:t>
            </a:fld>
            <a:endParaRPr kumimoji="1" lang="ja-JP" altLang="en-US"/>
          </a:p>
        </p:txBody>
      </p:sp>
    </p:spTree>
    <p:extLst>
      <p:ext uri="{BB962C8B-B14F-4D97-AF65-F5344CB8AC3E}">
        <p14:creationId xmlns:p14="http://schemas.microsoft.com/office/powerpoint/2010/main" val="2077968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59AA9B2-4F0C-4673-BA45-2B816376A3D9}" type="datetime3">
              <a:rPr kumimoji="1" lang="ja-JP" altLang="en-US" smtClean="0"/>
              <a:t>平成29年11月14日</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r>
              <a:rPr kumimoji="1" lang="en-US" altLang="ja-JP" smtClean="0"/>
              <a:t>www.ier.hit-u.ac.jp</a:t>
            </a:r>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E80C2B0-C3CD-4B36-AAA9-442FD0E406DB}" type="slidenum">
              <a:rPr kumimoji="1" lang="ja-JP" altLang="en-US" smtClean="0"/>
              <a:t>‹#›</a:t>
            </a:fld>
            <a:endParaRPr kumimoji="1" lang="ja-JP" altLang="en-US"/>
          </a:p>
        </p:txBody>
      </p:sp>
    </p:spTree>
    <p:extLst>
      <p:ext uri="{BB962C8B-B14F-4D97-AF65-F5344CB8AC3E}">
        <p14:creationId xmlns:p14="http://schemas.microsoft.com/office/powerpoint/2010/main" val="109903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9000" r="-59000"/>
          </a:stretch>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160111" y="948000"/>
            <a:ext cx="6255000" cy="2649473"/>
          </a:xfrm>
        </p:spPr>
        <p:txBody>
          <a:bodyPr>
            <a:normAutofit fontScale="90000"/>
          </a:bodyPr>
          <a:lstStyle/>
          <a:p>
            <a:pPr algn="r">
              <a:spcAft>
                <a:spcPts val="1200"/>
              </a:spcAft>
            </a:pPr>
            <a:fld id="{24AFC02C-D539-4778-A446-E861FDF5FF03}" type="slidenum">
              <a:rPr lang="en-US" altLang="ja-JP" smtClean="0">
                <a:solidFill>
                  <a:schemeClr val="bg1"/>
                </a:solidFill>
                <a:latin typeface="Meiryo UI" panose="020B0604030504040204" pitchFamily="50" charset="-128"/>
                <a:ea typeface="Meiryo UI" panose="020B0604030504040204" pitchFamily="50" charset="-128"/>
              </a:rPr>
              <a:t>1</a:t>
            </a:fld>
            <a:r>
              <a:rPr lang="en-US" altLang="ja-JP"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Information Bulletin of Hitotsubashi University Institute of Economic Research (IER)</a:t>
            </a:r>
            <a:br>
              <a:rPr lang="en-US" altLang="ja-JP"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br>
            <a:r>
              <a:rPr lang="en-US" altLang="ja-JP"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r>
            <a:br>
              <a:rPr lang="en-US" altLang="ja-JP"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br>
            <a:r>
              <a:rPr lang="en-US" altLang="ja-JP" sz="1000" dirty="0" smtClean="0">
                <a:solidFill>
                  <a:schemeClr val="bg1"/>
                </a:solidFill>
                <a:latin typeface="Meiryo UI" panose="020B0604030504040204" pitchFamily="50" charset="-128"/>
                <a:ea typeface="Meiryo UI" panose="020B0604030504040204" pitchFamily="50" charset="-128"/>
              </a:rPr>
              <a:t/>
            </a:r>
            <a:br>
              <a:rPr lang="en-US" altLang="ja-JP" sz="1000" dirty="0" smtClean="0">
                <a:solidFill>
                  <a:schemeClr val="bg1"/>
                </a:solidFill>
                <a:latin typeface="Meiryo UI" panose="020B0604030504040204" pitchFamily="50" charset="-128"/>
                <a:ea typeface="Meiryo UI" panose="020B0604030504040204" pitchFamily="50" charset="-128"/>
              </a:rPr>
            </a:br>
            <a:r>
              <a:rPr lang="en-US" altLang="ja-JP" dirty="0" smtClean="0">
                <a:solidFill>
                  <a:schemeClr val="bg1"/>
                </a:solidFill>
                <a:latin typeface="Meiryo UI" panose="020B0604030504040204" pitchFamily="50" charset="-128"/>
                <a:ea typeface="Meiryo UI" panose="020B0604030504040204" pitchFamily="50" charset="-128"/>
              </a:rPr>
              <a:t/>
            </a:r>
            <a:br>
              <a:rPr lang="en-US" altLang="ja-JP" dirty="0" smtClean="0">
                <a:solidFill>
                  <a:schemeClr val="bg1"/>
                </a:solidFill>
                <a:latin typeface="Meiryo UI" panose="020B0604030504040204" pitchFamily="50" charset="-128"/>
                <a:ea typeface="Meiryo UI" panose="020B0604030504040204" pitchFamily="50" charset="-128"/>
              </a:rPr>
            </a:br>
            <a:r>
              <a:rPr lang="ja-JP" altLang="en-US" sz="22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一橋大学経済研究所広報誌</a:t>
            </a:r>
            <a:r>
              <a:rPr lang="ja-JP" altLang="ja-JP" sz="2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r>
            <a:br>
              <a:rPr lang="ja-JP" altLang="ja-JP" sz="2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br>
            <a:r>
              <a:rPr lang="en-US" altLang="ja-JP" sz="22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Spring</a:t>
            </a:r>
            <a:r>
              <a:rPr lang="en-US" altLang="ja-JP"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en-US" altLang="ja-JP" sz="4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2018</a:t>
            </a:r>
            <a:endParaRPr kumimoji="1" lang="ja-JP" altLang="en-US" sz="4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3385344110"/>
              </p:ext>
            </p:extLst>
          </p:nvPr>
        </p:nvGraphicFramePr>
        <p:xfrm>
          <a:off x="258052" y="4005236"/>
          <a:ext cx="6167391" cy="4079240"/>
        </p:xfrm>
        <a:graphic>
          <a:graphicData uri="http://schemas.openxmlformats.org/drawingml/2006/table">
            <a:tbl>
              <a:tblPr firstRow="1" bandRow="1">
                <a:tableStyleId>{2D5ABB26-0587-4C30-8999-92F81FD0307C}</a:tableStyleId>
              </a:tblPr>
              <a:tblGrid>
                <a:gridCol w="225032"/>
                <a:gridCol w="3690000"/>
                <a:gridCol w="2252359"/>
              </a:tblGrid>
              <a:tr h="370840">
                <a:tc>
                  <a:txBody>
                    <a:bodyPr/>
                    <a:lstStyle/>
                    <a:p>
                      <a:pPr algn="ctr"/>
                      <a:endParaRPr kumimoji="1" lang="ja-JP" altLang="en-US" sz="1800" dirty="0">
                        <a:solidFill>
                          <a:schemeClr val="bg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800" dirty="0">
                        <a:solidFill>
                          <a:schemeClr val="bg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800" dirty="0">
                        <a:solidFill>
                          <a:schemeClr val="bg1"/>
                        </a:solidFill>
                        <a:latin typeface="Meiryo UI" panose="020B0604030504040204" pitchFamily="50" charset="-128"/>
                        <a:ea typeface="Meiryo UI" panose="020B0604030504040204" pitchFamily="50" charset="-128"/>
                      </a:endParaRPr>
                    </a:p>
                  </a:txBody>
                  <a:tcPr/>
                </a:tc>
              </a:tr>
              <a:tr h="370840">
                <a:tc>
                  <a:txBody>
                    <a:bodyPr/>
                    <a:lstStyle/>
                    <a:p>
                      <a:endParaRPr kumimoji="1" lang="ja-JP" altLang="en-US" sz="1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800" b="1" i="1" kern="1200" dirty="0" smtClean="0">
                          <a:solidFill>
                            <a:schemeClr val="bg1"/>
                          </a:solidFill>
                          <a:effectLst>
                            <a:outerShdw blurRad="38100" dist="38100" dir="2700000" algn="tl">
                              <a:srgbClr val="000000">
                                <a:alpha val="43137"/>
                              </a:srgbClr>
                            </a:outerShdw>
                          </a:effectLst>
                        </a:rPr>
                        <a:t>Director’s choice!</a:t>
                      </a:r>
                      <a:endParaRPr kumimoji="1" lang="ja-JP" altLang="en-US" sz="1800" b="1" i="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ja-JP" altLang="ja-JP" sz="1400" b="1" i="0" kern="1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所長今回の一押し！</a:t>
                      </a:r>
                      <a:endParaRPr kumimoji="1" lang="ja-JP" altLang="en-US" sz="1400" b="1" i="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txBody>
                  <a:tcPr anchor="ctr"/>
                </a:tc>
              </a:tr>
              <a:tr h="370840">
                <a:tc>
                  <a:txBody>
                    <a:bodyPr/>
                    <a:lstStyle/>
                    <a:p>
                      <a:endParaRPr kumimoji="1" lang="ja-JP" altLang="en-US" sz="1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800" b="1" i="1" kern="1200" dirty="0" smtClean="0">
                          <a:solidFill>
                            <a:schemeClr val="bg1"/>
                          </a:solidFill>
                          <a:effectLst>
                            <a:outerShdw blurRad="38100" dist="38100" dir="2700000" algn="tl">
                              <a:srgbClr val="000000">
                                <a:alpha val="43137"/>
                              </a:srgbClr>
                            </a:outerShdw>
                          </a:effectLst>
                        </a:rPr>
                        <a:t>Feature Article 1</a:t>
                      </a:r>
                      <a:endParaRPr kumimoji="1" lang="ja-JP" altLang="en-US" sz="1800" b="1" i="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ja-JP" altLang="ja-JP" sz="1400" b="1" i="0" kern="1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特集記事</a:t>
                      </a:r>
                      <a:r>
                        <a:rPr kumimoji="1" lang="en-US" altLang="ja-JP" sz="1400" b="1" i="0" kern="1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1</a:t>
                      </a:r>
                      <a:endParaRPr kumimoji="1" lang="ja-JP" altLang="en-US" sz="1400" b="1" i="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txBody>
                  <a:tcPr anchor="ctr"/>
                </a:tc>
              </a:tr>
              <a:tr h="370840">
                <a:tc>
                  <a:txBody>
                    <a:bodyPr/>
                    <a:lstStyle/>
                    <a:p>
                      <a:endParaRPr kumimoji="1" lang="ja-JP" altLang="en-US" sz="1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800" b="1" i="1" kern="1200" dirty="0" smtClean="0">
                          <a:solidFill>
                            <a:schemeClr val="bg1"/>
                          </a:solidFill>
                          <a:effectLst>
                            <a:outerShdw blurRad="38100" dist="38100" dir="2700000" algn="tl">
                              <a:srgbClr val="000000">
                                <a:alpha val="43137"/>
                              </a:srgbClr>
                            </a:outerShdw>
                          </a:effectLst>
                        </a:rPr>
                        <a:t>Feature Article 2</a:t>
                      </a:r>
                      <a:endParaRPr kumimoji="1" lang="ja-JP" altLang="en-US" sz="1800" b="1" i="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ja-JP" altLang="ja-JP" sz="1400" b="1" i="0" kern="1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特集記事</a:t>
                      </a:r>
                      <a:r>
                        <a:rPr kumimoji="1" lang="en-US" altLang="ja-JP" sz="1400" b="1" i="0" kern="1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2</a:t>
                      </a:r>
                      <a:endParaRPr kumimoji="1" lang="ja-JP" altLang="en-US" sz="1400" b="1" i="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txBody>
                  <a:tcPr anchor="ctr"/>
                </a:tc>
              </a:tr>
              <a:tr h="370840">
                <a:tc>
                  <a:txBody>
                    <a:bodyPr/>
                    <a:lstStyle/>
                    <a:p>
                      <a:endParaRPr kumimoji="1" lang="ja-JP" altLang="en-US" sz="1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800" b="1" i="1" kern="1200" dirty="0" smtClean="0">
                          <a:solidFill>
                            <a:schemeClr val="bg1"/>
                          </a:solidFill>
                          <a:effectLst>
                            <a:outerShdw blurRad="38100" dist="38100" dir="2700000" algn="tl">
                              <a:srgbClr val="000000">
                                <a:alpha val="43137"/>
                              </a:srgbClr>
                            </a:outerShdw>
                          </a:effectLst>
                        </a:rPr>
                        <a:t>Feature Article 3</a:t>
                      </a:r>
                      <a:r>
                        <a:rPr kumimoji="1" lang="en-US" altLang="ja-JP" sz="1800" b="1" i="1" kern="1200" baseline="0" dirty="0" smtClean="0">
                          <a:solidFill>
                            <a:schemeClr val="bg1"/>
                          </a:solidFill>
                          <a:effectLst>
                            <a:outerShdw blurRad="38100" dist="38100" dir="2700000" algn="tl">
                              <a:srgbClr val="000000">
                                <a:alpha val="43137"/>
                              </a:srgbClr>
                            </a:outerShdw>
                          </a:effectLst>
                        </a:rPr>
                        <a:t> &amp;</a:t>
                      </a:r>
                      <a:r>
                        <a:rPr kumimoji="1" lang="en-US" altLang="ja-JP" sz="1800" b="1" i="1" kern="1200" dirty="0" smtClean="0">
                          <a:solidFill>
                            <a:schemeClr val="bg1"/>
                          </a:solidFill>
                          <a:effectLst>
                            <a:outerShdw blurRad="38100" dist="38100" dir="2700000" algn="tl">
                              <a:srgbClr val="000000">
                                <a:alpha val="43137"/>
                              </a:srgbClr>
                            </a:outerShdw>
                          </a:effectLst>
                        </a:rPr>
                        <a:t> 4</a:t>
                      </a:r>
                      <a:endParaRPr kumimoji="1" lang="ja-JP" altLang="ja-JP" sz="1800" b="1" i="1" kern="1200"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n-cs"/>
                      </a:endParaRP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ja-JP" altLang="ja-JP" sz="1400" b="1" i="0" kern="1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特集記事</a:t>
                      </a:r>
                      <a:r>
                        <a:rPr kumimoji="1" lang="en-US" altLang="ja-JP" sz="1400" b="1" i="0" kern="1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3, 4</a:t>
                      </a:r>
                      <a:endParaRPr kumimoji="1" lang="ja-JP" altLang="en-US" sz="1400" b="1" i="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txBody>
                  <a:tcPr anchor="ctr"/>
                </a:tc>
              </a:tr>
              <a:tr h="370840">
                <a:tc>
                  <a:txBody>
                    <a:bodyPr/>
                    <a:lstStyle/>
                    <a:p>
                      <a:endParaRPr kumimoji="1" lang="ja-JP" altLang="en-US" sz="1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txBody>
                  <a:tcPr/>
                </a:tc>
                <a:tc>
                  <a:txBody>
                    <a:bodyPr/>
                    <a:lstStyle/>
                    <a:p>
                      <a:r>
                        <a:rPr kumimoji="1" lang="en-US" altLang="ja-JP" sz="1800" b="1" i="1" kern="1200" dirty="0" smtClean="0">
                          <a:solidFill>
                            <a:schemeClr val="bg1"/>
                          </a:solidFill>
                          <a:effectLst>
                            <a:outerShdw blurRad="38100" dist="38100" dir="2700000" algn="tl">
                              <a:srgbClr val="000000">
                                <a:alpha val="43137"/>
                              </a:srgbClr>
                            </a:outerShdw>
                          </a:effectLst>
                        </a:rPr>
                        <a:t>International Publications from IER</a:t>
                      </a:r>
                      <a:endParaRPr kumimoji="1" lang="ja-JP" altLang="en-US" sz="1800" b="1" i="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ja-JP" altLang="ja-JP" sz="1400" b="1" i="0" kern="1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研究成果の国際発信</a:t>
                      </a:r>
                      <a:endParaRPr kumimoji="1" lang="ja-JP" altLang="en-US" sz="1400" b="1" i="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txBody>
                  <a:tcPr anchor="ctr"/>
                </a:tc>
              </a:tr>
              <a:tr h="370840">
                <a:tc>
                  <a:txBody>
                    <a:bodyPr/>
                    <a:lstStyle/>
                    <a:p>
                      <a:endParaRPr kumimoji="1" lang="ja-JP" altLang="en-US" sz="1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800" b="1" i="1" kern="1200" dirty="0" smtClean="0">
                          <a:solidFill>
                            <a:schemeClr val="bg1"/>
                          </a:solidFill>
                          <a:effectLst>
                            <a:outerShdw blurRad="38100" dist="38100" dir="2700000" algn="tl">
                              <a:srgbClr val="000000">
                                <a:alpha val="43137"/>
                              </a:srgbClr>
                            </a:outerShdw>
                          </a:effectLst>
                        </a:rPr>
                        <a:t>IER Publications</a:t>
                      </a:r>
                      <a:endParaRPr kumimoji="1" lang="ja-JP" altLang="en-US" sz="1800" b="1" i="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ja-JP" altLang="en-US" sz="1400" b="1" i="0" kern="1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研究所刊行物</a:t>
                      </a:r>
                      <a:endParaRPr kumimoji="1" lang="ja-JP" altLang="en-US" sz="1400" b="1" i="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txBody>
                  <a:tcPr anchor="ctr"/>
                </a:tc>
              </a:tr>
              <a:tr h="370840">
                <a:tc>
                  <a:txBody>
                    <a:bodyPr/>
                    <a:lstStyle/>
                    <a:p>
                      <a:endParaRPr kumimoji="1" lang="ja-JP" altLang="en-US" sz="1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800" b="1" i="1" kern="1200" dirty="0" smtClean="0">
                          <a:solidFill>
                            <a:schemeClr val="bg1"/>
                          </a:solidFill>
                          <a:effectLst>
                            <a:outerShdw blurRad="38100" dist="38100" dir="2700000" algn="tl">
                              <a:srgbClr val="000000">
                                <a:alpha val="43137"/>
                              </a:srgbClr>
                            </a:outerShdw>
                          </a:effectLst>
                        </a:rPr>
                        <a:t>IER Large Projects</a:t>
                      </a:r>
                      <a:endParaRPr kumimoji="1" lang="ja-JP" altLang="en-US" sz="1800" b="1" i="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ja-JP" altLang="en-US" sz="1400" b="1" i="0" kern="120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大型科研費プロジェクト</a:t>
                      </a:r>
                      <a:endParaRPr kumimoji="1" lang="ja-JP" altLang="en-US" sz="1400" b="1" i="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txBody>
                  <a:tcPr anchor="ctr"/>
                </a:tc>
              </a:tr>
              <a:tr h="370840">
                <a:tc>
                  <a:txBody>
                    <a:bodyPr/>
                    <a:lstStyle/>
                    <a:p>
                      <a:endParaRPr kumimoji="1" lang="ja-JP" altLang="en-US" sz="1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800" b="1" i="1" kern="1200" dirty="0" smtClean="0">
                          <a:solidFill>
                            <a:schemeClr val="bg1"/>
                          </a:solidFill>
                          <a:effectLst>
                            <a:outerShdw blurRad="38100" dist="38100" dir="2700000" algn="tl">
                              <a:srgbClr val="000000">
                                <a:alpha val="43137"/>
                              </a:srgbClr>
                            </a:outerShdw>
                          </a:effectLst>
                        </a:rPr>
                        <a:t>Organization</a:t>
                      </a:r>
                      <a:endParaRPr kumimoji="1" lang="ja-JP" altLang="en-US" sz="1800" b="1" i="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ja-JP" altLang="ja-JP" sz="1400" b="1" i="0" kern="1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研究所組織図</a:t>
                      </a:r>
                      <a:r>
                        <a:rPr kumimoji="1" lang="ja-JP" altLang="en-US" sz="1400" b="1" i="0" kern="1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・附属機関</a:t>
                      </a:r>
                      <a:endParaRPr kumimoji="1" lang="ja-JP" altLang="en-US" sz="1400" b="1" i="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txBody>
                  <a:tcPr anchor="ctr"/>
                </a:tc>
              </a:tr>
              <a:tr h="370840">
                <a:tc>
                  <a:txBody>
                    <a:bodyPr/>
                    <a:lstStyle/>
                    <a:p>
                      <a:endParaRPr kumimoji="1" lang="ja-JP" altLang="en-US" sz="1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800" b="1" i="1" kern="1200" dirty="0" smtClean="0">
                          <a:solidFill>
                            <a:schemeClr val="bg1"/>
                          </a:solidFill>
                          <a:effectLst>
                            <a:outerShdw blurRad="38100" dist="38100" dir="2700000" algn="tl">
                              <a:srgbClr val="000000">
                                <a:alpha val="43137"/>
                              </a:srgbClr>
                            </a:outerShdw>
                          </a:effectLst>
                        </a:rPr>
                        <a:t>IER in figures</a:t>
                      </a:r>
                      <a:endParaRPr kumimoji="1" lang="ja-JP" altLang="en-US" sz="1800" b="1" i="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ja-JP" altLang="ja-JP" sz="1400" b="1" i="0" kern="1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数字で見る経済研究所</a:t>
                      </a:r>
                      <a:endParaRPr kumimoji="1" lang="ja-JP" altLang="en-US" sz="1400" b="1" i="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txBody>
                  <a:tcPr anchor="ctr"/>
                </a:tc>
              </a:tr>
              <a:tr h="370840">
                <a:tc>
                  <a:txBody>
                    <a:bodyPr/>
                    <a:lstStyle/>
                    <a:p>
                      <a:endParaRPr kumimoji="1" lang="ja-JP" altLang="en-US" sz="1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txBody>
                  <a:tcPr/>
                </a:tc>
                <a:tc>
                  <a:txBody>
                    <a:bodyPr/>
                    <a:lstStyle/>
                    <a:p>
                      <a:r>
                        <a:rPr kumimoji="1" lang="en-US" altLang="ja-JP" sz="1800" b="1" i="1" kern="1200" dirty="0" smtClean="0">
                          <a:solidFill>
                            <a:schemeClr val="bg1"/>
                          </a:solidFill>
                          <a:effectLst>
                            <a:outerShdw blurRad="38100" dist="38100" dir="2700000" algn="tl">
                              <a:srgbClr val="000000">
                                <a:alpha val="43137"/>
                              </a:srgbClr>
                            </a:outerShdw>
                          </a:effectLst>
                        </a:rPr>
                        <a:t>How to find us!</a:t>
                      </a:r>
                      <a:endParaRPr kumimoji="1" lang="ja-JP" altLang="en-US" sz="1800" b="1" i="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txBody>
                  <a:tcPr/>
                </a:tc>
                <a:tc>
                  <a:txBody>
                    <a:bodyPr/>
                    <a:lstStyle/>
                    <a:p>
                      <a:pPr algn="r"/>
                      <a:r>
                        <a:rPr kumimoji="1" lang="ja-JP" altLang="ja-JP" sz="1400" b="1" i="0" kern="1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交通案内</a:t>
                      </a:r>
                      <a:endParaRPr kumimoji="1" lang="ja-JP" altLang="en-US" sz="1400" b="1" i="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txBody>
                  <a:tcPr anchor="ctr"/>
                </a:tc>
              </a:tr>
            </a:tbl>
          </a:graphicData>
        </a:graphic>
      </p:graphicFrame>
      <p:sp>
        <p:nvSpPr>
          <p:cNvPr id="3" name="正方形/長方形 2"/>
          <p:cNvSpPr/>
          <p:nvPr/>
        </p:nvSpPr>
        <p:spPr>
          <a:xfrm>
            <a:off x="612462" y="1553288"/>
            <a:ext cx="5444119" cy="923330"/>
          </a:xfrm>
          <a:prstGeom prst="rect">
            <a:avLst/>
          </a:prstGeom>
          <a:noFill/>
        </p:spPr>
        <p:txBody>
          <a:bodyPr wrap="none" lIns="91440" tIns="45720" rIns="91440" bIns="45720">
            <a:spAutoFit/>
          </a:bodyPr>
          <a:lstStyle/>
          <a:p>
            <a:pPr algn="ctr"/>
            <a:r>
              <a:rPr lang="en-US" altLang="ja-JP" sz="5400" b="1" cap="none" spc="0" dirty="0" smtClean="0">
                <a:ln w="6600">
                  <a:solidFill>
                    <a:schemeClr val="accent2"/>
                  </a:solidFill>
                  <a:prstDash val="solid"/>
                </a:ln>
                <a:solidFill>
                  <a:srgbClr val="FFFFFF"/>
                </a:solidFill>
                <a:effectLst>
                  <a:outerShdw dist="38100" dir="2700000" algn="tl" rotWithShape="0">
                    <a:schemeClr val="accent2"/>
                  </a:outerShdw>
                </a:effectLst>
                <a:latin typeface="Meiryo UI" panose="020B0604030504040204" pitchFamily="50" charset="-128"/>
                <a:ea typeface="Meiryo UI" panose="020B0604030504040204" pitchFamily="50" charset="-128"/>
              </a:rPr>
              <a:t>IER Spotlights</a:t>
            </a:r>
            <a:endParaRPr lang="ja-JP" alt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テキスト ボックス 4"/>
          <p:cNvSpPr txBox="1"/>
          <p:nvPr/>
        </p:nvSpPr>
        <p:spPr>
          <a:xfrm>
            <a:off x="4014000" y="201683"/>
            <a:ext cx="2700000" cy="338554"/>
          </a:xfrm>
          <a:prstGeom prst="rect">
            <a:avLst/>
          </a:prstGeom>
          <a:noFill/>
        </p:spPr>
        <p:txBody>
          <a:bodyPr wrap="square" rtlCol="0">
            <a:spAutoFit/>
          </a:bodyPr>
          <a:lstStyle/>
          <a:p>
            <a:r>
              <a:rPr lang="ja-JP" altLang="ja-JP" sz="1600" b="1" dirty="0" smtClean="0">
                <a:solidFill>
                  <a:schemeClr val="bg1"/>
                </a:solidFill>
                <a:latin typeface="+mn-ea"/>
              </a:rPr>
              <a:t>広報誌</a:t>
            </a:r>
            <a:r>
              <a:rPr lang="en-US" altLang="ja-JP" sz="1600" b="1" dirty="0" smtClean="0">
                <a:solidFill>
                  <a:schemeClr val="bg1"/>
                </a:solidFill>
                <a:latin typeface="+mn-ea"/>
              </a:rPr>
              <a:t> </a:t>
            </a:r>
            <a:r>
              <a:rPr lang="ja-JP" altLang="en-US" sz="1600" b="1" dirty="0" smtClean="0">
                <a:solidFill>
                  <a:schemeClr val="bg1"/>
                </a:solidFill>
                <a:latin typeface="+mn-ea"/>
              </a:rPr>
              <a:t>レイアウトイメージ</a:t>
            </a:r>
            <a:endParaRPr kumimoji="1" lang="ja-JP" altLang="en-US" sz="1600" b="1" dirty="0">
              <a:solidFill>
                <a:schemeClr val="bg1"/>
              </a:solidFill>
              <a:latin typeface="+mn-ea"/>
            </a:endParaRPr>
          </a:p>
        </p:txBody>
      </p:sp>
    </p:spTree>
    <p:extLst>
      <p:ext uri="{BB962C8B-B14F-4D97-AF65-F5344CB8AC3E}">
        <p14:creationId xmlns:p14="http://schemas.microsoft.com/office/powerpoint/2010/main" val="1553789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p:cNvCxnSpPr>
            <a:stCxn id="3" idx="3"/>
          </p:cNvCxnSpPr>
          <p:nvPr/>
        </p:nvCxnSpPr>
        <p:spPr>
          <a:xfrm flipV="1">
            <a:off x="1927797" y="1817429"/>
            <a:ext cx="970749" cy="195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0" y="5382218"/>
            <a:ext cx="3969000" cy="4247317"/>
          </a:xfrm>
          <a:prstGeom prst="rect">
            <a:avLst/>
          </a:prstGeom>
          <a:solidFill>
            <a:schemeClr val="accent6">
              <a:lumMod val="40000"/>
              <a:lumOff val="60000"/>
            </a:schemeClr>
          </a:solidFill>
        </p:spPr>
        <p:txBody>
          <a:bodyPr wrap="square" rtlCol="0">
            <a:spAutoFit/>
          </a:bodyPr>
          <a:lstStyle/>
          <a:p>
            <a:pPr algn="ctr"/>
            <a:r>
              <a:rPr lang="en-US" altLang="ja-JP" sz="1000" b="1" dirty="0">
                <a:latin typeface="Meiryo UI" panose="020B0604030504040204" pitchFamily="50" charset="-128"/>
                <a:ea typeface="Meiryo UI" panose="020B0604030504040204" pitchFamily="50" charset="-128"/>
              </a:rPr>
              <a:t>Affiliated </a:t>
            </a:r>
            <a:r>
              <a:rPr lang="en-US" altLang="ja-JP" sz="1000" b="1" dirty="0" smtClean="0">
                <a:latin typeface="Meiryo UI" panose="020B0604030504040204" pitchFamily="50" charset="-128"/>
                <a:ea typeface="Meiryo UI" panose="020B0604030504040204" pitchFamily="50" charset="-128"/>
              </a:rPr>
              <a:t>Facilities</a:t>
            </a:r>
          </a:p>
          <a:p>
            <a:pPr algn="ctr"/>
            <a:endParaRPr lang="en-US" altLang="ja-JP" sz="900" dirty="0" smtClean="0">
              <a:latin typeface="Meiryo UI" panose="020B0604030504040204" pitchFamily="50" charset="-128"/>
              <a:ea typeface="Meiryo UI" panose="020B0604030504040204" pitchFamily="50" charset="-128"/>
            </a:endParaRPr>
          </a:p>
          <a:p>
            <a:r>
              <a:rPr lang="en-US" altLang="ja-JP" sz="800" b="1" dirty="0" smtClean="0">
                <a:latin typeface="Meiryo UI" panose="020B0604030504040204" pitchFamily="50" charset="-128"/>
                <a:ea typeface="Meiryo UI" panose="020B0604030504040204" pitchFamily="50" charset="-128"/>
              </a:rPr>
              <a:t>Research </a:t>
            </a:r>
            <a:r>
              <a:rPr lang="en-US" altLang="ja-JP" sz="800" b="1" dirty="0">
                <a:latin typeface="Meiryo UI" panose="020B0604030504040204" pitchFamily="50" charset="-128"/>
                <a:ea typeface="Meiryo UI" panose="020B0604030504040204" pitchFamily="50" charset="-128"/>
              </a:rPr>
              <a:t>Centre for Information and Statistics of Social Science</a:t>
            </a:r>
          </a:p>
          <a:p>
            <a:r>
              <a:rPr lang="en-US" altLang="ja-JP" sz="800" dirty="0">
                <a:latin typeface="Meiryo UI" panose="020B0604030504040204" pitchFamily="50" charset="-128"/>
                <a:ea typeface="Meiryo UI" panose="020B0604030504040204" pitchFamily="50" charset="-128"/>
              </a:rPr>
              <a:t>The main roles of the </a:t>
            </a:r>
            <a:r>
              <a:rPr lang="en-US" altLang="ja-JP" sz="800" dirty="0" err="1">
                <a:latin typeface="Meiryo UI" panose="020B0604030504040204" pitchFamily="50" charset="-128"/>
                <a:ea typeface="Meiryo UI" panose="020B0604030504040204" pitchFamily="50" charset="-128"/>
              </a:rPr>
              <a:t>centre</a:t>
            </a:r>
            <a:r>
              <a:rPr lang="en-US" altLang="ja-JP" sz="800" dirty="0">
                <a:latin typeface="Meiryo UI" panose="020B0604030504040204" pitchFamily="50" charset="-128"/>
                <a:ea typeface="Meiryo UI" panose="020B0604030504040204" pitchFamily="50" charset="-128"/>
              </a:rPr>
              <a:t> are to collect economic statistics and construct databases covering the period form the Meiji era onward, and to provide and analyze government survey microdata.  The achievements of the </a:t>
            </a:r>
            <a:r>
              <a:rPr lang="en-US" altLang="ja-JP" sz="800" dirty="0" err="1">
                <a:latin typeface="Meiryo UI" panose="020B0604030504040204" pitchFamily="50" charset="-128"/>
                <a:ea typeface="Meiryo UI" panose="020B0604030504040204" pitchFamily="50" charset="-128"/>
              </a:rPr>
              <a:t>centre</a:t>
            </a:r>
            <a:r>
              <a:rPr lang="en-US" altLang="ja-JP" sz="800" dirty="0">
                <a:latin typeface="Meiryo UI" panose="020B0604030504040204" pitchFamily="50" charset="-128"/>
                <a:ea typeface="Meiryo UI" panose="020B0604030504040204" pitchFamily="50" charset="-128"/>
              </a:rPr>
              <a:t> are highly regarded in the academic world.</a:t>
            </a:r>
            <a:endParaRPr lang="ja-JP" altLang="en-US" sz="800" dirty="0">
              <a:latin typeface="Meiryo UI" panose="020B0604030504040204" pitchFamily="50" charset="-128"/>
              <a:ea typeface="Meiryo UI" panose="020B0604030504040204" pitchFamily="50" charset="-128"/>
            </a:endParaRPr>
          </a:p>
          <a:p>
            <a:endParaRPr lang="en-US" altLang="ja-JP" sz="800" dirty="0" smtClean="0">
              <a:latin typeface="Meiryo UI" panose="020B0604030504040204" pitchFamily="50" charset="-128"/>
              <a:ea typeface="Meiryo UI" panose="020B0604030504040204" pitchFamily="50" charset="-128"/>
            </a:endParaRPr>
          </a:p>
          <a:p>
            <a:r>
              <a:rPr lang="en-US" altLang="ja-JP" sz="800" b="1" dirty="0" smtClean="0">
                <a:latin typeface="Meiryo UI" panose="020B0604030504040204" pitchFamily="50" charset="-128"/>
                <a:ea typeface="Meiryo UI" panose="020B0604030504040204" pitchFamily="50" charset="-128"/>
              </a:rPr>
              <a:t>Center </a:t>
            </a:r>
            <a:r>
              <a:rPr lang="en-US" altLang="ja-JP" sz="800" b="1" dirty="0">
                <a:latin typeface="Meiryo UI" panose="020B0604030504040204" pitchFamily="50" charset="-128"/>
                <a:ea typeface="Meiryo UI" panose="020B0604030504040204" pitchFamily="50" charset="-128"/>
              </a:rPr>
              <a:t>for Economic Institutions</a:t>
            </a:r>
          </a:p>
          <a:p>
            <a:r>
              <a:rPr lang="en-US" altLang="ja-JP" sz="800" dirty="0">
                <a:latin typeface="Meiryo UI" panose="020B0604030504040204" pitchFamily="50" charset="-128"/>
                <a:ea typeface="Meiryo UI" panose="020B0604030504040204" pitchFamily="50" charset="-128"/>
              </a:rPr>
              <a:t>With economic development and institutions in low-income countries in Asia and Africa as its main focus, the center conducts empirical research on market structures and supporting institutions and organizational structures in low-income countries</a:t>
            </a:r>
            <a:r>
              <a:rPr lang="en-US" altLang="ja-JP" sz="800" dirty="0" smtClean="0">
                <a:latin typeface="Meiryo UI" panose="020B0604030504040204" pitchFamily="50" charset="-128"/>
                <a:ea typeface="Meiryo UI" panose="020B0604030504040204" pitchFamily="50" charset="-128"/>
              </a:rPr>
              <a:t>.</a:t>
            </a:r>
          </a:p>
          <a:p>
            <a:endParaRPr lang="en-US" altLang="ja-JP" sz="800" dirty="0" smtClean="0">
              <a:latin typeface="Meiryo UI" panose="020B0604030504040204" pitchFamily="50" charset="-128"/>
              <a:ea typeface="Meiryo UI" panose="020B0604030504040204" pitchFamily="50" charset="-128"/>
            </a:endParaRPr>
          </a:p>
          <a:p>
            <a:r>
              <a:rPr lang="en-US" altLang="ja-JP" sz="800" b="1" dirty="0" smtClean="0">
                <a:latin typeface="Meiryo UI" panose="020B0604030504040204" pitchFamily="50" charset="-128"/>
                <a:ea typeface="Meiryo UI" panose="020B0604030504040204" pitchFamily="50" charset="-128"/>
              </a:rPr>
              <a:t>Center </a:t>
            </a:r>
            <a:r>
              <a:rPr lang="en-US" altLang="ja-JP" sz="800" b="1" dirty="0">
                <a:latin typeface="Meiryo UI" panose="020B0604030504040204" pitchFamily="50" charset="-128"/>
                <a:ea typeface="Meiryo UI" panose="020B0604030504040204" pitchFamily="50" charset="-128"/>
              </a:rPr>
              <a:t>for Intergenerational Studies</a:t>
            </a:r>
          </a:p>
          <a:p>
            <a:r>
              <a:rPr lang="en-US" altLang="ja-JP" sz="800" dirty="0">
                <a:latin typeface="Meiryo UI" panose="020B0604030504040204" pitchFamily="50" charset="-128"/>
                <a:ea typeface="Meiryo UI" panose="020B0604030504040204" pitchFamily="50" charset="-128"/>
              </a:rPr>
              <a:t>The center pursues comprehensive and systematic research-mainly from an economic standpoint-on intergenerational issues such as pensions, health care, and human resources that have become pressing topics both in Japan and abroad.  Further, by promoting world-class research through international collaboration in the public and private sectors, the center aims to propose innovative policy solutions to deal with associated challenges</a:t>
            </a:r>
            <a:r>
              <a:rPr lang="en-US" altLang="ja-JP" sz="800" dirty="0" smtClean="0">
                <a:latin typeface="Meiryo UI" panose="020B0604030504040204" pitchFamily="50" charset="-128"/>
                <a:ea typeface="Meiryo UI" panose="020B0604030504040204" pitchFamily="50" charset="-128"/>
              </a:rPr>
              <a:t>.</a:t>
            </a:r>
          </a:p>
          <a:p>
            <a:endParaRPr lang="en-US" altLang="ja-JP" sz="800" dirty="0" smtClean="0">
              <a:latin typeface="Meiryo UI" panose="020B0604030504040204" pitchFamily="50" charset="-128"/>
              <a:ea typeface="Meiryo UI" panose="020B0604030504040204" pitchFamily="50" charset="-128"/>
            </a:endParaRPr>
          </a:p>
          <a:p>
            <a:r>
              <a:rPr lang="en-US" altLang="ja-JP" sz="800" b="1" dirty="0" smtClean="0">
                <a:latin typeface="Meiryo UI" panose="020B0604030504040204" pitchFamily="50" charset="-128"/>
                <a:ea typeface="Meiryo UI" panose="020B0604030504040204" pitchFamily="50" charset="-128"/>
              </a:rPr>
              <a:t>Research </a:t>
            </a:r>
            <a:r>
              <a:rPr lang="en-US" altLang="ja-JP" sz="800" b="1" dirty="0">
                <a:latin typeface="Meiryo UI" panose="020B0604030504040204" pitchFamily="50" charset="-128"/>
                <a:ea typeface="Meiryo UI" panose="020B0604030504040204" pitchFamily="50" charset="-128"/>
              </a:rPr>
              <a:t>Center for Economic and Social </a:t>
            </a:r>
            <a:r>
              <a:rPr lang="en-US" altLang="ja-JP" sz="800" b="1" dirty="0" smtClean="0">
                <a:latin typeface="Meiryo UI" panose="020B0604030504040204" pitchFamily="50" charset="-128"/>
                <a:ea typeface="Meiryo UI" panose="020B0604030504040204" pitchFamily="50" charset="-128"/>
              </a:rPr>
              <a:t>Risks</a:t>
            </a:r>
          </a:p>
          <a:p>
            <a:r>
              <a:rPr lang="en-US" altLang="ja-JP" sz="800" dirty="0">
                <a:latin typeface="Meiryo UI" panose="020B0604030504040204" pitchFamily="50" charset="-128"/>
                <a:ea typeface="Meiryo UI" panose="020B0604030504040204" pitchFamily="50" charset="-128"/>
              </a:rPr>
              <a:t>The center conduct quantitative analysis on various kinds of economic and social risks in Japan.  It also provides practical training for young researcher to further develop their empirical research skills at a high level. So that they can offer research or policy plans that allow for prompt and precise action in addressing a crisis that arises</a:t>
            </a:r>
            <a:r>
              <a:rPr lang="en-US" altLang="ja-JP" sz="800" dirty="0" smtClean="0">
                <a:latin typeface="Meiryo UI" panose="020B0604030504040204" pitchFamily="50" charset="-128"/>
                <a:ea typeface="Meiryo UI" panose="020B0604030504040204" pitchFamily="50" charset="-128"/>
              </a:rPr>
              <a:t>.</a:t>
            </a:r>
          </a:p>
          <a:p>
            <a:endParaRPr lang="en-US" altLang="ja-JP" sz="900" dirty="0">
              <a:latin typeface="Meiryo UI" panose="020B0604030504040204" pitchFamily="50" charset="-128"/>
              <a:ea typeface="Meiryo UI" panose="020B0604030504040204" pitchFamily="50" charset="-128"/>
            </a:endParaRPr>
          </a:p>
          <a:p>
            <a:pPr algn="ctr"/>
            <a:r>
              <a:rPr lang="en-US" altLang="ja-JP" sz="1000" b="1" dirty="0">
                <a:latin typeface="Meiryo UI" panose="020B0604030504040204" pitchFamily="50" charset="-128"/>
                <a:ea typeface="Meiryo UI" panose="020B0604030504040204" pitchFamily="50" charset="-128"/>
              </a:rPr>
              <a:t>Affiliated </a:t>
            </a:r>
            <a:r>
              <a:rPr lang="en-US" altLang="ja-JP" sz="1000" b="1" dirty="0" smtClean="0">
                <a:latin typeface="Meiryo UI" panose="020B0604030504040204" pitchFamily="50" charset="-128"/>
                <a:ea typeface="Meiryo UI" panose="020B0604030504040204" pitchFamily="50" charset="-128"/>
              </a:rPr>
              <a:t>Centers</a:t>
            </a:r>
          </a:p>
          <a:p>
            <a:r>
              <a:rPr lang="en-US" altLang="ja-JP" sz="800" b="1" dirty="0">
                <a:latin typeface="Meiryo UI" panose="020B0604030504040204" pitchFamily="50" charset="-128"/>
                <a:ea typeface="Meiryo UI" panose="020B0604030504040204" pitchFamily="50" charset="-128"/>
              </a:rPr>
              <a:t>Russian Research Center</a:t>
            </a:r>
          </a:p>
          <a:p>
            <a:endParaRPr lang="en-US" altLang="ja-JP" sz="800" dirty="0">
              <a:latin typeface="Meiryo UI" panose="020B0604030504040204" pitchFamily="50" charset="-128"/>
              <a:ea typeface="Meiryo UI" panose="020B0604030504040204" pitchFamily="50" charset="-128"/>
            </a:endParaRPr>
          </a:p>
          <a:p>
            <a:r>
              <a:rPr lang="en-US" altLang="ja-JP" sz="800" b="1" dirty="0">
                <a:latin typeface="Meiryo UI" panose="020B0604030504040204" pitchFamily="50" charset="-128"/>
                <a:ea typeface="Meiryo UI" panose="020B0604030504040204" pitchFamily="50" charset="-128"/>
              </a:rPr>
              <a:t>Research Center for Normative Economics</a:t>
            </a:r>
            <a:endParaRPr lang="en-US" altLang="ja-JP" sz="800" b="1" dirty="0" smtClean="0">
              <a:latin typeface="Meiryo UI" panose="020B0604030504040204" pitchFamily="50" charset="-128"/>
              <a:ea typeface="Meiryo UI" panose="020B0604030504040204" pitchFamily="50" charset="-128"/>
            </a:endParaRPr>
          </a:p>
        </p:txBody>
      </p:sp>
      <p:grpSp>
        <p:nvGrpSpPr>
          <p:cNvPr id="16" name="グループ化 15"/>
          <p:cNvGrpSpPr/>
          <p:nvPr/>
        </p:nvGrpSpPr>
        <p:grpSpPr>
          <a:xfrm>
            <a:off x="201330" y="1713000"/>
            <a:ext cx="6656670" cy="3464951"/>
            <a:chOff x="102331" y="944432"/>
            <a:chExt cx="6755667" cy="3441898"/>
          </a:xfrm>
        </p:grpSpPr>
        <p:grpSp>
          <p:nvGrpSpPr>
            <p:cNvPr id="14" name="グループ化 13"/>
            <p:cNvGrpSpPr/>
            <p:nvPr/>
          </p:nvGrpSpPr>
          <p:grpSpPr>
            <a:xfrm>
              <a:off x="102331" y="944432"/>
              <a:ext cx="2426670" cy="1701937"/>
              <a:chOff x="102330" y="1858832"/>
              <a:chExt cx="2675311" cy="1701937"/>
            </a:xfrm>
          </p:grpSpPr>
          <p:cxnSp>
            <p:nvCxnSpPr>
              <p:cNvPr id="19" name="直線コネクタ 18"/>
              <p:cNvCxnSpPr/>
              <p:nvPr/>
            </p:nvCxnSpPr>
            <p:spPr>
              <a:xfrm flipV="1">
                <a:off x="189001" y="3478032"/>
                <a:ext cx="1421212"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グループ化 5"/>
              <p:cNvGrpSpPr/>
              <p:nvPr/>
            </p:nvGrpSpPr>
            <p:grpSpPr>
              <a:xfrm>
                <a:off x="102330" y="1858832"/>
                <a:ext cx="2675311" cy="1701937"/>
                <a:chOff x="102330" y="1858832"/>
                <a:chExt cx="2675311" cy="1701937"/>
              </a:xfrm>
            </p:grpSpPr>
            <p:cxnSp>
              <p:nvCxnSpPr>
                <p:cNvPr id="17" name="直線コネクタ 16"/>
                <p:cNvCxnSpPr/>
                <p:nvPr/>
              </p:nvCxnSpPr>
              <p:spPr>
                <a:xfrm>
                  <a:off x="189000" y="2135831"/>
                  <a:ext cx="0" cy="13424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V="1">
                  <a:off x="189001" y="2703242"/>
                  <a:ext cx="1421212"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グループ化 4"/>
                <p:cNvGrpSpPr/>
                <p:nvPr/>
              </p:nvGrpSpPr>
              <p:grpSpPr>
                <a:xfrm>
                  <a:off x="102330" y="1858832"/>
                  <a:ext cx="2675311" cy="1701937"/>
                  <a:chOff x="102330" y="1858832"/>
                  <a:chExt cx="2675311" cy="1701937"/>
                </a:xfrm>
              </p:grpSpPr>
              <p:sp>
                <p:nvSpPr>
                  <p:cNvPr id="3" name="テキスト ボックス 2"/>
                  <p:cNvSpPr txBox="1"/>
                  <p:nvPr/>
                </p:nvSpPr>
                <p:spPr>
                  <a:xfrm>
                    <a:off x="102330" y="1858832"/>
                    <a:ext cx="1931670" cy="246221"/>
                  </a:xfrm>
                  <a:prstGeom prst="rect">
                    <a:avLst/>
                  </a:prstGeom>
                  <a:solidFill>
                    <a:srgbClr val="CC0000"/>
                  </a:solidFill>
                </p:spPr>
                <p:txBody>
                  <a:bodyPr wrap="square" rtlCol="0">
                    <a:spAutoFit/>
                  </a:bodyPr>
                  <a:lstStyle/>
                  <a:p>
                    <a:r>
                      <a:rPr kumimoji="1" lang="en-US" altLang="ja-JP" sz="1000" b="1" dirty="0" smtClean="0">
                        <a:solidFill>
                          <a:schemeClr val="bg1"/>
                        </a:solidFill>
                        <a:latin typeface="Meiryo UI" panose="020B0604030504040204" pitchFamily="50" charset="-128"/>
                        <a:ea typeface="Meiryo UI" panose="020B0604030504040204" pitchFamily="50" charset="-128"/>
                      </a:rPr>
                      <a:t>Director </a:t>
                    </a:r>
                    <a:r>
                      <a:rPr kumimoji="1" lang="ja-JP" altLang="en-US" sz="1000" b="1" dirty="0" smtClean="0">
                        <a:solidFill>
                          <a:schemeClr val="bg1"/>
                        </a:solidFill>
                        <a:latin typeface="Meiryo UI" panose="020B0604030504040204" pitchFamily="50" charset="-128"/>
                        <a:ea typeface="Meiryo UI" panose="020B0604030504040204" pitchFamily="50" charset="-128"/>
                      </a:rPr>
                      <a:t>経済研究所長</a:t>
                    </a:r>
                    <a:endParaRPr kumimoji="1" lang="ja-JP" altLang="en-US" sz="1000" b="1" dirty="0">
                      <a:solidFill>
                        <a:schemeClr val="bg1"/>
                      </a:solidFill>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347641" y="3362910"/>
                    <a:ext cx="2404789" cy="197859"/>
                  </a:xfrm>
                  <a:prstGeom prst="rect">
                    <a:avLst/>
                  </a:prstGeom>
                  <a:solidFill>
                    <a:schemeClr val="accent6"/>
                  </a:solidFill>
                </p:spPr>
                <p:txBody>
                  <a:bodyPr wrap="square" rtlCol="0">
                    <a:spAutoFit/>
                  </a:bodyPr>
                  <a:lstStyle/>
                  <a:p>
                    <a:r>
                      <a:rPr lang="en-US" altLang="ja-JP" sz="800" b="1" dirty="0">
                        <a:solidFill>
                          <a:schemeClr val="bg1"/>
                        </a:solidFill>
                        <a:latin typeface="Meiryo UI" panose="020B0604030504040204" pitchFamily="50" charset="-128"/>
                        <a:ea typeface="Meiryo UI" panose="020B0604030504040204" pitchFamily="50" charset="-128"/>
                      </a:rPr>
                      <a:t>Faculty </a:t>
                    </a:r>
                    <a:r>
                      <a:rPr lang="en-US" altLang="ja-JP" sz="800" b="1" dirty="0" smtClean="0">
                        <a:solidFill>
                          <a:schemeClr val="bg1"/>
                        </a:solidFill>
                        <a:latin typeface="Meiryo UI" panose="020B0604030504040204" pitchFamily="50" charset="-128"/>
                        <a:ea typeface="Meiryo UI" panose="020B0604030504040204" pitchFamily="50" charset="-128"/>
                      </a:rPr>
                      <a:t>Meeting</a:t>
                    </a:r>
                    <a:r>
                      <a:rPr lang="ja-JP" altLang="en-US" sz="800" b="1" dirty="0" smtClean="0">
                        <a:solidFill>
                          <a:schemeClr val="bg1"/>
                        </a:solidFill>
                        <a:latin typeface="Meiryo UI" panose="020B0604030504040204" pitchFamily="50" charset="-128"/>
                        <a:ea typeface="Meiryo UI" panose="020B0604030504040204" pitchFamily="50" charset="-128"/>
                      </a:rPr>
                      <a:t>　教授会</a:t>
                    </a:r>
                    <a:endParaRPr kumimoji="1" lang="ja-JP" altLang="en-US" sz="800" b="1" dirty="0">
                      <a:solidFill>
                        <a:schemeClr val="bg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347641" y="2247240"/>
                    <a:ext cx="2430000" cy="830997"/>
                  </a:xfrm>
                  <a:prstGeom prst="rect">
                    <a:avLst/>
                  </a:prstGeom>
                  <a:solidFill>
                    <a:srgbClr val="FFC000"/>
                  </a:solidFill>
                </p:spPr>
                <p:txBody>
                  <a:bodyPr wrap="square" rtlCol="0">
                    <a:spAutoFit/>
                  </a:bodyPr>
                  <a:lstStyle/>
                  <a:p>
                    <a:r>
                      <a:rPr lang="en-US" altLang="ja-JP" sz="800" b="1" dirty="0" smtClean="0">
                        <a:solidFill>
                          <a:schemeClr val="bg1"/>
                        </a:solidFill>
                        <a:latin typeface="Meiryo UI" panose="020B0604030504040204" pitchFamily="50" charset="-128"/>
                        <a:ea typeface="Meiryo UI" panose="020B0604030504040204" pitchFamily="50" charset="-128"/>
                      </a:rPr>
                      <a:t>Management </a:t>
                    </a:r>
                    <a:r>
                      <a:rPr lang="en-US" altLang="ja-JP" sz="800" b="1" dirty="0">
                        <a:solidFill>
                          <a:schemeClr val="bg1"/>
                        </a:solidFill>
                        <a:latin typeface="Meiryo UI" panose="020B0604030504040204" pitchFamily="50" charset="-128"/>
                        <a:ea typeface="Meiryo UI" panose="020B0604030504040204" pitchFamily="50" charset="-128"/>
                      </a:rPr>
                      <a:t>Committee</a:t>
                    </a:r>
                  </a:p>
                  <a:p>
                    <a:r>
                      <a:rPr lang="ja-JP" altLang="en-US" sz="800" b="1" dirty="0" smtClean="0">
                        <a:solidFill>
                          <a:schemeClr val="bg1"/>
                        </a:solidFill>
                        <a:latin typeface="Meiryo UI" panose="020B0604030504040204" pitchFamily="50" charset="-128"/>
                        <a:ea typeface="Meiryo UI" panose="020B0604030504040204" pitchFamily="50" charset="-128"/>
                      </a:rPr>
                      <a:t>一橋</a:t>
                    </a:r>
                    <a:r>
                      <a:rPr lang="ja-JP" altLang="en-US" sz="800" b="1" dirty="0">
                        <a:solidFill>
                          <a:schemeClr val="bg1"/>
                        </a:solidFill>
                        <a:latin typeface="Meiryo UI" panose="020B0604030504040204" pitchFamily="50" charset="-128"/>
                        <a:ea typeface="Meiryo UI" panose="020B0604030504040204" pitchFamily="50" charset="-128"/>
                      </a:rPr>
                      <a:t>大学経済研究所運営</a:t>
                    </a:r>
                    <a:r>
                      <a:rPr lang="ja-JP" altLang="en-US" sz="800" b="1" dirty="0" smtClean="0">
                        <a:solidFill>
                          <a:schemeClr val="bg1"/>
                        </a:solidFill>
                        <a:latin typeface="Meiryo UI" panose="020B0604030504040204" pitchFamily="50" charset="-128"/>
                        <a:ea typeface="Meiryo UI" panose="020B0604030504040204" pitchFamily="50" charset="-128"/>
                      </a:rPr>
                      <a:t>委員会</a:t>
                    </a:r>
                    <a:endParaRPr lang="en-US" altLang="ja-JP" sz="800" b="1" dirty="0" smtClean="0">
                      <a:solidFill>
                        <a:schemeClr val="bg1"/>
                      </a:solidFill>
                      <a:latin typeface="Meiryo UI" panose="020B0604030504040204" pitchFamily="50" charset="-128"/>
                      <a:ea typeface="Meiryo UI" panose="020B0604030504040204" pitchFamily="50" charset="-128"/>
                    </a:endParaRPr>
                  </a:p>
                  <a:p>
                    <a:endParaRPr lang="ja-JP" altLang="en-US" sz="800" b="1" dirty="0">
                      <a:solidFill>
                        <a:schemeClr val="bg1"/>
                      </a:solidFill>
                      <a:latin typeface="Meiryo UI" panose="020B0604030504040204" pitchFamily="50" charset="-128"/>
                      <a:ea typeface="Meiryo UI" panose="020B0604030504040204" pitchFamily="50" charset="-128"/>
                    </a:endParaRPr>
                  </a:p>
                  <a:p>
                    <a:r>
                      <a:rPr lang="en-US" altLang="ja-JP" sz="800" b="1" dirty="0">
                        <a:solidFill>
                          <a:schemeClr val="bg1"/>
                        </a:solidFill>
                        <a:latin typeface="Meiryo UI" panose="020B0604030504040204" pitchFamily="50" charset="-128"/>
                        <a:ea typeface="Meiryo UI" panose="020B0604030504040204" pitchFamily="50" charset="-128"/>
                      </a:rPr>
                      <a:t>Joint Center Usage &amp; Joint </a:t>
                    </a:r>
                    <a:r>
                      <a:rPr lang="en-US" altLang="ja-JP" sz="800" b="1" dirty="0" smtClean="0">
                        <a:solidFill>
                          <a:schemeClr val="bg1"/>
                        </a:solidFill>
                        <a:latin typeface="Meiryo UI" panose="020B0604030504040204" pitchFamily="50" charset="-128"/>
                        <a:ea typeface="Meiryo UI" panose="020B0604030504040204" pitchFamily="50" charset="-128"/>
                      </a:rPr>
                      <a:t>Research</a:t>
                    </a:r>
                    <a:r>
                      <a:rPr lang="ja-JP" altLang="en-US" sz="800" b="1" dirty="0" smtClean="0">
                        <a:solidFill>
                          <a:schemeClr val="bg1"/>
                        </a:solidFill>
                        <a:latin typeface="Meiryo UI" panose="020B0604030504040204" pitchFamily="50" charset="-128"/>
                        <a:ea typeface="Meiryo UI" panose="020B0604030504040204" pitchFamily="50" charset="-128"/>
                      </a:rPr>
                      <a:t>　</a:t>
                    </a:r>
                    <a:r>
                      <a:rPr lang="en-US" altLang="ja-JP" sz="800" b="1" dirty="0" smtClean="0">
                        <a:solidFill>
                          <a:schemeClr val="bg1"/>
                        </a:solidFill>
                        <a:latin typeface="Meiryo UI" panose="020B0604030504040204" pitchFamily="50" charset="-128"/>
                        <a:ea typeface="Meiryo UI" panose="020B0604030504040204" pitchFamily="50" charset="-128"/>
                      </a:rPr>
                      <a:t>Committee</a:t>
                    </a:r>
                  </a:p>
                  <a:p>
                    <a:r>
                      <a:rPr lang="ja-JP" altLang="en-US" sz="800" b="1" dirty="0" smtClean="0">
                        <a:solidFill>
                          <a:schemeClr val="bg1"/>
                        </a:solidFill>
                        <a:latin typeface="Meiryo UI" panose="020B0604030504040204" pitchFamily="50" charset="-128"/>
                        <a:ea typeface="Meiryo UI" panose="020B0604030504040204" pitchFamily="50" charset="-128"/>
                      </a:rPr>
                      <a:t>共同</a:t>
                    </a:r>
                    <a:r>
                      <a:rPr lang="ja-JP" altLang="en-US" sz="800" b="1" dirty="0">
                        <a:solidFill>
                          <a:schemeClr val="bg1"/>
                        </a:solidFill>
                        <a:latin typeface="Meiryo UI" panose="020B0604030504040204" pitchFamily="50" charset="-128"/>
                        <a:ea typeface="Meiryo UI" panose="020B0604030504040204" pitchFamily="50" charset="-128"/>
                      </a:rPr>
                      <a:t>利用・共同研究委員会</a:t>
                    </a:r>
                    <a:endParaRPr kumimoji="1" lang="ja-JP" altLang="en-US" sz="800" b="1" dirty="0">
                      <a:solidFill>
                        <a:schemeClr val="bg1"/>
                      </a:solidFill>
                      <a:latin typeface="Meiryo UI" panose="020B0604030504040204" pitchFamily="50" charset="-128"/>
                      <a:ea typeface="Meiryo UI" panose="020B0604030504040204" pitchFamily="50" charset="-128"/>
                    </a:endParaRPr>
                  </a:p>
                </p:txBody>
              </p:sp>
            </p:grpSp>
          </p:grpSp>
        </p:grpSp>
        <p:grpSp>
          <p:nvGrpSpPr>
            <p:cNvPr id="15" name="グループ化 14"/>
            <p:cNvGrpSpPr/>
            <p:nvPr/>
          </p:nvGrpSpPr>
          <p:grpSpPr>
            <a:xfrm>
              <a:off x="2664851" y="944432"/>
              <a:ext cx="4193147" cy="3441898"/>
              <a:chOff x="2926457" y="1858832"/>
              <a:chExt cx="3931543" cy="3441898"/>
            </a:xfrm>
          </p:grpSpPr>
          <p:cxnSp>
            <p:nvCxnSpPr>
              <p:cNvPr id="21" name="直線コネクタ 20"/>
              <p:cNvCxnSpPr/>
              <p:nvPr/>
            </p:nvCxnSpPr>
            <p:spPr>
              <a:xfrm>
                <a:off x="2934000" y="1989711"/>
                <a:ext cx="0" cy="27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2926457" y="3616680"/>
                <a:ext cx="1421212"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2940668" y="4687980"/>
                <a:ext cx="1421212"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3068919" y="4551694"/>
                <a:ext cx="3767639" cy="749036"/>
              </a:xfrm>
              <a:prstGeom prst="rect">
                <a:avLst/>
              </a:prstGeom>
              <a:solidFill>
                <a:schemeClr val="accent4">
                  <a:lumMod val="40000"/>
                  <a:lumOff val="60000"/>
                </a:schemeClr>
              </a:solidFill>
            </p:spPr>
            <p:txBody>
              <a:bodyPr wrap="square" rtlCol="0">
                <a:spAutoFit/>
              </a:bodyPr>
              <a:lstStyle/>
              <a:p>
                <a:r>
                  <a:rPr lang="en-US" altLang="ja-JP" sz="1000" b="1" dirty="0">
                    <a:latin typeface="Meiryo UI" panose="020B0604030504040204" pitchFamily="50" charset="-128"/>
                    <a:ea typeface="Meiryo UI" panose="020B0604030504040204" pitchFamily="50" charset="-128"/>
                  </a:rPr>
                  <a:t>Administrative Divisions</a:t>
                </a:r>
                <a:r>
                  <a:rPr lang="ja-JP" altLang="en-US" sz="1000" b="1" dirty="0">
                    <a:latin typeface="Meiryo UI" panose="020B0604030504040204" pitchFamily="50" charset="-128"/>
                    <a:ea typeface="Meiryo UI" panose="020B0604030504040204" pitchFamily="50" charset="-128"/>
                  </a:rPr>
                  <a:t>　事務部</a:t>
                </a:r>
              </a:p>
              <a:p>
                <a:endParaRPr lang="en-US" altLang="ja-JP" sz="900" dirty="0" smtClean="0">
                  <a:latin typeface="Meiryo UI" panose="020B0604030504040204" pitchFamily="50" charset="-128"/>
                  <a:ea typeface="Meiryo UI" panose="020B0604030504040204" pitchFamily="50" charset="-128"/>
                </a:endParaRPr>
              </a:p>
              <a:p>
                <a:pPr defTabSz="1031875"/>
                <a:r>
                  <a:rPr lang="en-US" altLang="ja-JP" sz="800" dirty="0" smtClean="0">
                    <a:latin typeface="Meiryo UI" panose="020B0604030504040204" pitchFamily="50" charset="-128"/>
                    <a:ea typeface="Meiryo UI" panose="020B0604030504040204" pitchFamily="50" charset="-128"/>
                  </a:rPr>
                  <a:t>General </a:t>
                </a:r>
                <a:r>
                  <a:rPr lang="en-US" altLang="ja-JP" sz="800" dirty="0">
                    <a:latin typeface="Meiryo UI" panose="020B0604030504040204" pitchFamily="50" charset="-128"/>
                    <a:ea typeface="Meiryo UI" panose="020B0604030504040204" pitchFamily="50" charset="-128"/>
                  </a:rPr>
                  <a:t>Affairs </a:t>
                </a:r>
                <a:r>
                  <a:rPr lang="en-US" altLang="ja-JP" sz="800" dirty="0" smtClean="0">
                    <a:latin typeface="Meiryo UI" panose="020B0604030504040204" pitchFamily="50" charset="-128"/>
                    <a:ea typeface="Meiryo UI" panose="020B0604030504040204" pitchFamily="50" charset="-128"/>
                  </a:rPr>
                  <a:t>Section	</a:t>
                </a:r>
                <a:r>
                  <a:rPr lang="ja-JP" altLang="en-US" sz="800" dirty="0" smtClean="0">
                    <a:latin typeface="Meiryo UI" panose="020B0604030504040204" pitchFamily="50" charset="-128"/>
                    <a:ea typeface="Meiryo UI" panose="020B0604030504040204" pitchFamily="50" charset="-128"/>
                  </a:rPr>
                  <a:t>事務室</a:t>
                </a:r>
                <a:endParaRPr lang="en-US" altLang="ja-JP" sz="800" dirty="0" smtClean="0">
                  <a:latin typeface="Meiryo UI" panose="020B0604030504040204" pitchFamily="50" charset="-128"/>
                  <a:ea typeface="Meiryo UI" panose="020B0604030504040204" pitchFamily="50" charset="-128"/>
                </a:endParaRPr>
              </a:p>
              <a:p>
                <a:pPr defTabSz="854075">
                  <a:tabLst>
                    <a:tab pos="2065338" algn="l"/>
                  </a:tabLst>
                </a:pPr>
                <a:r>
                  <a:rPr lang="en-US" altLang="ja-JP" sz="800" dirty="0" smtClean="0">
                    <a:latin typeface="Meiryo UI" panose="020B0604030504040204" pitchFamily="50" charset="-128"/>
                    <a:ea typeface="Meiryo UI" panose="020B0604030504040204" pitchFamily="50" charset="-128"/>
                  </a:rPr>
                  <a:t>IER Library	</a:t>
                </a:r>
                <a:r>
                  <a:rPr lang="ja-JP" altLang="en-US" sz="800" dirty="0" smtClean="0">
                    <a:latin typeface="Meiryo UI" panose="020B0604030504040204" pitchFamily="50" charset="-128"/>
                    <a:ea typeface="Meiryo UI" panose="020B0604030504040204" pitchFamily="50" charset="-128"/>
                  </a:rPr>
                  <a:t>資料室</a:t>
                </a:r>
                <a:endParaRPr lang="en-US" altLang="ja-JP" sz="800" dirty="0" smtClean="0">
                  <a:latin typeface="Meiryo UI" panose="020B0604030504040204" pitchFamily="50" charset="-128"/>
                  <a:ea typeface="Meiryo UI" panose="020B0604030504040204" pitchFamily="50" charset="-128"/>
                </a:endParaRPr>
              </a:p>
              <a:p>
                <a:pPr defTabSz="1031875"/>
                <a:r>
                  <a:rPr lang="en-US" altLang="ja-JP" sz="800" dirty="0" smtClean="0">
                    <a:latin typeface="Meiryo UI" panose="020B0604030504040204" pitchFamily="50" charset="-128"/>
                    <a:ea typeface="Meiryo UI" panose="020B0604030504040204" pitchFamily="50" charset="-128"/>
                  </a:rPr>
                  <a:t>Library </a:t>
                </a:r>
                <a:r>
                  <a:rPr lang="en-US" altLang="ja-JP" sz="800" dirty="0">
                    <a:latin typeface="Meiryo UI" panose="020B0604030504040204" pitchFamily="50" charset="-128"/>
                    <a:ea typeface="Meiryo UI" panose="020B0604030504040204" pitchFamily="50" charset="-128"/>
                  </a:rPr>
                  <a:t>for Japanese Statistics </a:t>
                </a:r>
                <a:r>
                  <a:rPr lang="en-US" altLang="ja-JP"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社会</a:t>
                </a:r>
                <a:r>
                  <a:rPr lang="ja-JP" altLang="en-US" sz="800" dirty="0">
                    <a:latin typeface="Meiryo UI" panose="020B0604030504040204" pitchFamily="50" charset="-128"/>
                    <a:ea typeface="Meiryo UI" panose="020B0604030504040204" pitchFamily="50" charset="-128"/>
                  </a:rPr>
                  <a:t>科学統計情報研究センター資料室</a:t>
                </a:r>
                <a:endParaRPr lang="en-US" altLang="ja-JP" sz="8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3090360" y="3482400"/>
                <a:ext cx="3767639" cy="749036"/>
              </a:xfrm>
              <a:prstGeom prst="rect">
                <a:avLst/>
              </a:prstGeom>
              <a:solidFill>
                <a:schemeClr val="accent2">
                  <a:lumMod val="40000"/>
                  <a:lumOff val="60000"/>
                </a:schemeClr>
              </a:solidFill>
            </p:spPr>
            <p:txBody>
              <a:bodyPr wrap="square" rtlCol="0">
                <a:spAutoFit/>
              </a:bodyPr>
              <a:lstStyle/>
              <a:p>
                <a:r>
                  <a:rPr lang="en-US" altLang="ja-JP" sz="1000" b="1" dirty="0">
                    <a:latin typeface="Meiryo UI" panose="020B0604030504040204" pitchFamily="50" charset="-128"/>
                    <a:ea typeface="Meiryo UI" panose="020B0604030504040204" pitchFamily="50" charset="-128"/>
                  </a:rPr>
                  <a:t>Research Assistant Divisions</a:t>
                </a:r>
                <a:r>
                  <a:rPr lang="ja-JP" altLang="en-US" sz="1000" b="1" dirty="0">
                    <a:latin typeface="Meiryo UI" panose="020B0604030504040204" pitchFamily="50" charset="-128"/>
                    <a:ea typeface="Meiryo UI" panose="020B0604030504040204" pitchFamily="50" charset="-128"/>
                  </a:rPr>
                  <a:t>　研究支援部</a:t>
                </a:r>
              </a:p>
              <a:p>
                <a:endParaRPr lang="en-US" altLang="ja-JP" sz="900" dirty="0" smtClean="0">
                  <a:latin typeface="Meiryo UI" panose="020B0604030504040204" pitchFamily="50" charset="-128"/>
                  <a:ea typeface="Meiryo UI" panose="020B0604030504040204" pitchFamily="50" charset="-128"/>
                </a:endParaRPr>
              </a:p>
              <a:p>
                <a:pPr defTabSz="854075">
                  <a:tabLst>
                    <a:tab pos="2065338" algn="l"/>
                  </a:tabLst>
                </a:pPr>
                <a:r>
                  <a:rPr lang="en-US" altLang="ja-JP" sz="800" dirty="0" smtClean="0">
                    <a:latin typeface="Meiryo UI" panose="020B0604030504040204" pitchFamily="50" charset="-128"/>
                    <a:ea typeface="Meiryo UI" panose="020B0604030504040204" pitchFamily="50" charset="-128"/>
                  </a:rPr>
                  <a:t>Office </a:t>
                </a:r>
                <a:r>
                  <a:rPr lang="en-US" altLang="ja-JP" sz="800" dirty="0">
                    <a:latin typeface="Meiryo UI" panose="020B0604030504040204" pitchFamily="50" charset="-128"/>
                    <a:ea typeface="Meiryo UI" panose="020B0604030504040204" pitchFamily="50" charset="-128"/>
                  </a:rPr>
                  <a:t>of </a:t>
                </a:r>
                <a:r>
                  <a:rPr lang="en-US" altLang="ja-JP" sz="800" dirty="0" smtClean="0">
                    <a:latin typeface="Meiryo UI" panose="020B0604030504040204" pitchFamily="50" charset="-128"/>
                    <a:ea typeface="Meiryo UI" panose="020B0604030504040204" pitchFamily="50" charset="-128"/>
                  </a:rPr>
                  <a:t>Publications</a:t>
                </a:r>
                <a:r>
                  <a:rPr lang="ja-JP" altLang="en-US" sz="800" dirty="0" smtClean="0">
                    <a:latin typeface="Meiryo UI" panose="020B0604030504040204" pitchFamily="50" charset="-128"/>
                    <a:ea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学術出版室</a:t>
                </a:r>
                <a:endParaRPr lang="en-US" altLang="ja-JP" sz="800" dirty="0" smtClean="0">
                  <a:latin typeface="Meiryo UI" panose="020B0604030504040204" pitchFamily="50" charset="-128"/>
                  <a:ea typeface="Meiryo UI" panose="020B0604030504040204" pitchFamily="50" charset="-128"/>
                </a:endParaRPr>
              </a:p>
              <a:p>
                <a:pPr defTabSz="688975"/>
                <a:r>
                  <a:rPr lang="en-US" altLang="ja-JP" sz="800" dirty="0" smtClean="0">
                    <a:latin typeface="Meiryo UI" panose="020B0604030504040204" pitchFamily="50" charset="-128"/>
                    <a:ea typeface="Meiryo UI" panose="020B0604030504040204" pitchFamily="50" charset="-128"/>
                  </a:rPr>
                  <a:t>Faculty </a:t>
                </a:r>
                <a:r>
                  <a:rPr lang="en-US" altLang="ja-JP" sz="800" dirty="0">
                    <a:latin typeface="Meiryo UI" panose="020B0604030504040204" pitchFamily="50" charset="-128"/>
                    <a:ea typeface="Meiryo UI" panose="020B0604030504040204" pitchFamily="50" charset="-128"/>
                  </a:rPr>
                  <a:t>Support </a:t>
                </a:r>
                <a:r>
                  <a:rPr lang="en-US" altLang="ja-JP" sz="800" dirty="0" smtClean="0">
                    <a:latin typeface="Meiryo UI" panose="020B0604030504040204" pitchFamily="50" charset="-128"/>
                    <a:ea typeface="Meiryo UI" panose="020B0604030504040204" pitchFamily="50" charset="-128"/>
                  </a:rPr>
                  <a:t>Office		</a:t>
                </a:r>
                <a:r>
                  <a:rPr lang="ja-JP" altLang="en-US" sz="800" dirty="0" smtClean="0">
                    <a:latin typeface="Meiryo UI" panose="020B0604030504040204" pitchFamily="50" charset="-128"/>
                    <a:ea typeface="Meiryo UI" panose="020B0604030504040204" pitchFamily="50" charset="-128"/>
                  </a:rPr>
                  <a:t>秘書室</a:t>
                </a:r>
                <a:endParaRPr lang="en-US" altLang="ja-JP" sz="800" dirty="0">
                  <a:latin typeface="Meiryo UI" panose="020B0604030504040204" pitchFamily="50" charset="-128"/>
                  <a:ea typeface="Meiryo UI" panose="020B0604030504040204" pitchFamily="50" charset="-128"/>
                </a:endParaRPr>
              </a:p>
              <a:p>
                <a:pPr defTabSz="688975"/>
                <a:r>
                  <a:rPr lang="en-US" altLang="ja-JP" sz="800" dirty="0" smtClean="0">
                    <a:latin typeface="Meiryo UI" panose="020B0604030504040204" pitchFamily="50" charset="-128"/>
                    <a:ea typeface="Meiryo UI" panose="020B0604030504040204" pitchFamily="50" charset="-128"/>
                  </a:rPr>
                  <a:t>IT Section</a:t>
                </a:r>
                <a:r>
                  <a:rPr lang="ja-JP" altLang="en-US" sz="800" dirty="0" smtClean="0">
                    <a:latin typeface="Meiryo UI" panose="020B0604030504040204" pitchFamily="50" charset="-128"/>
                    <a:ea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大規模データ分析支援室</a:t>
                </a:r>
                <a:endParaRPr lang="en-US" altLang="ja-JP" sz="80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3090360" y="1858832"/>
                <a:ext cx="3767640" cy="1498071"/>
              </a:xfrm>
              <a:prstGeom prst="rect">
                <a:avLst/>
              </a:prstGeom>
              <a:solidFill>
                <a:schemeClr val="accent1">
                  <a:lumMod val="40000"/>
                  <a:lumOff val="60000"/>
                </a:schemeClr>
              </a:solidFill>
            </p:spPr>
            <p:txBody>
              <a:bodyPr wrap="square" rtlCol="0">
                <a:spAutoFit/>
              </a:bodyPr>
              <a:lstStyle/>
              <a:p>
                <a:r>
                  <a:rPr lang="en-US" altLang="ja-JP" sz="1000" b="1" dirty="0">
                    <a:latin typeface="Meiryo UI" panose="020B0604030504040204" pitchFamily="50" charset="-128"/>
                    <a:ea typeface="Meiryo UI" panose="020B0604030504040204" pitchFamily="50" charset="-128"/>
                  </a:rPr>
                  <a:t>Research Divisions</a:t>
                </a:r>
                <a:r>
                  <a:rPr lang="ja-JP" altLang="en-US" sz="1000" b="1" dirty="0">
                    <a:latin typeface="Meiryo UI" panose="020B0604030504040204" pitchFamily="50" charset="-128"/>
                    <a:ea typeface="Meiryo UI" panose="020B0604030504040204" pitchFamily="50" charset="-128"/>
                  </a:rPr>
                  <a:t>　研究部</a:t>
                </a:r>
              </a:p>
              <a:p>
                <a:endParaRPr lang="en-US" altLang="ja-JP" sz="1000" dirty="0" smtClean="0">
                  <a:latin typeface="Meiryo UI" panose="020B0604030504040204" pitchFamily="50" charset="-128"/>
                  <a:ea typeface="Meiryo UI" panose="020B0604030504040204" pitchFamily="50" charset="-128"/>
                </a:endParaRPr>
              </a:p>
              <a:p>
                <a:pPr defTabSz="688975">
                  <a:tabLst>
                    <a:tab pos="360000" algn="l"/>
                  </a:tabLst>
                </a:pPr>
                <a:r>
                  <a:rPr lang="en-US" altLang="ja-JP" sz="800" dirty="0" smtClean="0">
                    <a:latin typeface="Meiryo UI" panose="020B0604030504040204" pitchFamily="50" charset="-128"/>
                    <a:ea typeface="Meiryo UI" panose="020B0604030504040204" pitchFamily="50" charset="-128"/>
                  </a:rPr>
                  <a:t>Theories </a:t>
                </a:r>
                <a:r>
                  <a:rPr lang="en-US" altLang="ja-JP" sz="800" dirty="0">
                    <a:latin typeface="Meiryo UI" panose="020B0604030504040204" pitchFamily="50" charset="-128"/>
                    <a:ea typeface="Meiryo UI" panose="020B0604030504040204" pitchFamily="50" charset="-128"/>
                  </a:rPr>
                  <a:t>in Economics and </a:t>
                </a:r>
                <a:r>
                  <a:rPr lang="en-US" altLang="ja-JP" sz="800" dirty="0" smtClean="0">
                    <a:latin typeface="Meiryo UI" panose="020B0604030504040204" pitchFamily="50" charset="-128"/>
                    <a:ea typeface="Meiryo UI" panose="020B0604030504040204" pitchFamily="50" charset="-128"/>
                  </a:rPr>
                  <a:t>Statistics	</a:t>
                </a:r>
                <a:r>
                  <a:rPr lang="ja-JP" altLang="en-US" sz="800" dirty="0" smtClean="0">
                    <a:latin typeface="Meiryo UI" panose="020B0604030504040204" pitchFamily="50" charset="-128"/>
                    <a:ea typeface="Meiryo UI" panose="020B0604030504040204" pitchFamily="50" charset="-128"/>
                  </a:rPr>
                  <a:t>経済</a:t>
                </a:r>
                <a:r>
                  <a:rPr lang="ja-JP" altLang="en-US" sz="800" dirty="0">
                    <a:latin typeface="Meiryo UI" panose="020B0604030504040204" pitchFamily="50" charset="-128"/>
                    <a:ea typeface="Meiryo UI" panose="020B0604030504040204" pitchFamily="50" charset="-128"/>
                  </a:rPr>
                  <a:t>・統計理論研究</a:t>
                </a:r>
                <a:r>
                  <a:rPr lang="ja-JP" altLang="en-US" sz="800" dirty="0" smtClean="0">
                    <a:latin typeface="Meiryo UI" panose="020B0604030504040204" pitchFamily="50" charset="-128"/>
                    <a:ea typeface="Meiryo UI" panose="020B0604030504040204" pitchFamily="50" charset="-128"/>
                  </a:rPr>
                  <a:t>部門</a:t>
                </a:r>
                <a:endParaRPr lang="en-US" altLang="ja-JP" sz="800" dirty="0" smtClean="0">
                  <a:latin typeface="Meiryo UI" panose="020B0604030504040204" pitchFamily="50" charset="-128"/>
                  <a:ea typeface="Meiryo UI" panose="020B0604030504040204" pitchFamily="50" charset="-128"/>
                </a:endParaRPr>
              </a:p>
              <a:p>
                <a:pPr defTabSz="688975">
                  <a:tabLst>
                    <a:tab pos="360000" algn="l"/>
                  </a:tabLst>
                </a:pPr>
                <a:endParaRPr lang="en-US" altLang="ja-JP" sz="800" dirty="0" smtClean="0">
                  <a:latin typeface="Meiryo UI" panose="020B0604030504040204" pitchFamily="50" charset="-128"/>
                  <a:ea typeface="Meiryo UI" panose="020B0604030504040204" pitchFamily="50" charset="-128"/>
                </a:endParaRPr>
              </a:p>
              <a:p>
                <a:pPr defTabSz="688975"/>
                <a:r>
                  <a:rPr lang="en-US" altLang="ja-JP" sz="800" dirty="0" smtClean="0">
                    <a:latin typeface="Meiryo UI" panose="020B0604030504040204" pitchFamily="50" charset="-128"/>
                    <a:ea typeface="Meiryo UI" panose="020B0604030504040204" pitchFamily="50" charset="-128"/>
                  </a:rPr>
                  <a:t>Economic </a:t>
                </a:r>
                <a:r>
                  <a:rPr lang="en-US" altLang="ja-JP" sz="800" dirty="0">
                    <a:latin typeface="Meiryo UI" panose="020B0604030504040204" pitchFamily="50" charset="-128"/>
                    <a:ea typeface="Meiryo UI" panose="020B0604030504040204" pitchFamily="50" charset="-128"/>
                  </a:rPr>
                  <a:t>Measurement and </a:t>
                </a:r>
                <a:r>
                  <a:rPr lang="en-US" altLang="ja-JP" sz="800" dirty="0" smtClean="0">
                    <a:latin typeface="Meiryo UI" panose="020B0604030504040204" pitchFamily="50" charset="-128"/>
                    <a:ea typeface="Meiryo UI" panose="020B0604030504040204" pitchFamily="50" charset="-128"/>
                  </a:rPr>
                  <a:t>Statistics	</a:t>
                </a:r>
                <a:r>
                  <a:rPr lang="ja-JP" altLang="en-US" sz="800" dirty="0" smtClean="0">
                    <a:latin typeface="Meiryo UI" panose="020B0604030504040204" pitchFamily="50" charset="-128"/>
                    <a:ea typeface="Meiryo UI" panose="020B0604030504040204" pitchFamily="50" charset="-128"/>
                  </a:rPr>
                  <a:t>経済</a:t>
                </a:r>
                <a:r>
                  <a:rPr lang="ja-JP" altLang="en-US" sz="800" dirty="0">
                    <a:latin typeface="Meiryo UI" panose="020B0604030504040204" pitchFamily="50" charset="-128"/>
                    <a:ea typeface="Meiryo UI" panose="020B0604030504040204" pitchFamily="50" charset="-128"/>
                  </a:rPr>
                  <a:t>計測研究</a:t>
                </a:r>
                <a:r>
                  <a:rPr lang="ja-JP" altLang="en-US" sz="800" dirty="0" smtClean="0">
                    <a:latin typeface="Meiryo UI" panose="020B0604030504040204" pitchFamily="50" charset="-128"/>
                    <a:ea typeface="Meiryo UI" panose="020B0604030504040204" pitchFamily="50" charset="-128"/>
                  </a:rPr>
                  <a:t>部門</a:t>
                </a:r>
                <a:endParaRPr lang="en-US" altLang="ja-JP" sz="800" dirty="0" smtClean="0">
                  <a:latin typeface="Meiryo UI" panose="020B0604030504040204" pitchFamily="50" charset="-128"/>
                  <a:ea typeface="Meiryo UI" panose="020B0604030504040204" pitchFamily="50" charset="-128"/>
                </a:endParaRPr>
              </a:p>
              <a:p>
                <a:pPr defTabSz="1031875"/>
                <a:endParaRPr lang="en-US" altLang="ja-JP" sz="800" dirty="0" smtClean="0">
                  <a:latin typeface="Meiryo UI" panose="020B0604030504040204" pitchFamily="50" charset="-128"/>
                  <a:ea typeface="Meiryo UI" panose="020B0604030504040204" pitchFamily="50" charset="-128"/>
                </a:endParaRPr>
              </a:p>
              <a:p>
                <a:pPr defTabSz="1031875"/>
                <a:r>
                  <a:rPr lang="en-US" altLang="ja-JP" sz="800" dirty="0" smtClean="0">
                    <a:latin typeface="Meiryo UI" panose="020B0604030504040204" pitchFamily="50" charset="-128"/>
                    <a:ea typeface="Meiryo UI" panose="020B0604030504040204" pitchFamily="50" charset="-128"/>
                  </a:rPr>
                  <a:t>Comparative </a:t>
                </a:r>
                <a:r>
                  <a:rPr lang="en-US" altLang="ja-JP" sz="800" dirty="0">
                    <a:latin typeface="Meiryo UI" panose="020B0604030504040204" pitchFamily="50" charset="-128"/>
                    <a:ea typeface="Meiryo UI" panose="020B0604030504040204" pitchFamily="50" charset="-128"/>
                  </a:rPr>
                  <a:t>and World </a:t>
                </a:r>
                <a:r>
                  <a:rPr lang="en-US" altLang="ja-JP" sz="800" dirty="0" smtClean="0">
                    <a:latin typeface="Meiryo UI" panose="020B0604030504040204" pitchFamily="50" charset="-128"/>
                    <a:ea typeface="Meiryo UI" panose="020B0604030504040204" pitchFamily="50" charset="-128"/>
                  </a:rPr>
                  <a:t>Economics	</a:t>
                </a:r>
                <a:r>
                  <a:rPr lang="ja-JP" altLang="en-US" sz="800" dirty="0" smtClean="0">
                    <a:latin typeface="Meiryo UI" panose="020B0604030504040204" pitchFamily="50" charset="-128"/>
                    <a:ea typeface="Meiryo UI" panose="020B0604030504040204" pitchFamily="50" charset="-128"/>
                  </a:rPr>
                  <a:t>比較</a:t>
                </a:r>
                <a:r>
                  <a:rPr lang="ja-JP" altLang="en-US" sz="800" dirty="0">
                    <a:latin typeface="Meiryo UI" panose="020B0604030504040204" pitchFamily="50" charset="-128"/>
                    <a:ea typeface="Meiryo UI" panose="020B0604030504040204" pitchFamily="50" charset="-128"/>
                  </a:rPr>
                  <a:t>経済・世界経済研究</a:t>
                </a:r>
                <a:r>
                  <a:rPr lang="ja-JP" altLang="en-US" sz="800" dirty="0" smtClean="0">
                    <a:latin typeface="Meiryo UI" panose="020B0604030504040204" pitchFamily="50" charset="-128"/>
                    <a:ea typeface="Meiryo UI" panose="020B0604030504040204" pitchFamily="50" charset="-128"/>
                  </a:rPr>
                  <a:t>部門</a:t>
                </a:r>
                <a:endParaRPr lang="en-US" altLang="ja-JP" sz="800" dirty="0" smtClean="0">
                  <a:latin typeface="Meiryo UI" panose="020B0604030504040204" pitchFamily="50" charset="-128"/>
                  <a:ea typeface="Meiryo UI" panose="020B0604030504040204" pitchFamily="50" charset="-128"/>
                </a:endParaRPr>
              </a:p>
              <a:p>
                <a:pPr defTabSz="1031875"/>
                <a:endParaRPr lang="en-US" altLang="ja-JP" sz="800" dirty="0" smtClean="0">
                  <a:latin typeface="Meiryo UI" panose="020B0604030504040204" pitchFamily="50" charset="-128"/>
                  <a:ea typeface="Meiryo UI" panose="020B0604030504040204" pitchFamily="50" charset="-128"/>
                </a:endParaRPr>
              </a:p>
              <a:p>
                <a:pPr defTabSz="1031875"/>
                <a:r>
                  <a:rPr lang="en-US" altLang="ja-JP" sz="800" dirty="0" smtClean="0">
                    <a:latin typeface="Meiryo UI" panose="020B0604030504040204" pitchFamily="50" charset="-128"/>
                    <a:ea typeface="Meiryo UI" panose="020B0604030504040204" pitchFamily="50" charset="-128"/>
                  </a:rPr>
                  <a:t>Economic </a:t>
                </a:r>
                <a:r>
                  <a:rPr lang="en-US" altLang="ja-JP" sz="800" dirty="0">
                    <a:latin typeface="Meiryo UI" panose="020B0604030504040204" pitchFamily="50" charset="-128"/>
                    <a:ea typeface="Meiryo UI" panose="020B0604030504040204" pitchFamily="50" charset="-128"/>
                  </a:rPr>
                  <a:t>Institutions and </a:t>
                </a:r>
                <a:r>
                  <a:rPr lang="en-US" altLang="ja-JP" sz="800" dirty="0" smtClean="0">
                    <a:latin typeface="Meiryo UI" panose="020B0604030504040204" pitchFamily="50" charset="-128"/>
                    <a:ea typeface="Meiryo UI" panose="020B0604030504040204" pitchFamily="50" charset="-128"/>
                  </a:rPr>
                  <a:t>Policy	</a:t>
                </a:r>
                <a:r>
                  <a:rPr lang="ja-JP" altLang="en-US" sz="800" dirty="0" smtClean="0">
                    <a:latin typeface="Meiryo UI" panose="020B0604030504040204" pitchFamily="50" charset="-128"/>
                    <a:ea typeface="Meiryo UI" panose="020B0604030504040204" pitchFamily="50" charset="-128"/>
                  </a:rPr>
                  <a:t>経済</a:t>
                </a:r>
                <a:r>
                  <a:rPr lang="ja-JP" altLang="en-US" sz="800" dirty="0">
                    <a:latin typeface="Meiryo UI" panose="020B0604030504040204" pitchFamily="50" charset="-128"/>
                    <a:ea typeface="Meiryo UI" panose="020B0604030504040204" pitchFamily="50" charset="-128"/>
                  </a:rPr>
                  <a:t>制度・経済政策研究</a:t>
                </a:r>
                <a:r>
                  <a:rPr lang="ja-JP" altLang="en-US" sz="800" dirty="0" smtClean="0">
                    <a:latin typeface="Meiryo UI" panose="020B0604030504040204" pitchFamily="50" charset="-128"/>
                    <a:ea typeface="Meiryo UI" panose="020B0604030504040204" pitchFamily="50" charset="-128"/>
                  </a:rPr>
                  <a:t>部門</a:t>
                </a:r>
                <a:endParaRPr lang="en-US" altLang="ja-JP" sz="800" dirty="0" smtClean="0">
                  <a:latin typeface="Meiryo UI" panose="020B0604030504040204" pitchFamily="50" charset="-128"/>
                  <a:ea typeface="Meiryo UI" panose="020B0604030504040204" pitchFamily="50" charset="-128"/>
                </a:endParaRPr>
              </a:p>
              <a:p>
                <a:pPr defTabSz="1031875"/>
                <a:endParaRPr lang="en-US" altLang="ja-JP" sz="800" dirty="0" smtClean="0">
                  <a:latin typeface="Meiryo UI" panose="020B0604030504040204" pitchFamily="50" charset="-128"/>
                  <a:ea typeface="Meiryo UI" panose="020B0604030504040204" pitchFamily="50" charset="-128"/>
                </a:endParaRPr>
              </a:p>
              <a:p>
                <a:pPr defTabSz="1031875"/>
                <a:r>
                  <a:rPr lang="en-US" altLang="ja-JP" sz="800" dirty="0" smtClean="0">
                    <a:latin typeface="Meiryo UI" panose="020B0604030504040204" pitchFamily="50" charset="-128"/>
                    <a:ea typeface="Meiryo UI" panose="020B0604030504040204" pitchFamily="50" charset="-128"/>
                  </a:rPr>
                  <a:t>Frontier </a:t>
                </a:r>
                <a:r>
                  <a:rPr lang="en-US" altLang="ja-JP" sz="800" dirty="0">
                    <a:latin typeface="Meiryo UI" panose="020B0604030504040204" pitchFamily="50" charset="-128"/>
                    <a:ea typeface="Meiryo UI" panose="020B0604030504040204" pitchFamily="50" charset="-128"/>
                  </a:rPr>
                  <a:t>Sciences in </a:t>
                </a:r>
                <a:r>
                  <a:rPr lang="en-US" altLang="ja-JP" sz="800" dirty="0" smtClean="0">
                    <a:latin typeface="Meiryo UI" panose="020B0604030504040204" pitchFamily="50" charset="-128"/>
                    <a:ea typeface="Meiryo UI" panose="020B0604030504040204" pitchFamily="50" charset="-128"/>
                  </a:rPr>
                  <a:t>Economics	</a:t>
                </a:r>
                <a:r>
                  <a:rPr lang="ja-JP" altLang="en-US" sz="800" dirty="0" smtClean="0">
                    <a:latin typeface="Meiryo UI" panose="020B0604030504040204" pitchFamily="50" charset="-128"/>
                    <a:ea typeface="Meiryo UI" panose="020B0604030504040204" pitchFamily="50" charset="-128"/>
                  </a:rPr>
                  <a:t>新学術</a:t>
                </a:r>
                <a:r>
                  <a:rPr lang="ja-JP" altLang="en-US" sz="800" dirty="0">
                    <a:latin typeface="Meiryo UI" panose="020B0604030504040204" pitchFamily="50" charset="-128"/>
                    <a:ea typeface="Meiryo UI" panose="020B0604030504040204" pitchFamily="50" charset="-128"/>
                  </a:rPr>
                  <a:t>領域研究部門</a:t>
                </a:r>
                <a:endParaRPr kumimoji="1" lang="ja-JP" altLang="en-US" sz="800" dirty="0">
                  <a:latin typeface="Meiryo UI" panose="020B0604030504040204" pitchFamily="50" charset="-128"/>
                  <a:ea typeface="Meiryo UI" panose="020B0604030504040204" pitchFamily="50" charset="-128"/>
                </a:endParaRPr>
              </a:p>
            </p:txBody>
          </p:sp>
        </p:grpSp>
      </p:grpSp>
      <p:sp>
        <p:nvSpPr>
          <p:cNvPr id="26" name="テキスト ボックス 25"/>
          <p:cNvSpPr txBox="1"/>
          <p:nvPr/>
        </p:nvSpPr>
        <p:spPr>
          <a:xfrm>
            <a:off x="4081871" y="5364288"/>
            <a:ext cx="2776129" cy="4248000"/>
          </a:xfrm>
          <a:prstGeom prst="rect">
            <a:avLst/>
          </a:prstGeom>
          <a:solidFill>
            <a:schemeClr val="accent6">
              <a:lumMod val="40000"/>
              <a:lumOff val="60000"/>
            </a:schemeClr>
          </a:solidFill>
        </p:spPr>
        <p:txBody>
          <a:bodyPr wrap="square" rtlCol="0">
            <a:spAutoFit/>
          </a:bodyPr>
          <a:lstStyle/>
          <a:p>
            <a:pPr algn="ctr"/>
            <a:r>
              <a:rPr lang="ja-JP" altLang="en-US" sz="1000" b="1" dirty="0" smtClean="0">
                <a:latin typeface="Meiryo UI" panose="020B0604030504040204" pitchFamily="50" charset="-128"/>
                <a:ea typeface="Meiryo UI" panose="020B0604030504040204" pitchFamily="50" charset="-128"/>
              </a:rPr>
              <a:t>附属</a:t>
            </a:r>
            <a:r>
              <a:rPr lang="ja-JP" altLang="en-US" sz="1000" b="1" dirty="0">
                <a:latin typeface="Meiryo UI" panose="020B0604030504040204" pitchFamily="50" charset="-128"/>
                <a:ea typeface="Meiryo UI" panose="020B0604030504040204" pitchFamily="50" charset="-128"/>
              </a:rPr>
              <a:t>施設</a:t>
            </a:r>
          </a:p>
          <a:p>
            <a:endParaRPr lang="en-US" altLang="ja-JP" sz="900" dirty="0" smtClean="0">
              <a:latin typeface="Meiryo UI" panose="020B0604030504040204" pitchFamily="50" charset="-128"/>
              <a:ea typeface="Meiryo UI" panose="020B0604030504040204" pitchFamily="50" charset="-128"/>
            </a:endParaRPr>
          </a:p>
          <a:p>
            <a:r>
              <a:rPr lang="ja-JP" altLang="en-US" sz="800" b="1" dirty="0" smtClean="0">
                <a:latin typeface="Meiryo UI" panose="020B0604030504040204" pitchFamily="50" charset="-128"/>
                <a:ea typeface="Meiryo UI" panose="020B0604030504040204" pitchFamily="50" charset="-128"/>
              </a:rPr>
              <a:t>社会</a:t>
            </a:r>
            <a:r>
              <a:rPr lang="ja-JP" altLang="en-US" sz="800" b="1" dirty="0">
                <a:latin typeface="Meiryo UI" panose="020B0604030504040204" pitchFamily="50" charset="-128"/>
                <a:ea typeface="Meiryo UI" panose="020B0604030504040204" pitchFamily="50" charset="-128"/>
              </a:rPr>
              <a:t>科学統計情報研究</a:t>
            </a:r>
            <a:r>
              <a:rPr lang="ja-JP" altLang="en-US" sz="800" b="1" dirty="0" smtClean="0">
                <a:latin typeface="Meiryo UI" panose="020B0604030504040204" pitchFamily="50" charset="-128"/>
                <a:ea typeface="Meiryo UI" panose="020B0604030504040204" pitchFamily="50" charset="-128"/>
              </a:rPr>
              <a:t>センター</a:t>
            </a:r>
            <a:endParaRPr lang="en-US" altLang="ja-JP" sz="800" b="1"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明治以降の経済統計の収集とデータベース作成、さらに現行公的統計のミクロデータ提供・解析などを主な業務とし、その成果は学会で高く評価されています。</a:t>
            </a:r>
          </a:p>
          <a:p>
            <a:endParaRPr lang="en-US" altLang="ja-JP" sz="800" dirty="0" smtClean="0">
              <a:latin typeface="Meiryo UI" panose="020B0604030504040204" pitchFamily="50" charset="-128"/>
              <a:ea typeface="Meiryo UI" panose="020B0604030504040204" pitchFamily="50" charset="-128"/>
            </a:endParaRPr>
          </a:p>
          <a:p>
            <a:r>
              <a:rPr lang="ja-JP" altLang="en-US" sz="800" b="1" dirty="0" smtClean="0">
                <a:latin typeface="Meiryo UI" panose="020B0604030504040204" pitchFamily="50" charset="-128"/>
                <a:ea typeface="Meiryo UI" panose="020B0604030504040204" pitchFamily="50" charset="-128"/>
              </a:rPr>
              <a:t>経済</a:t>
            </a:r>
            <a:r>
              <a:rPr lang="ja-JP" altLang="en-US" sz="800" b="1" dirty="0">
                <a:latin typeface="Meiryo UI" panose="020B0604030504040204" pitchFamily="50" charset="-128"/>
                <a:ea typeface="Meiryo UI" panose="020B0604030504040204" pitchFamily="50" charset="-128"/>
              </a:rPr>
              <a:t>制度研究</a:t>
            </a:r>
            <a:r>
              <a:rPr lang="ja-JP" altLang="en-US" sz="800" b="1" dirty="0" smtClean="0">
                <a:latin typeface="Meiryo UI" panose="020B0604030504040204" pitchFamily="50" charset="-128"/>
                <a:ea typeface="Meiryo UI" panose="020B0604030504040204" pitchFamily="50" charset="-128"/>
              </a:rPr>
              <a:t>センター</a:t>
            </a:r>
            <a:endParaRPr lang="en-US" altLang="ja-JP" sz="800" b="1"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「新興国における経済システムの比較制度分析」という重点的テーマを柱に、経済制度と長期経済発展に関する基礎研究を体系的に行うことを目指します。</a:t>
            </a:r>
          </a:p>
          <a:p>
            <a:endParaRPr lang="en-US" altLang="ja-JP" sz="800" dirty="0" smtClean="0">
              <a:latin typeface="Meiryo UI" panose="020B0604030504040204" pitchFamily="50" charset="-128"/>
              <a:ea typeface="Meiryo UI" panose="020B0604030504040204" pitchFamily="50" charset="-128"/>
            </a:endParaRPr>
          </a:p>
          <a:p>
            <a:r>
              <a:rPr lang="ja-JP" altLang="en-US" sz="800" b="1" dirty="0" smtClean="0">
                <a:latin typeface="Meiryo UI" panose="020B0604030504040204" pitchFamily="50" charset="-128"/>
                <a:ea typeface="Meiryo UI" panose="020B0604030504040204" pitchFamily="50" charset="-128"/>
              </a:rPr>
              <a:t>世代間</a:t>
            </a:r>
            <a:r>
              <a:rPr lang="ja-JP" altLang="en-US" sz="800" b="1" dirty="0">
                <a:latin typeface="Meiryo UI" panose="020B0604030504040204" pitchFamily="50" charset="-128"/>
                <a:ea typeface="Meiryo UI" panose="020B0604030504040204" pitchFamily="50" charset="-128"/>
              </a:rPr>
              <a:t>問題研究</a:t>
            </a:r>
            <a:r>
              <a:rPr lang="ja-JP" altLang="en-US" sz="800" b="1" dirty="0" smtClean="0">
                <a:latin typeface="Meiryo UI" panose="020B0604030504040204" pitchFamily="50" charset="-128"/>
                <a:ea typeface="Meiryo UI" panose="020B0604030504040204" pitchFamily="50" charset="-128"/>
              </a:rPr>
              <a:t>機構</a:t>
            </a:r>
            <a:endParaRPr lang="en-US" altLang="ja-JP" sz="800" b="1"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国内外で喫緊の課題となっている年金、医療、子育てなどの世代間問題を主として経済学の立場から包括的かつ体系的に研究し、官民学や国際的連携により最先端研究を世界トップレベルで推進した上で、問題解決のための斬新な政策を提言します。</a:t>
            </a:r>
          </a:p>
          <a:p>
            <a:endParaRPr lang="en-US" altLang="ja-JP" sz="800" dirty="0" smtClean="0">
              <a:latin typeface="Meiryo UI" panose="020B0604030504040204" pitchFamily="50" charset="-128"/>
              <a:ea typeface="Meiryo UI" panose="020B0604030504040204" pitchFamily="50" charset="-128"/>
            </a:endParaRPr>
          </a:p>
          <a:p>
            <a:r>
              <a:rPr lang="ja-JP" altLang="en-US" sz="800" b="1" dirty="0" smtClean="0">
                <a:latin typeface="Meiryo UI" panose="020B0604030504040204" pitchFamily="50" charset="-128"/>
                <a:ea typeface="Meiryo UI" panose="020B0604030504040204" pitchFamily="50" charset="-128"/>
              </a:rPr>
              <a:t>経済</a:t>
            </a:r>
            <a:r>
              <a:rPr lang="ja-JP" altLang="en-US" sz="800" b="1" dirty="0">
                <a:latin typeface="Meiryo UI" panose="020B0604030504040204" pitchFamily="50" charset="-128"/>
                <a:ea typeface="Meiryo UI" panose="020B0604030504040204" pitchFamily="50" charset="-128"/>
              </a:rPr>
              <a:t>社会リスク研究</a:t>
            </a:r>
            <a:r>
              <a:rPr lang="ja-JP" altLang="en-US" sz="800" b="1" dirty="0" smtClean="0">
                <a:latin typeface="Meiryo UI" panose="020B0604030504040204" pitchFamily="50" charset="-128"/>
                <a:ea typeface="Meiryo UI" panose="020B0604030504040204" pitchFamily="50" charset="-128"/>
              </a:rPr>
              <a:t>機構</a:t>
            </a:r>
            <a:endParaRPr lang="en-US" altLang="ja-JP" sz="800" b="1"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様々な経済社会リスクの定量的分析、現出した危機への的確かつ迅速な対応を可能にする研究及び政策立案を行う高度統計実証分析人材の育成を行います</a:t>
            </a:r>
            <a:r>
              <a:rPr lang="ja-JP" altLang="en-US" sz="800" dirty="0" smtClean="0">
                <a:latin typeface="Meiryo UI" panose="020B0604030504040204" pitchFamily="50" charset="-128"/>
                <a:ea typeface="Meiryo UI" panose="020B0604030504040204" pitchFamily="50" charset="-128"/>
              </a:rPr>
              <a:t>。</a:t>
            </a:r>
            <a:endParaRPr lang="en-US" altLang="ja-JP" sz="800" dirty="0">
              <a:latin typeface="Meiryo UI" panose="020B0604030504040204" pitchFamily="50" charset="-128"/>
              <a:ea typeface="Meiryo UI" panose="020B0604030504040204" pitchFamily="50" charset="-128"/>
            </a:endParaRPr>
          </a:p>
          <a:p>
            <a:endParaRPr lang="en-US" altLang="ja-JP" sz="900" dirty="0" smtClean="0">
              <a:latin typeface="Meiryo UI" panose="020B0604030504040204" pitchFamily="50" charset="-128"/>
              <a:ea typeface="Meiryo UI" panose="020B0604030504040204" pitchFamily="50" charset="-128"/>
            </a:endParaRPr>
          </a:p>
          <a:p>
            <a:pPr algn="ctr"/>
            <a:r>
              <a:rPr lang="ja-JP" altLang="en-US" sz="1000" b="1" dirty="0">
                <a:latin typeface="Meiryo UI" panose="020B0604030504040204" pitchFamily="50" charset="-128"/>
                <a:ea typeface="Meiryo UI" panose="020B0604030504040204" pitchFamily="50" charset="-128"/>
              </a:rPr>
              <a:t>附属</a:t>
            </a:r>
            <a:r>
              <a:rPr lang="ja-JP" altLang="en-US" sz="1000" b="1" dirty="0" smtClean="0">
                <a:latin typeface="Meiryo UI" panose="020B0604030504040204" pitchFamily="50" charset="-128"/>
                <a:ea typeface="Meiryo UI" panose="020B0604030504040204" pitchFamily="50" charset="-128"/>
              </a:rPr>
              <a:t>センター</a:t>
            </a:r>
            <a:endParaRPr lang="en-US" altLang="ja-JP" sz="1000" b="1" dirty="0" smtClean="0">
              <a:latin typeface="Meiryo UI" panose="020B0604030504040204" pitchFamily="50" charset="-128"/>
              <a:ea typeface="Meiryo UI" panose="020B0604030504040204" pitchFamily="50" charset="-128"/>
            </a:endParaRPr>
          </a:p>
          <a:p>
            <a:r>
              <a:rPr lang="ja-JP" altLang="en-US" sz="800" b="1" dirty="0">
                <a:latin typeface="Meiryo UI" panose="020B0604030504040204" pitchFamily="50" charset="-128"/>
                <a:ea typeface="Meiryo UI" panose="020B0604030504040204" pitchFamily="50" charset="-128"/>
              </a:rPr>
              <a:t>ロシア研究</a:t>
            </a:r>
            <a:r>
              <a:rPr lang="ja-JP" altLang="en-US" sz="800" b="1" dirty="0" smtClean="0">
                <a:latin typeface="Meiryo UI" panose="020B0604030504040204" pitchFamily="50" charset="-128"/>
                <a:ea typeface="Meiryo UI" panose="020B0604030504040204" pitchFamily="50" charset="-128"/>
              </a:rPr>
              <a:t>センター</a:t>
            </a:r>
            <a:endParaRPr lang="en-US" altLang="ja-JP" sz="800" b="1" dirty="0" smtClean="0">
              <a:latin typeface="Meiryo UI" panose="020B0604030504040204" pitchFamily="50" charset="-128"/>
              <a:ea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endParaRPr>
          </a:p>
          <a:p>
            <a:r>
              <a:rPr lang="ja-JP" altLang="en-US" sz="800" b="1" dirty="0">
                <a:latin typeface="Meiryo UI" panose="020B0604030504040204" pitchFamily="50" charset="-128"/>
                <a:ea typeface="Meiryo UI" panose="020B0604030504040204" pitchFamily="50" charset="-128"/>
              </a:rPr>
              <a:t>規範経済学研究センター</a:t>
            </a:r>
            <a:endParaRPr lang="en-US" altLang="ja-JP" sz="8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427380" y="181083"/>
            <a:ext cx="5891356" cy="492443"/>
          </a:xfrm>
          <a:prstGeom prst="rect">
            <a:avLst/>
          </a:prstGeom>
          <a:noFill/>
        </p:spPr>
        <p:txBody>
          <a:bodyPr wrap="none" lIns="91440" tIns="45720" rIns="91440" bIns="45720">
            <a:spAutoFit/>
          </a:bodyPr>
          <a:lstStyle/>
          <a:p>
            <a:pPr algn="ctr"/>
            <a:r>
              <a:rPr lang="en-US" altLang="ja-JP" sz="2600" b="1" cap="none" spc="0" dirty="0" smtClean="0">
                <a:ln w="22225">
                  <a:solidFill>
                    <a:schemeClr val="accent2"/>
                  </a:solidFill>
                  <a:prstDash val="solid"/>
                </a:ln>
                <a:solidFill>
                  <a:schemeClr val="accent2">
                    <a:lumMod val="40000"/>
                    <a:lumOff val="60000"/>
                  </a:schemeClr>
                </a:solidFill>
                <a:effectLst/>
                <a:latin typeface="Meiryo UI" panose="020B0604030504040204" pitchFamily="50" charset="-128"/>
                <a:ea typeface="Meiryo UI" panose="020B0604030504040204" pitchFamily="50" charset="-128"/>
              </a:rPr>
              <a:t>Organization             </a:t>
            </a:r>
            <a:r>
              <a:rPr lang="ja-JP" altLang="ja-JP" sz="2600" b="1" cap="none" spc="0" dirty="0">
                <a:ln w="22225">
                  <a:solidFill>
                    <a:schemeClr val="accent2"/>
                  </a:solidFill>
                  <a:prstDash val="solid"/>
                </a:ln>
                <a:solidFill>
                  <a:schemeClr val="accent2">
                    <a:lumMod val="40000"/>
                    <a:lumOff val="60000"/>
                  </a:schemeClr>
                </a:solidFill>
                <a:effectLst/>
                <a:latin typeface="Meiryo UI" panose="020B0604030504040204" pitchFamily="50" charset="-128"/>
                <a:ea typeface="Meiryo UI" panose="020B0604030504040204" pitchFamily="50" charset="-128"/>
              </a:rPr>
              <a:t>研究所</a:t>
            </a:r>
            <a:r>
              <a:rPr lang="ja-JP" altLang="ja-JP" sz="2600" b="1" cap="none" spc="0" dirty="0" smtClean="0">
                <a:ln w="22225">
                  <a:solidFill>
                    <a:schemeClr val="accent2"/>
                  </a:solidFill>
                  <a:prstDash val="solid"/>
                </a:ln>
                <a:solidFill>
                  <a:schemeClr val="accent2">
                    <a:lumMod val="40000"/>
                    <a:lumOff val="60000"/>
                  </a:schemeClr>
                </a:solidFill>
                <a:effectLst/>
                <a:latin typeface="Meiryo UI" panose="020B0604030504040204" pitchFamily="50" charset="-128"/>
                <a:ea typeface="Meiryo UI" panose="020B0604030504040204" pitchFamily="50" charset="-128"/>
              </a:rPr>
              <a:t>組織図</a:t>
            </a:r>
            <a:endParaRPr lang="ja-JP" altLang="en-US" sz="2600" b="1" cap="none" spc="0" dirty="0">
              <a:ln w="22225">
                <a:solidFill>
                  <a:schemeClr val="accent2"/>
                </a:solidFill>
                <a:prstDash val="solid"/>
              </a:ln>
              <a:solidFill>
                <a:schemeClr val="accent2">
                  <a:lumMod val="40000"/>
                  <a:lumOff val="60000"/>
                </a:schemeClr>
              </a:solidFill>
              <a:effectLst/>
            </a:endParaRPr>
          </a:p>
        </p:txBody>
      </p:sp>
      <p:sp>
        <p:nvSpPr>
          <p:cNvPr id="2" name="角丸四角形 1"/>
          <p:cNvSpPr/>
          <p:nvPr/>
        </p:nvSpPr>
        <p:spPr>
          <a:xfrm>
            <a:off x="221426" y="3655149"/>
            <a:ext cx="2291114" cy="157609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27" name="フッター プレースホルダー 2"/>
          <p:cNvSpPr txBox="1">
            <a:spLocks/>
          </p:cNvSpPr>
          <p:nvPr/>
        </p:nvSpPr>
        <p:spPr>
          <a:xfrm>
            <a:off x="0" y="9492897"/>
            <a:ext cx="2314575" cy="527403"/>
          </a:xfrm>
          <a:prstGeom prst="rect">
            <a:avLst/>
          </a:prstGeom>
        </p:spPr>
        <p:txBody>
          <a:bodyPr vert="horz" lIns="91440" tIns="45720" rIns="91440" bIns="45720" rtlCol="0" anchor="ctr"/>
          <a:lstStyle>
            <a:defPPr>
              <a:defRPr lang="ja-JP"/>
            </a:defPPr>
            <a:lvl1pPr marL="0" algn="ct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en-US" altLang="ja-JP" sz="1600" dirty="0" smtClean="0"/>
              <a:t>10</a:t>
            </a:r>
            <a:r>
              <a:rPr lang="en-US" altLang="ja-JP" dirty="0" smtClean="0"/>
              <a:t>   www.ier.hit-u.ac.jp</a:t>
            </a:r>
            <a:endParaRPr lang="ja-JP" altLang="en-US" sz="1600" dirty="0"/>
          </a:p>
        </p:txBody>
      </p:sp>
      <p:sp>
        <p:nvSpPr>
          <p:cNvPr id="25" name="テキスト ボックス 24"/>
          <p:cNvSpPr txBox="1"/>
          <p:nvPr/>
        </p:nvSpPr>
        <p:spPr>
          <a:xfrm>
            <a:off x="201330" y="671177"/>
            <a:ext cx="3226356" cy="1015663"/>
          </a:xfrm>
          <a:prstGeom prst="rect">
            <a:avLst/>
          </a:prstGeom>
          <a:noFill/>
        </p:spPr>
        <p:txBody>
          <a:bodyPr wrap="square" rtlCol="0">
            <a:spAutoFit/>
          </a:bodyPr>
          <a:lstStyle/>
          <a:p>
            <a:r>
              <a:rPr lang="en-US" altLang="ja-JP" sz="1200" dirty="0" smtClean="0"/>
              <a:t>12345678901234567890123456789012345678901234567890123456789012345678901234567890123456789012345678901234567890123456789012345678901234567890123456789012345678901234567890</a:t>
            </a:r>
            <a:r>
              <a:rPr lang="en-US" altLang="ja-JP" sz="1200" dirty="0"/>
              <a:t>123456789012345</a:t>
            </a:r>
            <a:r>
              <a:rPr lang="en-US" altLang="ja-JP" sz="1200" dirty="0" smtClean="0"/>
              <a:t> </a:t>
            </a:r>
            <a:r>
              <a:rPr lang="en-US" altLang="ja-JP" sz="1200" dirty="0" smtClean="0">
                <a:solidFill>
                  <a:srgbClr val="FF0000"/>
                </a:solidFill>
              </a:rPr>
              <a:t>[190 </a:t>
            </a:r>
            <a:r>
              <a:rPr lang="en-US" altLang="ja-JP" sz="1200" dirty="0">
                <a:solidFill>
                  <a:srgbClr val="FF0000"/>
                </a:solidFill>
              </a:rPr>
              <a:t>words]</a:t>
            </a:r>
            <a:endParaRPr lang="ja-JP" altLang="ja-JP" sz="1200" dirty="0">
              <a:solidFill>
                <a:srgbClr val="FF0000"/>
              </a:solidFill>
            </a:endParaRPr>
          </a:p>
        </p:txBody>
      </p:sp>
      <p:sp>
        <p:nvSpPr>
          <p:cNvPr id="28" name="テキスト ボックス 27"/>
          <p:cNvSpPr txBox="1"/>
          <p:nvPr/>
        </p:nvSpPr>
        <p:spPr>
          <a:xfrm>
            <a:off x="3427686" y="667435"/>
            <a:ext cx="3286314" cy="1015663"/>
          </a:xfrm>
          <a:prstGeom prst="rect">
            <a:avLst/>
          </a:prstGeom>
          <a:noFill/>
        </p:spPr>
        <p:txBody>
          <a:bodyPr wrap="square" rtlCol="0">
            <a:spAutoFit/>
          </a:bodyPr>
          <a:lstStyle/>
          <a:p>
            <a:r>
              <a:rPr lang="ja-JP" altLang="ja-JP" sz="1200" dirty="0"/>
              <a:t>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a:t>
            </a:r>
            <a:r>
              <a:rPr lang="ja-JP" altLang="ja-JP" sz="1200" dirty="0" smtClean="0"/>
              <a:t>７８９０１２３４５６７８９０１２３４５６７８９０１２３４５６７８９０１２３４５６７８９</a:t>
            </a:r>
            <a:r>
              <a:rPr kumimoji="1" lang="en-US" altLang="ja-JP" sz="1200" dirty="0" smtClean="0">
                <a:solidFill>
                  <a:srgbClr val="FF0000"/>
                </a:solidFill>
              </a:rPr>
              <a:t>[155</a:t>
            </a:r>
            <a:r>
              <a:rPr lang="ja-JP" altLang="en-US" sz="1200" dirty="0" smtClean="0">
                <a:solidFill>
                  <a:srgbClr val="FF0000"/>
                </a:solidFill>
              </a:rPr>
              <a:t>文字</a:t>
            </a:r>
            <a:r>
              <a:rPr kumimoji="1" lang="en-US" altLang="ja-JP" sz="1200" dirty="0" smtClean="0">
                <a:solidFill>
                  <a:srgbClr val="FF0000"/>
                </a:solidFill>
              </a:rPr>
              <a:t>]</a:t>
            </a:r>
            <a:endParaRPr kumimoji="1" lang="ja-JP" altLang="en-US" sz="1200" dirty="0">
              <a:solidFill>
                <a:srgbClr val="FF0000"/>
              </a:solidFill>
            </a:endParaRPr>
          </a:p>
        </p:txBody>
      </p:sp>
    </p:spTree>
    <p:extLst>
      <p:ext uri="{BB962C8B-B14F-4D97-AF65-F5344CB8AC3E}">
        <p14:creationId xmlns:p14="http://schemas.microsoft.com/office/powerpoint/2010/main" val="5879181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7144" y="7062348"/>
            <a:ext cx="6843712" cy="273781"/>
          </a:xfrm>
          <a:prstGeom prst="rect">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4" name="正方形/長方形 33"/>
          <p:cNvSpPr/>
          <p:nvPr/>
        </p:nvSpPr>
        <p:spPr>
          <a:xfrm>
            <a:off x="-2535" y="5268000"/>
            <a:ext cx="3649391" cy="270944"/>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668713820"/>
              </p:ext>
            </p:extLst>
          </p:nvPr>
        </p:nvGraphicFramePr>
        <p:xfrm>
          <a:off x="7144" y="3167245"/>
          <a:ext cx="3639712" cy="1972942"/>
        </p:xfrm>
        <a:graphic>
          <a:graphicData uri="http://schemas.openxmlformats.org/drawingml/2006/table">
            <a:tbl>
              <a:tblPr firstRow="1" bandRow="1">
                <a:tableStyleId>{638B1855-1B75-4FBE-930C-398BA8C253C6}</a:tableStyleId>
              </a:tblPr>
              <a:tblGrid>
                <a:gridCol w="500272"/>
                <a:gridCol w="838782"/>
                <a:gridCol w="683008"/>
                <a:gridCol w="874730"/>
                <a:gridCol w="742920"/>
              </a:tblGrid>
              <a:tr h="350979">
                <a:tc rowSpan="2">
                  <a:txBody>
                    <a:bodyPr/>
                    <a:lstStyle/>
                    <a:p>
                      <a:pPr algn="ctr"/>
                      <a:r>
                        <a:rPr kumimoji="1" lang="en-US" altLang="ja-JP" sz="800" kern="1200" dirty="0" smtClean="0">
                          <a:solidFill>
                            <a:schemeClr val="accent6">
                              <a:lumMod val="50000"/>
                            </a:schemeClr>
                          </a:solidFill>
                          <a:effectLst/>
                          <a:latin typeface="Meiryo UI" panose="020B0604030504040204" pitchFamily="50" charset="-128"/>
                          <a:ea typeface="Meiryo UI" panose="020B0604030504040204" pitchFamily="50" charset="-128"/>
                        </a:rPr>
                        <a:t>FY</a:t>
                      </a:r>
                      <a:r>
                        <a:rPr kumimoji="1" lang="en-US" altLang="ja-JP" sz="800" kern="1200" baseline="0" dirty="0" smtClean="0">
                          <a:solidFill>
                            <a:schemeClr val="accent6">
                              <a:lumMod val="50000"/>
                            </a:schemeClr>
                          </a:solidFill>
                          <a:effectLst/>
                          <a:latin typeface="Meiryo UI" panose="020B0604030504040204" pitchFamily="50" charset="-128"/>
                          <a:ea typeface="Meiryo UI" panose="020B0604030504040204" pitchFamily="50" charset="-128"/>
                        </a:rPr>
                        <a:t> </a:t>
                      </a:r>
                    </a:p>
                    <a:p>
                      <a:pPr algn="ctr"/>
                      <a:r>
                        <a:rPr kumimoji="1" lang="ja-JP" altLang="ja-JP" sz="800" kern="1200" dirty="0" smtClean="0">
                          <a:solidFill>
                            <a:schemeClr val="accent6">
                              <a:lumMod val="50000"/>
                            </a:schemeClr>
                          </a:solidFill>
                          <a:effectLst/>
                          <a:latin typeface="Meiryo UI" panose="020B0604030504040204" pitchFamily="50" charset="-128"/>
                          <a:ea typeface="Meiryo UI" panose="020B0604030504040204" pitchFamily="50" charset="-128"/>
                        </a:rPr>
                        <a:t>年度</a:t>
                      </a:r>
                      <a:endParaRPr kumimoji="1" lang="ja-JP" altLang="en-US" sz="800" dirty="0">
                        <a:solidFill>
                          <a:schemeClr val="accent6">
                            <a:lumMod val="50000"/>
                          </a:schemeClr>
                        </a:solidFill>
                        <a:latin typeface="Meiryo UI" panose="020B0604030504040204" pitchFamily="50" charset="-128"/>
                        <a:ea typeface="Meiryo UI" panose="020B0604030504040204" pitchFamily="50" charset="-128"/>
                      </a:endParaRPr>
                    </a:p>
                  </a:txBody>
                  <a:tcPr/>
                </a:tc>
                <a:tc gridSpan="2">
                  <a:txBody>
                    <a:bodyPr/>
                    <a:lstStyle/>
                    <a:p>
                      <a:pPr algn="ctr"/>
                      <a:r>
                        <a:rPr kumimoji="1" lang="en-US" altLang="ja-JP" sz="800" kern="1200" dirty="0" smtClean="0">
                          <a:solidFill>
                            <a:schemeClr val="accent6">
                              <a:lumMod val="50000"/>
                            </a:schemeClr>
                          </a:solidFill>
                          <a:effectLst/>
                          <a:latin typeface="Meiryo UI" panose="020B0604030504040204" pitchFamily="50" charset="-128"/>
                          <a:ea typeface="Meiryo UI" panose="020B0604030504040204" pitchFamily="50" charset="-128"/>
                        </a:rPr>
                        <a:t>Books</a:t>
                      </a:r>
                      <a:r>
                        <a:rPr kumimoji="1" lang="ja-JP" altLang="en-US" sz="800" kern="1200" dirty="0" smtClean="0">
                          <a:solidFill>
                            <a:schemeClr val="accent6">
                              <a:lumMod val="50000"/>
                            </a:schemeClr>
                          </a:solidFill>
                          <a:effectLst/>
                          <a:latin typeface="Meiryo UI" panose="020B0604030504040204" pitchFamily="50" charset="-128"/>
                          <a:ea typeface="Meiryo UI" panose="020B0604030504040204" pitchFamily="50" charset="-128"/>
                        </a:rPr>
                        <a:t>　図書</a:t>
                      </a:r>
                      <a:endParaRPr kumimoji="1" lang="ja-JP" altLang="en-US" sz="800" dirty="0">
                        <a:solidFill>
                          <a:schemeClr val="accent6">
                            <a:lumMod val="50000"/>
                          </a:schemeClr>
                        </a:solidFill>
                        <a:latin typeface="Meiryo UI" panose="020B0604030504040204" pitchFamily="50" charset="-128"/>
                        <a:ea typeface="Meiryo UI" panose="020B0604030504040204" pitchFamily="50" charset="-128"/>
                      </a:endParaRPr>
                    </a:p>
                  </a:txBody>
                  <a:tcPr/>
                </a:tc>
                <a:tc hMerge="1">
                  <a:txBody>
                    <a:bodyPr/>
                    <a:lstStyle/>
                    <a:p>
                      <a:endParaRPr kumimoji="1" lang="ja-JP" altLang="en-US" dirty="0"/>
                    </a:p>
                  </a:txBody>
                  <a:tcPr/>
                </a:tc>
                <a:tc gridSpan="2">
                  <a:txBody>
                    <a:bodyPr/>
                    <a:lstStyle/>
                    <a:p>
                      <a:pPr algn="ctr"/>
                      <a:r>
                        <a:rPr kumimoji="1" lang="en-US" altLang="ja-JP" sz="800" kern="1200" dirty="0" smtClean="0">
                          <a:solidFill>
                            <a:schemeClr val="accent6">
                              <a:lumMod val="50000"/>
                            </a:schemeClr>
                          </a:solidFill>
                          <a:effectLst/>
                          <a:latin typeface="Meiryo UI" panose="020B0604030504040204" pitchFamily="50" charset="-128"/>
                          <a:ea typeface="Meiryo UI" panose="020B0604030504040204" pitchFamily="50" charset="-128"/>
                        </a:rPr>
                        <a:t>Book Chapters and Journal Articles</a:t>
                      </a:r>
                      <a:r>
                        <a:rPr kumimoji="1" lang="ja-JP" altLang="en-US" sz="800" kern="1200" dirty="0" smtClean="0">
                          <a:solidFill>
                            <a:schemeClr val="accent6">
                              <a:lumMod val="50000"/>
                            </a:schemeClr>
                          </a:solidFill>
                          <a:effectLst/>
                          <a:latin typeface="Meiryo UI" panose="020B0604030504040204" pitchFamily="50" charset="-128"/>
                          <a:ea typeface="Meiryo UI" panose="020B0604030504040204" pitchFamily="50" charset="-128"/>
                        </a:rPr>
                        <a:t>　論文</a:t>
                      </a:r>
                      <a:endParaRPr kumimoji="1" lang="ja-JP" altLang="en-US" sz="800" dirty="0">
                        <a:solidFill>
                          <a:schemeClr val="accent6">
                            <a:lumMod val="50000"/>
                          </a:schemeClr>
                        </a:solidFill>
                        <a:latin typeface="Meiryo UI" panose="020B0604030504040204" pitchFamily="50" charset="-128"/>
                        <a:ea typeface="Meiryo UI" panose="020B0604030504040204" pitchFamily="50" charset="-128"/>
                      </a:endParaRPr>
                    </a:p>
                  </a:txBody>
                  <a:tcPr/>
                </a:tc>
                <a:tc hMerge="1">
                  <a:txBody>
                    <a:bodyPr/>
                    <a:lstStyle/>
                    <a:p>
                      <a:endParaRPr kumimoji="1" lang="ja-JP" altLang="en-US" dirty="0"/>
                    </a:p>
                  </a:txBody>
                  <a:tcPr/>
                </a:tc>
              </a:tr>
              <a:tr h="478608">
                <a:tc vMerge="1">
                  <a:txBody>
                    <a:bodyPr/>
                    <a:lstStyle/>
                    <a:p>
                      <a:endParaRPr kumimoji="1" lang="ja-JP" altLang="en-US"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800" kern="1200" dirty="0" smtClean="0">
                          <a:solidFill>
                            <a:schemeClr val="accent6">
                              <a:lumMod val="50000"/>
                            </a:schemeClr>
                          </a:solidFill>
                          <a:effectLst/>
                          <a:latin typeface="Meiryo UI" panose="020B0604030504040204" pitchFamily="50" charset="-128"/>
                          <a:ea typeface="Meiryo UI" panose="020B0604030504040204" pitchFamily="50" charset="-128"/>
                        </a:rPr>
                        <a:t>Foreign Languages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800" kern="1200" dirty="0" smtClean="0">
                          <a:solidFill>
                            <a:schemeClr val="accent6">
                              <a:lumMod val="50000"/>
                            </a:schemeClr>
                          </a:solidFill>
                          <a:effectLst/>
                          <a:latin typeface="Meiryo UI" panose="020B0604030504040204" pitchFamily="50" charset="-128"/>
                          <a:ea typeface="Meiryo UI" panose="020B0604030504040204" pitchFamily="50" charset="-128"/>
                        </a:rPr>
                        <a:t>欧</a:t>
                      </a:r>
                      <a:r>
                        <a:rPr kumimoji="1" lang="ja-JP" altLang="ja-JP" sz="800" kern="1200" dirty="0" smtClean="0">
                          <a:solidFill>
                            <a:schemeClr val="accent6">
                              <a:lumMod val="50000"/>
                            </a:schemeClr>
                          </a:solidFill>
                          <a:effectLst/>
                          <a:latin typeface="Meiryo UI" panose="020B0604030504040204" pitchFamily="50" charset="-128"/>
                          <a:ea typeface="Meiryo UI" panose="020B0604030504040204" pitchFamily="50" charset="-128"/>
                        </a:rPr>
                        <a:t>文</a:t>
                      </a:r>
                      <a:endParaRPr kumimoji="1" lang="ja-JP" altLang="en-US" sz="800" dirty="0">
                        <a:solidFill>
                          <a:schemeClr val="accent6">
                            <a:lumMod val="50000"/>
                          </a:schemeClr>
                        </a:solidFill>
                        <a:latin typeface="Meiryo UI" panose="020B0604030504040204" pitchFamily="50" charset="-128"/>
                        <a:ea typeface="Meiryo UI" panose="020B0604030504040204" pitchFamily="50" charset="-128"/>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800" kern="1200" dirty="0" smtClean="0">
                          <a:solidFill>
                            <a:schemeClr val="accent6">
                              <a:lumMod val="50000"/>
                            </a:schemeClr>
                          </a:solidFill>
                          <a:effectLst/>
                          <a:latin typeface="Meiryo UI" panose="020B0604030504040204" pitchFamily="50" charset="-128"/>
                          <a:ea typeface="Meiryo UI" panose="020B0604030504040204" pitchFamily="50" charset="-128"/>
                        </a:rPr>
                        <a:t>Japanese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ja-JP" sz="800" kern="1200" dirty="0" smtClean="0">
                          <a:solidFill>
                            <a:schemeClr val="accent6">
                              <a:lumMod val="50000"/>
                            </a:schemeClr>
                          </a:solidFill>
                          <a:effectLst/>
                          <a:latin typeface="Meiryo UI" panose="020B0604030504040204" pitchFamily="50" charset="-128"/>
                          <a:ea typeface="Meiryo UI" panose="020B0604030504040204" pitchFamily="50" charset="-128"/>
                        </a:rPr>
                        <a:t>和文</a:t>
                      </a:r>
                      <a:endParaRPr kumimoji="1" lang="ja-JP" altLang="en-US" sz="800" dirty="0">
                        <a:solidFill>
                          <a:schemeClr val="accent6">
                            <a:lumMod val="50000"/>
                          </a:schemeClr>
                        </a:solidFill>
                        <a:latin typeface="Meiryo UI" panose="020B0604030504040204" pitchFamily="50" charset="-128"/>
                        <a:ea typeface="Meiryo UI" panose="020B0604030504040204" pitchFamily="50" charset="-128"/>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800" kern="1200" dirty="0" smtClean="0">
                          <a:solidFill>
                            <a:schemeClr val="accent6">
                              <a:lumMod val="50000"/>
                            </a:schemeClr>
                          </a:solidFill>
                          <a:effectLst/>
                          <a:latin typeface="Meiryo UI" panose="020B0604030504040204" pitchFamily="50" charset="-128"/>
                          <a:ea typeface="Meiryo UI" panose="020B0604030504040204" pitchFamily="50" charset="-128"/>
                        </a:rPr>
                        <a:t>Foreign Languages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ja-JP" sz="800" kern="1200" dirty="0" smtClean="0">
                          <a:solidFill>
                            <a:schemeClr val="accent6">
                              <a:lumMod val="50000"/>
                            </a:schemeClr>
                          </a:solidFill>
                          <a:effectLst/>
                          <a:latin typeface="Meiryo UI" panose="020B0604030504040204" pitchFamily="50" charset="-128"/>
                          <a:ea typeface="Meiryo UI" panose="020B0604030504040204" pitchFamily="50" charset="-128"/>
                        </a:rPr>
                        <a:t>欧文</a:t>
                      </a:r>
                      <a:endParaRPr kumimoji="1" lang="ja-JP" altLang="en-US" sz="800" dirty="0">
                        <a:solidFill>
                          <a:schemeClr val="accent6">
                            <a:lumMod val="50000"/>
                          </a:schemeClr>
                        </a:solidFill>
                        <a:latin typeface="Meiryo UI" panose="020B0604030504040204" pitchFamily="50" charset="-128"/>
                        <a:ea typeface="Meiryo UI" panose="020B0604030504040204" pitchFamily="50" charset="-128"/>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800" kern="1200" dirty="0" smtClean="0">
                          <a:solidFill>
                            <a:schemeClr val="accent6">
                              <a:lumMod val="50000"/>
                            </a:schemeClr>
                          </a:solidFill>
                          <a:effectLst/>
                          <a:latin typeface="Meiryo UI" panose="020B0604030504040204" pitchFamily="50" charset="-128"/>
                          <a:ea typeface="Meiryo UI" panose="020B0604030504040204" pitchFamily="50" charset="-128"/>
                        </a:rPr>
                        <a:t>Japanese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800" kern="1200" dirty="0" smtClean="0">
                          <a:solidFill>
                            <a:schemeClr val="accent6">
                              <a:lumMod val="50000"/>
                            </a:schemeClr>
                          </a:solidFill>
                          <a:effectLst/>
                          <a:latin typeface="Meiryo UI" panose="020B0604030504040204" pitchFamily="50" charset="-128"/>
                          <a:ea typeface="Meiryo UI" panose="020B0604030504040204" pitchFamily="50" charset="-128"/>
                        </a:rPr>
                        <a:t>和文</a:t>
                      </a:r>
                      <a:endParaRPr kumimoji="1" lang="ja-JP" altLang="en-US" sz="800" dirty="0">
                        <a:solidFill>
                          <a:schemeClr val="accent6">
                            <a:lumMod val="50000"/>
                          </a:schemeClr>
                        </a:solidFill>
                        <a:latin typeface="Meiryo UI" panose="020B0604030504040204" pitchFamily="50" charset="-128"/>
                        <a:ea typeface="Meiryo UI" panose="020B0604030504040204" pitchFamily="50" charset="-128"/>
                      </a:endParaRPr>
                    </a:p>
                  </a:txBody>
                  <a:tcPr/>
                </a:tc>
              </a:tr>
              <a:tr h="228671">
                <a:tc>
                  <a:txBody>
                    <a:bodyPr/>
                    <a:lstStyle/>
                    <a:p>
                      <a:pPr algn="ctr"/>
                      <a:r>
                        <a:rPr kumimoji="1" lang="en-US" altLang="ja-JP" sz="800" dirty="0" smtClean="0">
                          <a:solidFill>
                            <a:schemeClr val="accent6">
                              <a:lumMod val="50000"/>
                            </a:schemeClr>
                          </a:solidFill>
                          <a:latin typeface="Meiryo UI" panose="020B0604030504040204" pitchFamily="50" charset="-128"/>
                          <a:ea typeface="Meiryo UI" panose="020B0604030504040204" pitchFamily="50" charset="-128"/>
                        </a:rPr>
                        <a:t>2011</a:t>
                      </a:r>
                      <a:endParaRPr kumimoji="1" lang="ja-JP" altLang="en-US" sz="800" dirty="0">
                        <a:solidFill>
                          <a:schemeClr val="accent6">
                            <a:lumMod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800" dirty="0" smtClean="0">
                          <a:solidFill>
                            <a:schemeClr val="accent6">
                              <a:lumMod val="50000"/>
                            </a:schemeClr>
                          </a:solidFill>
                          <a:latin typeface="Meiryo UI" panose="020B0604030504040204" pitchFamily="50" charset="-128"/>
                          <a:ea typeface="Meiryo UI" panose="020B0604030504040204" pitchFamily="50" charset="-128"/>
                        </a:rPr>
                        <a:t>7</a:t>
                      </a:r>
                      <a:endParaRPr kumimoji="1" lang="ja-JP" altLang="en-US" sz="800" dirty="0">
                        <a:solidFill>
                          <a:schemeClr val="accent6">
                            <a:lumMod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800" dirty="0" smtClean="0">
                          <a:solidFill>
                            <a:schemeClr val="accent6">
                              <a:lumMod val="50000"/>
                            </a:schemeClr>
                          </a:solidFill>
                          <a:latin typeface="Meiryo UI" panose="020B0604030504040204" pitchFamily="50" charset="-128"/>
                          <a:ea typeface="Meiryo UI" panose="020B0604030504040204" pitchFamily="50" charset="-128"/>
                        </a:rPr>
                        <a:t>19</a:t>
                      </a:r>
                      <a:endParaRPr kumimoji="1" lang="ja-JP" altLang="en-US" sz="800" dirty="0">
                        <a:solidFill>
                          <a:schemeClr val="accent6">
                            <a:lumMod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800" dirty="0" smtClean="0">
                          <a:solidFill>
                            <a:schemeClr val="accent6">
                              <a:lumMod val="50000"/>
                            </a:schemeClr>
                          </a:solidFill>
                          <a:latin typeface="Meiryo UI" panose="020B0604030504040204" pitchFamily="50" charset="-128"/>
                          <a:ea typeface="Meiryo UI" panose="020B0604030504040204" pitchFamily="50" charset="-128"/>
                        </a:rPr>
                        <a:t>71</a:t>
                      </a:r>
                      <a:endParaRPr kumimoji="1" lang="ja-JP" altLang="en-US" sz="800" dirty="0">
                        <a:solidFill>
                          <a:schemeClr val="accent6">
                            <a:lumMod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800" dirty="0" smtClean="0">
                          <a:solidFill>
                            <a:schemeClr val="accent6">
                              <a:lumMod val="50000"/>
                            </a:schemeClr>
                          </a:solidFill>
                          <a:latin typeface="Meiryo UI" panose="020B0604030504040204" pitchFamily="50" charset="-128"/>
                          <a:ea typeface="Meiryo UI" panose="020B0604030504040204" pitchFamily="50" charset="-128"/>
                        </a:rPr>
                        <a:t>49</a:t>
                      </a:r>
                      <a:endParaRPr kumimoji="1" lang="ja-JP" altLang="en-US" sz="800" dirty="0">
                        <a:solidFill>
                          <a:schemeClr val="accent6">
                            <a:lumMod val="50000"/>
                          </a:schemeClr>
                        </a:solidFill>
                        <a:latin typeface="Meiryo UI" panose="020B0604030504040204" pitchFamily="50" charset="-128"/>
                        <a:ea typeface="Meiryo UI" panose="020B0604030504040204" pitchFamily="50" charset="-128"/>
                      </a:endParaRPr>
                    </a:p>
                  </a:txBody>
                  <a:tcPr/>
                </a:tc>
              </a:tr>
              <a:tr h="228671">
                <a:tc>
                  <a:txBody>
                    <a:bodyPr/>
                    <a:lstStyle/>
                    <a:p>
                      <a:pPr algn="ctr"/>
                      <a:r>
                        <a:rPr kumimoji="1" lang="en-US" altLang="ja-JP" sz="800" dirty="0" smtClean="0">
                          <a:solidFill>
                            <a:schemeClr val="accent6">
                              <a:lumMod val="50000"/>
                            </a:schemeClr>
                          </a:solidFill>
                          <a:latin typeface="Meiryo UI" panose="020B0604030504040204" pitchFamily="50" charset="-128"/>
                          <a:ea typeface="Meiryo UI" panose="020B0604030504040204" pitchFamily="50" charset="-128"/>
                        </a:rPr>
                        <a:t>2012</a:t>
                      </a:r>
                      <a:endParaRPr kumimoji="1" lang="ja-JP" altLang="en-US" sz="800" dirty="0">
                        <a:solidFill>
                          <a:schemeClr val="accent6">
                            <a:lumMod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800" dirty="0" smtClean="0">
                          <a:solidFill>
                            <a:schemeClr val="accent6">
                              <a:lumMod val="50000"/>
                            </a:schemeClr>
                          </a:solidFill>
                          <a:latin typeface="Meiryo UI" panose="020B0604030504040204" pitchFamily="50" charset="-128"/>
                          <a:ea typeface="Meiryo UI" panose="020B0604030504040204" pitchFamily="50" charset="-128"/>
                        </a:rPr>
                        <a:t>3</a:t>
                      </a:r>
                      <a:endParaRPr kumimoji="1" lang="ja-JP" altLang="en-US" sz="800" dirty="0">
                        <a:solidFill>
                          <a:schemeClr val="accent6">
                            <a:lumMod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800" dirty="0" smtClean="0">
                          <a:solidFill>
                            <a:schemeClr val="accent6">
                              <a:lumMod val="50000"/>
                            </a:schemeClr>
                          </a:solidFill>
                          <a:latin typeface="Meiryo UI" panose="020B0604030504040204" pitchFamily="50" charset="-128"/>
                          <a:ea typeface="Meiryo UI" panose="020B0604030504040204" pitchFamily="50" charset="-128"/>
                        </a:rPr>
                        <a:t>7</a:t>
                      </a:r>
                      <a:endParaRPr kumimoji="1" lang="ja-JP" altLang="en-US" sz="800" dirty="0">
                        <a:solidFill>
                          <a:schemeClr val="accent6">
                            <a:lumMod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800" dirty="0" smtClean="0">
                          <a:solidFill>
                            <a:schemeClr val="accent6">
                              <a:lumMod val="50000"/>
                            </a:schemeClr>
                          </a:solidFill>
                          <a:latin typeface="Meiryo UI" panose="020B0604030504040204" pitchFamily="50" charset="-128"/>
                          <a:ea typeface="Meiryo UI" panose="020B0604030504040204" pitchFamily="50" charset="-128"/>
                        </a:rPr>
                        <a:t>58</a:t>
                      </a:r>
                      <a:endParaRPr kumimoji="1" lang="ja-JP" altLang="en-US" sz="800" dirty="0">
                        <a:solidFill>
                          <a:schemeClr val="accent6">
                            <a:lumMod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800" dirty="0" smtClean="0">
                          <a:solidFill>
                            <a:schemeClr val="accent6">
                              <a:lumMod val="50000"/>
                            </a:schemeClr>
                          </a:solidFill>
                          <a:latin typeface="Meiryo UI" panose="020B0604030504040204" pitchFamily="50" charset="-128"/>
                          <a:ea typeface="Meiryo UI" panose="020B0604030504040204" pitchFamily="50" charset="-128"/>
                        </a:rPr>
                        <a:t>53</a:t>
                      </a:r>
                      <a:endParaRPr kumimoji="1" lang="ja-JP" altLang="en-US" sz="800" dirty="0">
                        <a:solidFill>
                          <a:schemeClr val="accent6">
                            <a:lumMod val="50000"/>
                          </a:schemeClr>
                        </a:solidFill>
                        <a:latin typeface="Meiryo UI" panose="020B0604030504040204" pitchFamily="50" charset="-128"/>
                        <a:ea typeface="Meiryo UI" panose="020B0604030504040204" pitchFamily="50" charset="-128"/>
                      </a:endParaRPr>
                    </a:p>
                  </a:txBody>
                  <a:tcPr/>
                </a:tc>
              </a:tr>
              <a:tr h="228671">
                <a:tc>
                  <a:txBody>
                    <a:bodyPr/>
                    <a:lstStyle/>
                    <a:p>
                      <a:pPr algn="ctr"/>
                      <a:r>
                        <a:rPr kumimoji="1" lang="en-US" altLang="ja-JP" sz="800" dirty="0" smtClean="0">
                          <a:solidFill>
                            <a:schemeClr val="accent6">
                              <a:lumMod val="50000"/>
                            </a:schemeClr>
                          </a:solidFill>
                          <a:latin typeface="Meiryo UI" panose="020B0604030504040204" pitchFamily="50" charset="-128"/>
                          <a:ea typeface="Meiryo UI" panose="020B0604030504040204" pitchFamily="50" charset="-128"/>
                        </a:rPr>
                        <a:t>2013</a:t>
                      </a:r>
                      <a:endParaRPr kumimoji="1" lang="ja-JP" altLang="en-US" sz="800" dirty="0">
                        <a:solidFill>
                          <a:schemeClr val="accent6">
                            <a:lumMod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800" dirty="0" smtClean="0">
                          <a:solidFill>
                            <a:schemeClr val="accent6">
                              <a:lumMod val="50000"/>
                            </a:schemeClr>
                          </a:solidFill>
                          <a:latin typeface="Meiryo UI" panose="020B0604030504040204" pitchFamily="50" charset="-128"/>
                          <a:ea typeface="Meiryo UI" panose="020B0604030504040204" pitchFamily="50" charset="-128"/>
                        </a:rPr>
                        <a:t>1</a:t>
                      </a:r>
                      <a:endParaRPr kumimoji="1" lang="ja-JP" altLang="en-US" sz="800" dirty="0">
                        <a:solidFill>
                          <a:schemeClr val="accent6">
                            <a:lumMod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800" dirty="0" smtClean="0">
                          <a:solidFill>
                            <a:schemeClr val="accent6">
                              <a:lumMod val="50000"/>
                            </a:schemeClr>
                          </a:solidFill>
                          <a:latin typeface="Meiryo UI" panose="020B0604030504040204" pitchFamily="50" charset="-128"/>
                          <a:ea typeface="Meiryo UI" panose="020B0604030504040204" pitchFamily="50" charset="-128"/>
                        </a:rPr>
                        <a:t>8</a:t>
                      </a:r>
                      <a:endParaRPr kumimoji="1" lang="ja-JP" altLang="en-US" sz="800" dirty="0">
                        <a:solidFill>
                          <a:schemeClr val="accent6">
                            <a:lumMod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800" dirty="0" smtClean="0">
                          <a:solidFill>
                            <a:schemeClr val="accent6">
                              <a:lumMod val="50000"/>
                            </a:schemeClr>
                          </a:solidFill>
                          <a:latin typeface="Meiryo UI" panose="020B0604030504040204" pitchFamily="50" charset="-128"/>
                          <a:ea typeface="Meiryo UI" panose="020B0604030504040204" pitchFamily="50" charset="-128"/>
                        </a:rPr>
                        <a:t>57</a:t>
                      </a:r>
                      <a:endParaRPr kumimoji="1" lang="ja-JP" altLang="en-US" sz="800" dirty="0">
                        <a:solidFill>
                          <a:schemeClr val="accent6">
                            <a:lumMod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800" dirty="0" smtClean="0">
                          <a:solidFill>
                            <a:schemeClr val="accent6">
                              <a:lumMod val="50000"/>
                            </a:schemeClr>
                          </a:solidFill>
                          <a:latin typeface="Meiryo UI" panose="020B0604030504040204" pitchFamily="50" charset="-128"/>
                          <a:ea typeface="Meiryo UI" panose="020B0604030504040204" pitchFamily="50" charset="-128"/>
                        </a:rPr>
                        <a:t>54</a:t>
                      </a:r>
                      <a:endParaRPr kumimoji="1" lang="ja-JP" altLang="en-US" sz="800" dirty="0">
                        <a:solidFill>
                          <a:schemeClr val="accent6">
                            <a:lumMod val="50000"/>
                          </a:schemeClr>
                        </a:solidFill>
                        <a:latin typeface="Meiryo UI" panose="020B0604030504040204" pitchFamily="50" charset="-128"/>
                        <a:ea typeface="Meiryo UI" panose="020B0604030504040204" pitchFamily="50" charset="-128"/>
                      </a:endParaRPr>
                    </a:p>
                  </a:txBody>
                  <a:tcPr/>
                </a:tc>
              </a:tr>
              <a:tr h="228671">
                <a:tc>
                  <a:txBody>
                    <a:bodyPr/>
                    <a:lstStyle/>
                    <a:p>
                      <a:pPr algn="ctr"/>
                      <a:r>
                        <a:rPr kumimoji="1" lang="en-US" altLang="ja-JP" sz="800" dirty="0" smtClean="0">
                          <a:solidFill>
                            <a:schemeClr val="accent6">
                              <a:lumMod val="50000"/>
                            </a:schemeClr>
                          </a:solidFill>
                          <a:latin typeface="Meiryo UI" panose="020B0604030504040204" pitchFamily="50" charset="-128"/>
                          <a:ea typeface="Meiryo UI" panose="020B0604030504040204" pitchFamily="50" charset="-128"/>
                        </a:rPr>
                        <a:t>2014</a:t>
                      </a:r>
                      <a:endParaRPr kumimoji="1" lang="ja-JP" altLang="en-US" sz="800" dirty="0">
                        <a:solidFill>
                          <a:schemeClr val="accent6">
                            <a:lumMod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800" dirty="0" smtClean="0">
                          <a:solidFill>
                            <a:schemeClr val="accent6">
                              <a:lumMod val="50000"/>
                            </a:schemeClr>
                          </a:solidFill>
                          <a:latin typeface="Meiryo UI" panose="020B0604030504040204" pitchFamily="50" charset="-128"/>
                          <a:ea typeface="Meiryo UI" panose="020B0604030504040204" pitchFamily="50" charset="-128"/>
                        </a:rPr>
                        <a:t>2</a:t>
                      </a:r>
                      <a:endParaRPr kumimoji="1" lang="ja-JP" altLang="en-US" sz="800" dirty="0">
                        <a:solidFill>
                          <a:schemeClr val="accent6">
                            <a:lumMod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800" dirty="0" smtClean="0">
                          <a:solidFill>
                            <a:schemeClr val="accent6">
                              <a:lumMod val="50000"/>
                            </a:schemeClr>
                          </a:solidFill>
                          <a:latin typeface="Meiryo UI" panose="020B0604030504040204" pitchFamily="50" charset="-128"/>
                          <a:ea typeface="Meiryo UI" panose="020B0604030504040204" pitchFamily="50" charset="-128"/>
                        </a:rPr>
                        <a:t>15</a:t>
                      </a:r>
                      <a:endParaRPr kumimoji="1" lang="ja-JP" altLang="en-US" sz="800" dirty="0">
                        <a:solidFill>
                          <a:schemeClr val="accent6">
                            <a:lumMod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800" dirty="0" smtClean="0">
                          <a:solidFill>
                            <a:schemeClr val="accent6">
                              <a:lumMod val="50000"/>
                            </a:schemeClr>
                          </a:solidFill>
                          <a:latin typeface="Meiryo UI" panose="020B0604030504040204" pitchFamily="50" charset="-128"/>
                          <a:ea typeface="Meiryo UI" panose="020B0604030504040204" pitchFamily="50" charset="-128"/>
                        </a:rPr>
                        <a:t>57</a:t>
                      </a:r>
                      <a:endParaRPr kumimoji="1" lang="ja-JP" altLang="en-US" sz="800" dirty="0">
                        <a:solidFill>
                          <a:schemeClr val="accent6">
                            <a:lumMod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800" dirty="0" smtClean="0">
                          <a:solidFill>
                            <a:schemeClr val="accent6">
                              <a:lumMod val="50000"/>
                            </a:schemeClr>
                          </a:solidFill>
                          <a:latin typeface="Meiryo UI" panose="020B0604030504040204" pitchFamily="50" charset="-128"/>
                          <a:ea typeface="Meiryo UI" panose="020B0604030504040204" pitchFamily="50" charset="-128"/>
                        </a:rPr>
                        <a:t>49</a:t>
                      </a:r>
                      <a:endParaRPr kumimoji="1" lang="ja-JP" altLang="en-US" sz="800" dirty="0">
                        <a:solidFill>
                          <a:schemeClr val="accent6">
                            <a:lumMod val="50000"/>
                          </a:schemeClr>
                        </a:solidFill>
                        <a:latin typeface="Meiryo UI" panose="020B0604030504040204" pitchFamily="50" charset="-128"/>
                        <a:ea typeface="Meiryo UI" panose="020B0604030504040204" pitchFamily="50" charset="-128"/>
                      </a:endParaRPr>
                    </a:p>
                  </a:txBody>
                  <a:tcPr/>
                </a:tc>
              </a:tr>
              <a:tr h="228671">
                <a:tc>
                  <a:txBody>
                    <a:bodyPr/>
                    <a:lstStyle/>
                    <a:p>
                      <a:pPr algn="ctr"/>
                      <a:r>
                        <a:rPr kumimoji="1" lang="en-US" altLang="ja-JP" sz="800" dirty="0" smtClean="0">
                          <a:solidFill>
                            <a:schemeClr val="accent6">
                              <a:lumMod val="50000"/>
                            </a:schemeClr>
                          </a:solidFill>
                          <a:latin typeface="Meiryo UI" panose="020B0604030504040204" pitchFamily="50" charset="-128"/>
                          <a:ea typeface="Meiryo UI" panose="020B0604030504040204" pitchFamily="50" charset="-128"/>
                        </a:rPr>
                        <a:t>2015</a:t>
                      </a:r>
                      <a:endParaRPr kumimoji="1" lang="ja-JP" altLang="en-US" sz="800" dirty="0">
                        <a:solidFill>
                          <a:schemeClr val="accent6">
                            <a:lumMod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800" dirty="0" smtClean="0">
                          <a:solidFill>
                            <a:schemeClr val="accent6">
                              <a:lumMod val="50000"/>
                            </a:schemeClr>
                          </a:solidFill>
                          <a:latin typeface="Meiryo UI" panose="020B0604030504040204" pitchFamily="50" charset="-128"/>
                          <a:ea typeface="Meiryo UI" panose="020B0604030504040204" pitchFamily="50" charset="-128"/>
                        </a:rPr>
                        <a:t>2</a:t>
                      </a:r>
                      <a:endParaRPr kumimoji="1" lang="ja-JP" altLang="en-US" sz="800" dirty="0">
                        <a:solidFill>
                          <a:schemeClr val="accent6">
                            <a:lumMod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800" dirty="0" smtClean="0">
                          <a:solidFill>
                            <a:schemeClr val="accent6">
                              <a:lumMod val="50000"/>
                            </a:schemeClr>
                          </a:solidFill>
                          <a:latin typeface="Meiryo UI" panose="020B0604030504040204" pitchFamily="50" charset="-128"/>
                          <a:ea typeface="Meiryo UI" panose="020B0604030504040204" pitchFamily="50" charset="-128"/>
                        </a:rPr>
                        <a:t>9</a:t>
                      </a:r>
                      <a:endParaRPr kumimoji="1" lang="ja-JP" altLang="en-US" sz="800" dirty="0">
                        <a:solidFill>
                          <a:schemeClr val="accent6">
                            <a:lumMod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800" dirty="0" smtClean="0">
                          <a:solidFill>
                            <a:schemeClr val="accent6">
                              <a:lumMod val="50000"/>
                            </a:schemeClr>
                          </a:solidFill>
                          <a:latin typeface="Meiryo UI" panose="020B0604030504040204" pitchFamily="50" charset="-128"/>
                          <a:ea typeface="Meiryo UI" panose="020B0604030504040204" pitchFamily="50" charset="-128"/>
                        </a:rPr>
                        <a:t>73</a:t>
                      </a:r>
                      <a:endParaRPr kumimoji="1" lang="ja-JP" altLang="en-US" sz="800" dirty="0">
                        <a:solidFill>
                          <a:schemeClr val="accent6">
                            <a:lumMod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800" dirty="0" smtClean="0">
                          <a:solidFill>
                            <a:schemeClr val="accent6">
                              <a:lumMod val="50000"/>
                            </a:schemeClr>
                          </a:solidFill>
                          <a:latin typeface="Meiryo UI" panose="020B0604030504040204" pitchFamily="50" charset="-128"/>
                          <a:ea typeface="Meiryo UI" panose="020B0604030504040204" pitchFamily="50" charset="-128"/>
                        </a:rPr>
                        <a:t>47</a:t>
                      </a:r>
                      <a:endParaRPr kumimoji="1" lang="ja-JP" altLang="en-US" sz="800" dirty="0">
                        <a:solidFill>
                          <a:schemeClr val="accent6">
                            <a:lumMod val="50000"/>
                          </a:schemeClr>
                        </a:solidFill>
                        <a:latin typeface="Meiryo UI" panose="020B0604030504040204" pitchFamily="50" charset="-128"/>
                        <a:ea typeface="Meiryo UI" panose="020B0604030504040204" pitchFamily="50" charset="-128"/>
                      </a:endParaRPr>
                    </a:p>
                  </a:txBody>
                  <a:tcPr/>
                </a:tc>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1492550887"/>
              </p:ext>
            </p:extLst>
          </p:nvPr>
        </p:nvGraphicFramePr>
        <p:xfrm>
          <a:off x="0" y="7385177"/>
          <a:ext cx="6843712" cy="2182750"/>
        </p:xfrm>
        <a:graphic>
          <a:graphicData uri="http://schemas.openxmlformats.org/drawingml/2006/table">
            <a:tbl>
              <a:tblPr firstRow="1" bandRow="1">
                <a:tableStyleId>{18603FDC-E32A-4AB5-989C-0864C3EAD2B8}</a:tableStyleId>
              </a:tblPr>
              <a:tblGrid>
                <a:gridCol w="2119229"/>
                <a:gridCol w="551267"/>
                <a:gridCol w="3901371"/>
                <a:gridCol w="271845"/>
              </a:tblGrid>
              <a:tr h="345110">
                <a:tc>
                  <a:txBody>
                    <a:bodyPr/>
                    <a:lstStyle/>
                    <a:p>
                      <a:r>
                        <a:rPr kumimoji="1" lang="en-US" altLang="ja-JP" sz="800" b="0" kern="1200" dirty="0" smtClean="0">
                          <a:solidFill>
                            <a:schemeClr val="accent2">
                              <a:lumMod val="50000"/>
                            </a:schemeClr>
                          </a:solidFill>
                          <a:effectLst/>
                          <a:latin typeface="Meiryo UI" panose="020B0604030504040204" pitchFamily="50" charset="-128"/>
                          <a:ea typeface="Meiryo UI" panose="020B0604030504040204" pitchFamily="50" charset="-128"/>
                        </a:rPr>
                        <a:t>Grant-in-Aid for Scientific Research (S)</a:t>
                      </a:r>
                      <a:r>
                        <a:rPr kumimoji="1" lang="ja-JP" altLang="en-US" sz="800" b="0" kern="1200" dirty="0" smtClean="0">
                          <a:solidFill>
                            <a:schemeClr val="accent2">
                              <a:lumMod val="50000"/>
                            </a:schemeClr>
                          </a:solidFill>
                          <a:effectLst/>
                          <a:latin typeface="Meiryo UI" panose="020B0604030504040204" pitchFamily="50" charset="-128"/>
                          <a:ea typeface="Meiryo UI" panose="020B0604030504040204" pitchFamily="50" charset="-128"/>
                        </a:rPr>
                        <a:t>　</a:t>
                      </a:r>
                      <a:r>
                        <a:rPr kumimoji="1" lang="ja-JP" altLang="ja-JP" sz="800" b="0" kern="1200" dirty="0" smtClean="0">
                          <a:solidFill>
                            <a:schemeClr val="accent2">
                              <a:lumMod val="50000"/>
                            </a:schemeClr>
                          </a:solidFill>
                          <a:effectLst/>
                          <a:latin typeface="Meiryo UI" panose="020B0604030504040204" pitchFamily="50" charset="-128"/>
                          <a:ea typeface="Meiryo UI" panose="020B0604030504040204" pitchFamily="50" charset="-128"/>
                        </a:rPr>
                        <a:t>基盤研究</a:t>
                      </a:r>
                      <a:r>
                        <a:rPr kumimoji="1" lang="en-US" altLang="ja-JP" sz="800" b="0" kern="1200" dirty="0" smtClean="0">
                          <a:solidFill>
                            <a:schemeClr val="accent2">
                              <a:lumMod val="50000"/>
                            </a:schemeClr>
                          </a:solidFill>
                          <a:effectLst/>
                          <a:latin typeface="Meiryo UI" panose="020B0604030504040204" pitchFamily="50" charset="-128"/>
                          <a:ea typeface="Meiryo UI" panose="020B0604030504040204" pitchFamily="50" charset="-128"/>
                        </a:rPr>
                        <a:t>(S)*</a:t>
                      </a:r>
                      <a:endParaRPr kumimoji="1" lang="ja-JP" altLang="en-US" sz="800" b="0" dirty="0">
                        <a:solidFill>
                          <a:schemeClr val="accent2">
                            <a:lumMod val="50000"/>
                          </a:schemeClr>
                        </a:solidFill>
                        <a:latin typeface="Meiryo UI" panose="020B0604030504040204" pitchFamily="50" charset="-128"/>
                        <a:ea typeface="Meiryo UI" panose="020B0604030504040204" pitchFamily="50" charset="-128"/>
                      </a:endParaRPr>
                    </a:p>
                  </a:txBody>
                  <a:tcPr>
                    <a:solidFill>
                      <a:schemeClr val="accent4"/>
                    </a:solidFill>
                  </a:tcPr>
                </a:tc>
                <a:tc>
                  <a:txBody>
                    <a:bodyPr/>
                    <a:lstStyle/>
                    <a:p>
                      <a:r>
                        <a:rPr kumimoji="1" lang="en-US" altLang="ja-JP" sz="800" b="0" dirty="0" smtClean="0">
                          <a:solidFill>
                            <a:schemeClr val="accent2">
                              <a:lumMod val="50000"/>
                            </a:schemeClr>
                          </a:solidFill>
                          <a:latin typeface="Meiryo UI" panose="020B0604030504040204" pitchFamily="50" charset="-128"/>
                          <a:ea typeface="Meiryo UI" panose="020B0604030504040204" pitchFamily="50" charset="-128"/>
                        </a:rPr>
                        <a:t>2 </a:t>
                      </a:r>
                      <a:r>
                        <a:rPr kumimoji="1" lang="en-US" altLang="ja-JP" sz="800" b="0" dirty="0" err="1" smtClean="0">
                          <a:solidFill>
                            <a:schemeClr val="accent2">
                              <a:lumMod val="50000"/>
                            </a:schemeClr>
                          </a:solidFill>
                          <a:latin typeface="Meiryo UI" panose="020B0604030504040204" pitchFamily="50" charset="-128"/>
                          <a:ea typeface="Meiryo UI" panose="020B0604030504040204" pitchFamily="50" charset="-128"/>
                        </a:rPr>
                        <a:t>prjs</a:t>
                      </a:r>
                      <a:endParaRPr kumimoji="1" lang="ja-JP" altLang="en-US" sz="800" b="0" dirty="0">
                        <a:solidFill>
                          <a:schemeClr val="accent2">
                            <a:lumMod val="50000"/>
                          </a:schemeClr>
                        </a:solidFill>
                        <a:latin typeface="Meiryo UI" panose="020B0604030504040204" pitchFamily="50" charset="-128"/>
                        <a:ea typeface="Meiryo UI" panose="020B0604030504040204" pitchFamily="50" charset="-128"/>
                      </a:endParaRPr>
                    </a:p>
                  </a:txBody>
                  <a:tcPr>
                    <a:solidFill>
                      <a:schemeClr val="accent4"/>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b="0" kern="1200" dirty="0" smtClean="0">
                          <a:solidFill>
                            <a:schemeClr val="accent2">
                              <a:lumMod val="50000"/>
                            </a:schemeClr>
                          </a:solidFill>
                          <a:effectLst/>
                          <a:latin typeface="Meiryo UI" panose="020B0604030504040204" pitchFamily="50" charset="-128"/>
                          <a:ea typeface="Meiryo UI" panose="020B0604030504040204" pitchFamily="50" charset="-128"/>
                        </a:rPr>
                        <a:t>Grant-in-Aid for Research Activity Start-up </a:t>
                      </a:r>
                      <a:r>
                        <a:rPr kumimoji="1" lang="ja-JP" altLang="ja-JP" sz="800" b="0" kern="1200" dirty="0" smtClean="0">
                          <a:solidFill>
                            <a:schemeClr val="accent2">
                              <a:lumMod val="50000"/>
                            </a:schemeClr>
                          </a:solidFill>
                          <a:effectLst/>
                          <a:latin typeface="Meiryo UI" panose="020B0604030504040204" pitchFamily="50" charset="-128"/>
                          <a:ea typeface="Meiryo UI" panose="020B0604030504040204" pitchFamily="50" charset="-128"/>
                        </a:rPr>
                        <a:t>研究活動スタート支援</a:t>
                      </a:r>
                      <a:endParaRPr kumimoji="1" lang="ja-JP" altLang="en-US" sz="800" b="0" dirty="0">
                        <a:solidFill>
                          <a:schemeClr val="accent2">
                            <a:lumMod val="50000"/>
                          </a:schemeClr>
                        </a:solidFill>
                        <a:latin typeface="Meiryo UI" panose="020B0604030504040204" pitchFamily="50" charset="-128"/>
                        <a:ea typeface="Meiryo UI" panose="020B0604030504040204" pitchFamily="50" charset="-128"/>
                      </a:endParaRPr>
                    </a:p>
                  </a:txBody>
                  <a:tcPr>
                    <a:solidFill>
                      <a:schemeClr val="accent4"/>
                    </a:solidFill>
                  </a:tcPr>
                </a:tc>
                <a:tc>
                  <a:txBody>
                    <a:bodyPr/>
                    <a:lstStyle/>
                    <a:p>
                      <a:r>
                        <a:rPr kumimoji="1" lang="en-US" altLang="ja-JP" sz="800" b="0" dirty="0" smtClean="0">
                          <a:solidFill>
                            <a:schemeClr val="accent2">
                              <a:lumMod val="50000"/>
                            </a:schemeClr>
                          </a:solidFill>
                          <a:latin typeface="Meiryo UI" panose="020B0604030504040204" pitchFamily="50" charset="-128"/>
                          <a:ea typeface="Meiryo UI" panose="020B0604030504040204" pitchFamily="50" charset="-128"/>
                        </a:rPr>
                        <a:t>1</a:t>
                      </a:r>
                      <a:endParaRPr kumimoji="1" lang="ja-JP" altLang="en-US" sz="800" b="0" dirty="0">
                        <a:solidFill>
                          <a:schemeClr val="accent2">
                            <a:lumMod val="50000"/>
                          </a:schemeClr>
                        </a:solidFill>
                        <a:latin typeface="Meiryo UI" panose="020B0604030504040204" pitchFamily="50" charset="-128"/>
                        <a:ea typeface="Meiryo UI" panose="020B0604030504040204" pitchFamily="50" charset="-128"/>
                      </a:endParaRPr>
                    </a:p>
                  </a:txBody>
                  <a:tcPr>
                    <a:solidFill>
                      <a:schemeClr val="accent4"/>
                    </a:solidFill>
                  </a:tcPr>
                </a:tc>
              </a:tr>
              <a:tr h="345110">
                <a:tc>
                  <a:txBody>
                    <a:bodyPr/>
                    <a:lstStyle/>
                    <a:p>
                      <a:r>
                        <a:rPr kumimoji="1" lang="en-US" altLang="ja-JP" sz="800" b="0" kern="1200" dirty="0" smtClean="0">
                          <a:solidFill>
                            <a:schemeClr val="accent2">
                              <a:lumMod val="50000"/>
                            </a:schemeClr>
                          </a:solidFill>
                          <a:effectLst/>
                          <a:latin typeface="Meiryo UI" panose="020B0604030504040204" pitchFamily="50" charset="-128"/>
                          <a:ea typeface="Meiryo UI" panose="020B0604030504040204" pitchFamily="50" charset="-128"/>
                        </a:rPr>
                        <a:t>Grant-in-Aid for Scientific Research (A)</a:t>
                      </a:r>
                    </a:p>
                    <a:p>
                      <a:r>
                        <a:rPr kumimoji="1" lang="ja-JP" altLang="ja-JP" sz="800" b="0" kern="1200" dirty="0" smtClean="0">
                          <a:solidFill>
                            <a:schemeClr val="accent2">
                              <a:lumMod val="50000"/>
                            </a:schemeClr>
                          </a:solidFill>
                          <a:effectLst/>
                          <a:latin typeface="Meiryo UI" panose="020B0604030504040204" pitchFamily="50" charset="-128"/>
                          <a:ea typeface="Meiryo UI" panose="020B0604030504040204" pitchFamily="50" charset="-128"/>
                        </a:rPr>
                        <a:t>基盤研究</a:t>
                      </a:r>
                      <a:r>
                        <a:rPr kumimoji="1" lang="en-US" altLang="ja-JP" sz="800" b="0" kern="1200" dirty="0" smtClean="0">
                          <a:solidFill>
                            <a:schemeClr val="accent2">
                              <a:lumMod val="50000"/>
                            </a:schemeClr>
                          </a:solidFill>
                          <a:effectLst/>
                          <a:latin typeface="Meiryo UI" panose="020B0604030504040204" pitchFamily="50" charset="-128"/>
                          <a:ea typeface="Meiryo UI" panose="020B0604030504040204" pitchFamily="50" charset="-128"/>
                        </a:rPr>
                        <a:t>(A)</a:t>
                      </a:r>
                      <a:endParaRPr kumimoji="1" lang="ja-JP" altLang="en-US" sz="800" b="0" dirty="0">
                        <a:solidFill>
                          <a:schemeClr val="accent2">
                            <a:lumMod val="50000"/>
                          </a:schemeClr>
                        </a:solidFill>
                        <a:latin typeface="Meiryo UI" panose="020B0604030504040204" pitchFamily="50" charset="-128"/>
                        <a:ea typeface="Meiryo UI" panose="020B0604030504040204" pitchFamily="50" charset="-128"/>
                      </a:endParaRPr>
                    </a:p>
                  </a:txBody>
                  <a:tcPr>
                    <a:solidFill>
                      <a:schemeClr val="accent4">
                        <a:lumMod val="60000"/>
                        <a:lumOff val="40000"/>
                      </a:schemeClr>
                    </a:solidFill>
                  </a:tcPr>
                </a:tc>
                <a:tc>
                  <a:txBody>
                    <a:bodyPr/>
                    <a:lstStyle/>
                    <a:p>
                      <a:r>
                        <a:rPr kumimoji="1" lang="en-US" altLang="ja-JP" sz="800" b="0" dirty="0" smtClean="0">
                          <a:solidFill>
                            <a:schemeClr val="accent2">
                              <a:lumMod val="50000"/>
                            </a:schemeClr>
                          </a:solidFill>
                          <a:latin typeface="Meiryo UI" panose="020B0604030504040204" pitchFamily="50" charset="-128"/>
                          <a:ea typeface="Meiryo UI" panose="020B0604030504040204" pitchFamily="50" charset="-128"/>
                        </a:rPr>
                        <a:t>7</a:t>
                      </a:r>
                      <a:endParaRPr kumimoji="1" lang="ja-JP" altLang="en-US" sz="800" b="0" dirty="0">
                        <a:solidFill>
                          <a:schemeClr val="accent2">
                            <a:lumMod val="50000"/>
                          </a:schemeClr>
                        </a:solidFill>
                        <a:latin typeface="Meiryo UI" panose="020B0604030504040204" pitchFamily="50" charset="-128"/>
                        <a:ea typeface="Meiryo UI" panose="020B0604030504040204" pitchFamily="50" charset="-128"/>
                      </a:endParaRPr>
                    </a:p>
                  </a:txBody>
                  <a:tcPr>
                    <a:solidFill>
                      <a:schemeClr val="accent4">
                        <a:lumMod val="60000"/>
                        <a:lumOff val="4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b="0" kern="1200" dirty="0" smtClean="0">
                          <a:solidFill>
                            <a:schemeClr val="accent2">
                              <a:lumMod val="50000"/>
                            </a:schemeClr>
                          </a:solidFill>
                          <a:effectLst/>
                          <a:latin typeface="Meiryo UI" panose="020B0604030504040204" pitchFamily="50" charset="-128"/>
                          <a:ea typeface="Meiryo UI" panose="020B0604030504040204" pitchFamily="50" charset="-128"/>
                        </a:rPr>
                        <a:t>Fund for the Promotion of Joint International Research</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ja-JP" sz="800" b="0" kern="1200" dirty="0" smtClean="0">
                          <a:solidFill>
                            <a:schemeClr val="accent2">
                              <a:lumMod val="50000"/>
                            </a:schemeClr>
                          </a:solidFill>
                          <a:effectLst/>
                          <a:latin typeface="Meiryo UI" panose="020B0604030504040204" pitchFamily="50" charset="-128"/>
                          <a:ea typeface="Meiryo UI" panose="020B0604030504040204" pitchFamily="50" charset="-128"/>
                        </a:rPr>
                        <a:t>国際共同研究加速基金</a:t>
                      </a:r>
                      <a:endParaRPr kumimoji="1" lang="ja-JP" altLang="en-US" sz="800" b="0" dirty="0">
                        <a:solidFill>
                          <a:schemeClr val="accent2">
                            <a:lumMod val="50000"/>
                          </a:schemeClr>
                        </a:solidFill>
                        <a:latin typeface="Meiryo UI" panose="020B0604030504040204" pitchFamily="50" charset="-128"/>
                        <a:ea typeface="Meiryo UI" panose="020B0604030504040204" pitchFamily="50" charset="-128"/>
                      </a:endParaRPr>
                    </a:p>
                  </a:txBody>
                  <a:tcPr>
                    <a:solidFill>
                      <a:schemeClr val="accent4">
                        <a:lumMod val="60000"/>
                        <a:lumOff val="40000"/>
                      </a:schemeClr>
                    </a:solidFill>
                  </a:tcPr>
                </a:tc>
                <a:tc>
                  <a:txBody>
                    <a:bodyPr/>
                    <a:lstStyle/>
                    <a:p>
                      <a:r>
                        <a:rPr kumimoji="1" lang="en-US" altLang="ja-JP" sz="800" b="0" dirty="0" smtClean="0">
                          <a:solidFill>
                            <a:schemeClr val="accent2">
                              <a:lumMod val="50000"/>
                            </a:schemeClr>
                          </a:solidFill>
                          <a:latin typeface="Meiryo UI" panose="020B0604030504040204" pitchFamily="50" charset="-128"/>
                          <a:ea typeface="Meiryo UI" panose="020B0604030504040204" pitchFamily="50" charset="-128"/>
                        </a:rPr>
                        <a:t>2</a:t>
                      </a:r>
                      <a:endParaRPr kumimoji="1" lang="ja-JP" altLang="en-US" sz="800" b="0" dirty="0">
                        <a:solidFill>
                          <a:schemeClr val="accent2">
                            <a:lumMod val="50000"/>
                          </a:schemeClr>
                        </a:solidFill>
                        <a:latin typeface="Meiryo UI" panose="020B0604030504040204" pitchFamily="50" charset="-128"/>
                        <a:ea typeface="Meiryo UI" panose="020B0604030504040204" pitchFamily="50" charset="-128"/>
                      </a:endParaRPr>
                    </a:p>
                  </a:txBody>
                  <a:tcPr>
                    <a:solidFill>
                      <a:schemeClr val="accent4">
                        <a:lumMod val="60000"/>
                        <a:lumOff val="40000"/>
                      </a:schemeClr>
                    </a:solidFill>
                  </a:tcPr>
                </a:tc>
              </a:tr>
              <a:tr h="456732">
                <a:tc>
                  <a:txBody>
                    <a:bodyPr/>
                    <a:lstStyle/>
                    <a:p>
                      <a:r>
                        <a:rPr kumimoji="1" lang="en-US" altLang="ja-JP" sz="800" b="0" kern="1200" dirty="0" smtClean="0">
                          <a:solidFill>
                            <a:schemeClr val="accent2">
                              <a:lumMod val="50000"/>
                            </a:schemeClr>
                          </a:solidFill>
                          <a:effectLst/>
                          <a:latin typeface="Meiryo UI" panose="020B0604030504040204" pitchFamily="50" charset="-128"/>
                          <a:ea typeface="Meiryo UI" panose="020B0604030504040204" pitchFamily="50" charset="-128"/>
                        </a:rPr>
                        <a:t>Grant-in-Aid for Scientific Research (B)</a:t>
                      </a:r>
                    </a:p>
                    <a:p>
                      <a:r>
                        <a:rPr kumimoji="1" lang="ja-JP" altLang="ja-JP" sz="800" b="0" kern="1200" dirty="0" smtClean="0">
                          <a:solidFill>
                            <a:schemeClr val="accent2">
                              <a:lumMod val="50000"/>
                            </a:schemeClr>
                          </a:solidFill>
                          <a:effectLst/>
                          <a:latin typeface="Meiryo UI" panose="020B0604030504040204" pitchFamily="50" charset="-128"/>
                          <a:ea typeface="Meiryo UI" panose="020B0604030504040204" pitchFamily="50" charset="-128"/>
                        </a:rPr>
                        <a:t>基盤研究</a:t>
                      </a:r>
                      <a:r>
                        <a:rPr kumimoji="1" lang="en-US" altLang="ja-JP" sz="800" b="0" kern="1200" dirty="0" smtClean="0">
                          <a:solidFill>
                            <a:schemeClr val="accent2">
                              <a:lumMod val="50000"/>
                            </a:schemeClr>
                          </a:solidFill>
                          <a:effectLst/>
                          <a:latin typeface="Meiryo UI" panose="020B0604030504040204" pitchFamily="50" charset="-128"/>
                          <a:ea typeface="Meiryo UI" panose="020B0604030504040204" pitchFamily="50" charset="-128"/>
                        </a:rPr>
                        <a:t>(B)</a:t>
                      </a:r>
                      <a:endParaRPr kumimoji="1" lang="ja-JP" altLang="en-US" sz="800" b="0" dirty="0">
                        <a:solidFill>
                          <a:schemeClr val="accent2">
                            <a:lumMod val="50000"/>
                          </a:schemeClr>
                        </a:solidFill>
                        <a:latin typeface="Meiryo UI" panose="020B0604030504040204" pitchFamily="50" charset="-128"/>
                        <a:ea typeface="Meiryo UI" panose="020B0604030504040204" pitchFamily="50" charset="-128"/>
                      </a:endParaRPr>
                    </a:p>
                  </a:txBody>
                  <a:tcPr>
                    <a:solidFill>
                      <a:schemeClr val="accent4"/>
                    </a:solidFill>
                  </a:tcPr>
                </a:tc>
                <a:tc>
                  <a:txBody>
                    <a:bodyPr/>
                    <a:lstStyle/>
                    <a:p>
                      <a:r>
                        <a:rPr kumimoji="1" lang="en-US" altLang="ja-JP" sz="800" b="0" dirty="0" smtClean="0">
                          <a:solidFill>
                            <a:schemeClr val="accent2">
                              <a:lumMod val="50000"/>
                            </a:schemeClr>
                          </a:solidFill>
                          <a:latin typeface="Meiryo UI" panose="020B0604030504040204" pitchFamily="50" charset="-128"/>
                          <a:ea typeface="Meiryo UI" panose="020B0604030504040204" pitchFamily="50" charset="-128"/>
                        </a:rPr>
                        <a:t>6</a:t>
                      </a:r>
                      <a:endParaRPr kumimoji="1" lang="ja-JP" altLang="en-US" sz="800" b="0" dirty="0">
                        <a:solidFill>
                          <a:schemeClr val="accent2">
                            <a:lumMod val="50000"/>
                          </a:schemeClr>
                        </a:solidFill>
                        <a:latin typeface="Meiryo UI" panose="020B0604030504040204" pitchFamily="50" charset="-128"/>
                        <a:ea typeface="Meiryo UI" panose="020B0604030504040204" pitchFamily="50" charset="-128"/>
                      </a:endParaRPr>
                    </a:p>
                  </a:txBody>
                  <a:tcPr>
                    <a:solidFill>
                      <a:schemeClr val="accent4"/>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b="0" kern="1200" dirty="0" smtClean="0">
                          <a:solidFill>
                            <a:schemeClr val="accent2">
                              <a:lumMod val="50000"/>
                            </a:schemeClr>
                          </a:solidFill>
                          <a:effectLst/>
                          <a:latin typeface="Meiryo UI" panose="020B0604030504040204" pitchFamily="50" charset="-128"/>
                          <a:ea typeface="Meiryo UI" panose="020B0604030504040204" pitchFamily="50" charset="-128"/>
                        </a:rPr>
                        <a:t>Program for Advancing Strategic International Networks to Accelerate the Circulation of Talented Researchers </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ja-JP" sz="800" b="0" kern="1200" dirty="0" smtClean="0">
                          <a:solidFill>
                            <a:schemeClr val="accent2">
                              <a:lumMod val="50000"/>
                            </a:schemeClr>
                          </a:solidFill>
                          <a:effectLst/>
                          <a:latin typeface="Meiryo UI" panose="020B0604030504040204" pitchFamily="50" charset="-128"/>
                          <a:ea typeface="Meiryo UI" panose="020B0604030504040204" pitchFamily="50" charset="-128"/>
                        </a:rPr>
                        <a:t>頭脳循環を加速する戦略的国際研究ネットワーク推進プログラム</a:t>
                      </a:r>
                      <a:endParaRPr kumimoji="1" lang="ja-JP" altLang="en-US" sz="800" b="0" dirty="0">
                        <a:solidFill>
                          <a:schemeClr val="accent2">
                            <a:lumMod val="50000"/>
                          </a:schemeClr>
                        </a:solidFill>
                        <a:latin typeface="Meiryo UI" panose="020B0604030504040204" pitchFamily="50" charset="-128"/>
                        <a:ea typeface="Meiryo UI" panose="020B0604030504040204" pitchFamily="50" charset="-128"/>
                      </a:endParaRPr>
                    </a:p>
                  </a:txBody>
                  <a:tcPr>
                    <a:solidFill>
                      <a:schemeClr val="accent4"/>
                    </a:solidFill>
                  </a:tcPr>
                </a:tc>
                <a:tc>
                  <a:txBody>
                    <a:bodyPr/>
                    <a:lstStyle/>
                    <a:p>
                      <a:r>
                        <a:rPr kumimoji="1" lang="en-US" altLang="ja-JP" sz="800" b="0" dirty="0" smtClean="0">
                          <a:solidFill>
                            <a:schemeClr val="accent2">
                              <a:lumMod val="50000"/>
                            </a:schemeClr>
                          </a:solidFill>
                          <a:latin typeface="Meiryo UI" panose="020B0604030504040204" pitchFamily="50" charset="-128"/>
                          <a:ea typeface="Meiryo UI" panose="020B0604030504040204" pitchFamily="50" charset="-128"/>
                        </a:rPr>
                        <a:t>1</a:t>
                      </a:r>
                      <a:endParaRPr kumimoji="1" lang="ja-JP" altLang="en-US" sz="800" b="0" dirty="0">
                        <a:solidFill>
                          <a:schemeClr val="accent2">
                            <a:lumMod val="50000"/>
                          </a:schemeClr>
                        </a:solidFill>
                        <a:latin typeface="Meiryo UI" panose="020B0604030504040204" pitchFamily="50" charset="-128"/>
                        <a:ea typeface="Meiryo UI" panose="020B0604030504040204" pitchFamily="50" charset="-128"/>
                      </a:endParaRPr>
                    </a:p>
                  </a:txBody>
                  <a:tcPr>
                    <a:solidFill>
                      <a:schemeClr val="accent4"/>
                    </a:solidFill>
                  </a:tcPr>
                </a:tc>
              </a:tr>
              <a:tr h="345110">
                <a:tc>
                  <a:txBody>
                    <a:bodyPr/>
                    <a:lstStyle/>
                    <a:p>
                      <a:r>
                        <a:rPr kumimoji="1" lang="en-US" altLang="ja-JP" sz="800" b="0" kern="1200" dirty="0" smtClean="0">
                          <a:solidFill>
                            <a:schemeClr val="accent2">
                              <a:lumMod val="50000"/>
                            </a:schemeClr>
                          </a:solidFill>
                          <a:effectLst/>
                          <a:latin typeface="Meiryo UI" panose="020B0604030504040204" pitchFamily="50" charset="-128"/>
                          <a:ea typeface="Meiryo UI" panose="020B0604030504040204" pitchFamily="50" charset="-128"/>
                        </a:rPr>
                        <a:t>Grant-in-Aid for Scientific Research (C)</a:t>
                      </a:r>
                    </a:p>
                    <a:p>
                      <a:r>
                        <a:rPr kumimoji="1" lang="ja-JP" altLang="ja-JP" sz="800" b="0" kern="1200" dirty="0" smtClean="0">
                          <a:solidFill>
                            <a:schemeClr val="accent2">
                              <a:lumMod val="50000"/>
                            </a:schemeClr>
                          </a:solidFill>
                          <a:effectLst/>
                          <a:latin typeface="Meiryo UI" panose="020B0604030504040204" pitchFamily="50" charset="-128"/>
                          <a:ea typeface="Meiryo UI" panose="020B0604030504040204" pitchFamily="50" charset="-128"/>
                        </a:rPr>
                        <a:t>基盤研究</a:t>
                      </a:r>
                      <a:r>
                        <a:rPr kumimoji="1" lang="en-US" altLang="ja-JP" sz="800" b="0" kern="1200" dirty="0" smtClean="0">
                          <a:solidFill>
                            <a:schemeClr val="accent2">
                              <a:lumMod val="50000"/>
                            </a:schemeClr>
                          </a:solidFill>
                          <a:effectLst/>
                          <a:latin typeface="Meiryo UI" panose="020B0604030504040204" pitchFamily="50" charset="-128"/>
                          <a:ea typeface="Meiryo UI" panose="020B0604030504040204" pitchFamily="50" charset="-128"/>
                        </a:rPr>
                        <a:t>(C)</a:t>
                      </a:r>
                      <a:endParaRPr kumimoji="1" lang="ja-JP" altLang="en-US" sz="800" b="0" dirty="0">
                        <a:solidFill>
                          <a:schemeClr val="accent2">
                            <a:lumMod val="50000"/>
                          </a:schemeClr>
                        </a:solidFill>
                        <a:latin typeface="Meiryo UI" panose="020B0604030504040204" pitchFamily="50" charset="-128"/>
                        <a:ea typeface="Meiryo UI" panose="020B0604030504040204" pitchFamily="50" charset="-128"/>
                      </a:endParaRPr>
                    </a:p>
                  </a:txBody>
                  <a:tcPr>
                    <a:solidFill>
                      <a:schemeClr val="accent4">
                        <a:lumMod val="60000"/>
                        <a:lumOff val="40000"/>
                      </a:schemeClr>
                    </a:solidFill>
                  </a:tcPr>
                </a:tc>
                <a:tc>
                  <a:txBody>
                    <a:bodyPr/>
                    <a:lstStyle/>
                    <a:p>
                      <a:r>
                        <a:rPr kumimoji="1" lang="en-US" altLang="ja-JP" sz="800" b="0" dirty="0" smtClean="0">
                          <a:solidFill>
                            <a:schemeClr val="accent2">
                              <a:lumMod val="50000"/>
                            </a:schemeClr>
                          </a:solidFill>
                          <a:latin typeface="Meiryo UI" panose="020B0604030504040204" pitchFamily="50" charset="-128"/>
                          <a:ea typeface="Meiryo UI" panose="020B0604030504040204" pitchFamily="50" charset="-128"/>
                        </a:rPr>
                        <a:t>4</a:t>
                      </a:r>
                      <a:endParaRPr kumimoji="1" lang="ja-JP" altLang="en-US" sz="800" b="0" dirty="0">
                        <a:solidFill>
                          <a:schemeClr val="accent2">
                            <a:lumMod val="50000"/>
                          </a:schemeClr>
                        </a:solidFill>
                        <a:latin typeface="Meiryo UI" panose="020B0604030504040204" pitchFamily="50" charset="-128"/>
                        <a:ea typeface="Meiryo UI" panose="020B0604030504040204" pitchFamily="50" charset="-128"/>
                      </a:endParaRPr>
                    </a:p>
                  </a:txBody>
                  <a:tcPr>
                    <a:solidFill>
                      <a:schemeClr val="accent4">
                        <a:lumMod val="60000"/>
                        <a:lumOff val="4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b="0" kern="1200" dirty="0" smtClean="0">
                          <a:solidFill>
                            <a:schemeClr val="accent2">
                              <a:lumMod val="50000"/>
                            </a:schemeClr>
                          </a:solidFill>
                          <a:effectLst/>
                          <a:latin typeface="Meiryo UI" panose="020B0604030504040204" pitchFamily="50" charset="-128"/>
                          <a:ea typeface="Meiryo UI" panose="020B0604030504040204" pitchFamily="50" charset="-128"/>
                        </a:rPr>
                        <a:t>Health Labor Sciences Research Grant</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ja-JP" sz="800" b="0" kern="1200" dirty="0" smtClean="0">
                          <a:solidFill>
                            <a:schemeClr val="accent2">
                              <a:lumMod val="50000"/>
                            </a:schemeClr>
                          </a:solidFill>
                          <a:effectLst/>
                          <a:latin typeface="Meiryo UI" panose="020B0604030504040204" pitchFamily="50" charset="-128"/>
                          <a:ea typeface="Meiryo UI" panose="020B0604030504040204" pitchFamily="50" charset="-128"/>
                        </a:rPr>
                        <a:t>厚生労働科学研究費補助金</a:t>
                      </a:r>
                      <a:r>
                        <a:rPr kumimoji="1" lang="en-US" altLang="ja-JP" sz="800" b="0" kern="1200" dirty="0" smtClean="0">
                          <a:solidFill>
                            <a:schemeClr val="accent2">
                              <a:lumMod val="50000"/>
                            </a:schemeClr>
                          </a:solidFill>
                          <a:effectLst/>
                          <a:latin typeface="Meiryo UI" panose="020B0604030504040204" pitchFamily="50" charset="-128"/>
                          <a:ea typeface="Meiryo UI" panose="020B0604030504040204" pitchFamily="50" charset="-128"/>
                        </a:rPr>
                        <a:t> </a:t>
                      </a:r>
                      <a:endParaRPr kumimoji="1" lang="ja-JP" altLang="en-US" sz="800" b="0" dirty="0">
                        <a:solidFill>
                          <a:schemeClr val="accent2">
                            <a:lumMod val="50000"/>
                          </a:schemeClr>
                        </a:solidFill>
                        <a:latin typeface="Meiryo UI" panose="020B0604030504040204" pitchFamily="50" charset="-128"/>
                        <a:ea typeface="Meiryo UI" panose="020B0604030504040204" pitchFamily="50" charset="-128"/>
                      </a:endParaRPr>
                    </a:p>
                  </a:txBody>
                  <a:tcPr>
                    <a:solidFill>
                      <a:schemeClr val="accent4">
                        <a:lumMod val="60000"/>
                        <a:lumOff val="40000"/>
                      </a:schemeClr>
                    </a:solidFill>
                  </a:tcPr>
                </a:tc>
                <a:tc>
                  <a:txBody>
                    <a:bodyPr/>
                    <a:lstStyle/>
                    <a:p>
                      <a:r>
                        <a:rPr kumimoji="1" lang="en-US" altLang="ja-JP" sz="800" b="0" dirty="0" smtClean="0">
                          <a:solidFill>
                            <a:schemeClr val="accent2">
                              <a:lumMod val="50000"/>
                            </a:schemeClr>
                          </a:solidFill>
                          <a:latin typeface="Meiryo UI" panose="020B0604030504040204" pitchFamily="50" charset="-128"/>
                          <a:ea typeface="Meiryo UI" panose="020B0604030504040204" pitchFamily="50" charset="-128"/>
                        </a:rPr>
                        <a:t>1</a:t>
                      </a:r>
                      <a:endParaRPr kumimoji="1" lang="ja-JP" altLang="en-US" sz="800" b="0" dirty="0">
                        <a:solidFill>
                          <a:schemeClr val="accent2">
                            <a:lumMod val="50000"/>
                          </a:schemeClr>
                        </a:solidFill>
                        <a:latin typeface="Meiryo UI" panose="020B0604030504040204" pitchFamily="50" charset="-128"/>
                        <a:ea typeface="Meiryo UI" panose="020B0604030504040204" pitchFamily="50" charset="-128"/>
                      </a:endParaRPr>
                    </a:p>
                  </a:txBody>
                  <a:tcPr>
                    <a:solidFill>
                      <a:schemeClr val="accent4">
                        <a:lumMod val="60000"/>
                        <a:lumOff val="40000"/>
                      </a:schemeClr>
                    </a:solidFill>
                  </a:tcPr>
                </a:tc>
              </a:tr>
              <a:tr h="345110">
                <a:tc>
                  <a:txBody>
                    <a:bodyPr/>
                    <a:lstStyle/>
                    <a:p>
                      <a:r>
                        <a:rPr kumimoji="1" lang="en-US" altLang="ja-JP" sz="800" b="0" kern="1200" dirty="0" smtClean="0">
                          <a:solidFill>
                            <a:schemeClr val="accent2">
                              <a:lumMod val="50000"/>
                            </a:schemeClr>
                          </a:solidFill>
                          <a:effectLst/>
                          <a:latin typeface="Meiryo UI" panose="020B0604030504040204" pitchFamily="50" charset="-128"/>
                          <a:ea typeface="Meiryo UI" panose="020B0604030504040204" pitchFamily="50" charset="-128"/>
                        </a:rPr>
                        <a:t>Grant-in-Aid for Young Scientists (B)</a:t>
                      </a:r>
                    </a:p>
                    <a:p>
                      <a:r>
                        <a:rPr kumimoji="1" lang="ja-JP" altLang="ja-JP" sz="800" b="0" kern="1200" dirty="0" smtClean="0">
                          <a:solidFill>
                            <a:schemeClr val="accent2">
                              <a:lumMod val="50000"/>
                            </a:schemeClr>
                          </a:solidFill>
                          <a:effectLst/>
                          <a:latin typeface="Meiryo UI" panose="020B0604030504040204" pitchFamily="50" charset="-128"/>
                          <a:ea typeface="Meiryo UI" panose="020B0604030504040204" pitchFamily="50" charset="-128"/>
                        </a:rPr>
                        <a:t>若手研究</a:t>
                      </a:r>
                      <a:r>
                        <a:rPr kumimoji="1" lang="en-US" altLang="ja-JP" sz="800" b="0" kern="1200" dirty="0" smtClean="0">
                          <a:solidFill>
                            <a:schemeClr val="accent2">
                              <a:lumMod val="50000"/>
                            </a:schemeClr>
                          </a:solidFill>
                          <a:effectLst/>
                          <a:latin typeface="Meiryo UI" panose="020B0604030504040204" pitchFamily="50" charset="-128"/>
                          <a:ea typeface="Meiryo UI" panose="020B0604030504040204" pitchFamily="50" charset="-128"/>
                        </a:rPr>
                        <a:t>(B)</a:t>
                      </a:r>
                      <a:endParaRPr kumimoji="1" lang="ja-JP" altLang="en-US" sz="800" b="0" dirty="0">
                        <a:solidFill>
                          <a:schemeClr val="accent2">
                            <a:lumMod val="50000"/>
                          </a:schemeClr>
                        </a:solidFill>
                        <a:latin typeface="Meiryo UI" panose="020B0604030504040204" pitchFamily="50" charset="-128"/>
                        <a:ea typeface="Meiryo UI" panose="020B0604030504040204" pitchFamily="50" charset="-128"/>
                      </a:endParaRPr>
                    </a:p>
                  </a:txBody>
                  <a:tcPr>
                    <a:solidFill>
                      <a:schemeClr val="accent4"/>
                    </a:solidFill>
                  </a:tcPr>
                </a:tc>
                <a:tc>
                  <a:txBody>
                    <a:bodyPr/>
                    <a:lstStyle/>
                    <a:p>
                      <a:r>
                        <a:rPr kumimoji="1" lang="en-US" altLang="ja-JP" sz="800" b="0" dirty="0" smtClean="0">
                          <a:solidFill>
                            <a:schemeClr val="accent2">
                              <a:lumMod val="50000"/>
                            </a:schemeClr>
                          </a:solidFill>
                          <a:latin typeface="Meiryo UI" panose="020B0604030504040204" pitchFamily="50" charset="-128"/>
                          <a:ea typeface="Meiryo UI" panose="020B0604030504040204" pitchFamily="50" charset="-128"/>
                        </a:rPr>
                        <a:t>5</a:t>
                      </a:r>
                      <a:endParaRPr kumimoji="1" lang="ja-JP" altLang="en-US" sz="800" b="0" dirty="0">
                        <a:solidFill>
                          <a:schemeClr val="accent2">
                            <a:lumMod val="50000"/>
                          </a:schemeClr>
                        </a:solidFill>
                        <a:latin typeface="Meiryo UI" panose="020B0604030504040204" pitchFamily="50" charset="-128"/>
                        <a:ea typeface="Meiryo UI" panose="020B0604030504040204" pitchFamily="50" charset="-128"/>
                      </a:endParaRPr>
                    </a:p>
                  </a:txBody>
                  <a:tcPr>
                    <a:solidFill>
                      <a:schemeClr val="accent4"/>
                    </a:solidFill>
                  </a:tcPr>
                </a:tc>
                <a:tc>
                  <a:txBody>
                    <a:bodyPr/>
                    <a:lstStyle/>
                    <a:p>
                      <a:r>
                        <a:rPr kumimoji="1" lang="en-US" altLang="ja-JP" sz="800" b="0" kern="1200" dirty="0" smtClean="0">
                          <a:solidFill>
                            <a:schemeClr val="accent2">
                              <a:lumMod val="50000"/>
                            </a:schemeClr>
                          </a:solidFill>
                          <a:effectLst/>
                          <a:latin typeface="Meiryo UI" panose="020B0604030504040204" pitchFamily="50" charset="-128"/>
                          <a:ea typeface="Meiryo UI" panose="020B0604030504040204" pitchFamily="50" charset="-128"/>
                        </a:rPr>
                        <a:t>Joint Research Projects/sponsored Research Projects </a:t>
                      </a:r>
                    </a:p>
                    <a:p>
                      <a:r>
                        <a:rPr kumimoji="1" lang="ja-JP" altLang="ja-JP" sz="800" b="0" kern="1200" dirty="0" smtClean="0">
                          <a:solidFill>
                            <a:schemeClr val="accent2">
                              <a:lumMod val="50000"/>
                            </a:schemeClr>
                          </a:solidFill>
                          <a:effectLst/>
                          <a:latin typeface="Meiryo UI" panose="020B0604030504040204" pitchFamily="50" charset="-128"/>
                          <a:ea typeface="Meiryo UI" panose="020B0604030504040204" pitchFamily="50" charset="-128"/>
                        </a:rPr>
                        <a:t>共同研究費・受託研究費・受託事業費</a:t>
                      </a:r>
                      <a:r>
                        <a:rPr kumimoji="1" lang="en-US" altLang="ja-JP" sz="800" b="0" kern="1200" dirty="0" smtClean="0">
                          <a:solidFill>
                            <a:schemeClr val="accent2">
                              <a:lumMod val="50000"/>
                            </a:schemeClr>
                          </a:solidFill>
                          <a:effectLst/>
                          <a:latin typeface="Meiryo UI" panose="020B0604030504040204" pitchFamily="50" charset="-128"/>
                          <a:ea typeface="Meiryo UI" panose="020B0604030504040204" pitchFamily="50" charset="-128"/>
                        </a:rPr>
                        <a:t> </a:t>
                      </a:r>
                      <a:endParaRPr kumimoji="1" lang="ja-JP" altLang="en-US" sz="800" b="0" dirty="0">
                        <a:solidFill>
                          <a:schemeClr val="accent2">
                            <a:lumMod val="50000"/>
                          </a:schemeClr>
                        </a:solidFill>
                        <a:latin typeface="Meiryo UI" panose="020B0604030504040204" pitchFamily="50" charset="-128"/>
                        <a:ea typeface="Meiryo UI" panose="020B0604030504040204" pitchFamily="50" charset="-128"/>
                      </a:endParaRPr>
                    </a:p>
                  </a:txBody>
                  <a:tcPr>
                    <a:solidFill>
                      <a:schemeClr val="accent4"/>
                    </a:solidFill>
                  </a:tcPr>
                </a:tc>
                <a:tc>
                  <a:txBody>
                    <a:bodyPr/>
                    <a:lstStyle/>
                    <a:p>
                      <a:r>
                        <a:rPr kumimoji="1" lang="en-US" altLang="ja-JP" sz="800" b="0" dirty="0" smtClean="0">
                          <a:solidFill>
                            <a:schemeClr val="accent2">
                              <a:lumMod val="50000"/>
                            </a:schemeClr>
                          </a:solidFill>
                          <a:latin typeface="Meiryo UI" panose="020B0604030504040204" pitchFamily="50" charset="-128"/>
                          <a:ea typeface="Meiryo UI" panose="020B0604030504040204" pitchFamily="50" charset="-128"/>
                        </a:rPr>
                        <a:t>1</a:t>
                      </a:r>
                      <a:endParaRPr kumimoji="1" lang="ja-JP" altLang="en-US" sz="800" b="0" dirty="0">
                        <a:solidFill>
                          <a:schemeClr val="accent2">
                            <a:lumMod val="50000"/>
                          </a:schemeClr>
                        </a:solidFill>
                        <a:latin typeface="Meiryo UI" panose="020B0604030504040204" pitchFamily="50" charset="-128"/>
                        <a:ea typeface="Meiryo UI" panose="020B0604030504040204" pitchFamily="50" charset="-128"/>
                      </a:endParaRPr>
                    </a:p>
                  </a:txBody>
                  <a:tcPr>
                    <a:solidFill>
                      <a:schemeClr val="accent4"/>
                    </a:solidFill>
                  </a:tcPr>
                </a:tc>
              </a:tr>
              <a:tr h="345110">
                <a:tc>
                  <a:txBody>
                    <a:bodyPr/>
                    <a:lstStyle/>
                    <a:p>
                      <a:r>
                        <a:rPr kumimoji="1" lang="en-US" altLang="ja-JP" sz="800" b="0" kern="1200" dirty="0" smtClean="0">
                          <a:solidFill>
                            <a:schemeClr val="accent2">
                              <a:lumMod val="50000"/>
                            </a:schemeClr>
                          </a:solidFill>
                          <a:effectLst/>
                          <a:latin typeface="Meiryo UI" panose="020B0604030504040204" pitchFamily="50" charset="-128"/>
                          <a:ea typeface="Meiryo UI" panose="020B0604030504040204" pitchFamily="50" charset="-128"/>
                        </a:rPr>
                        <a:t>Grant-in-Aid for JSPS Research Fellow</a:t>
                      </a:r>
                      <a:r>
                        <a:rPr kumimoji="1" lang="ja-JP" altLang="ja-JP" sz="800" b="0" kern="1200" dirty="0" smtClean="0">
                          <a:solidFill>
                            <a:schemeClr val="accent2">
                              <a:lumMod val="50000"/>
                            </a:schemeClr>
                          </a:solidFill>
                          <a:effectLst/>
                          <a:latin typeface="Meiryo UI" panose="020B0604030504040204" pitchFamily="50" charset="-128"/>
                          <a:ea typeface="Meiryo UI" panose="020B0604030504040204" pitchFamily="50" charset="-128"/>
                        </a:rPr>
                        <a:t>特別研究員奨励費</a:t>
                      </a:r>
                      <a:endParaRPr kumimoji="1" lang="ja-JP" altLang="en-US" sz="800" b="0" dirty="0">
                        <a:solidFill>
                          <a:schemeClr val="accent2">
                            <a:lumMod val="50000"/>
                          </a:schemeClr>
                        </a:solidFill>
                        <a:latin typeface="Meiryo UI" panose="020B0604030504040204" pitchFamily="50" charset="-128"/>
                        <a:ea typeface="Meiryo UI" panose="020B0604030504040204" pitchFamily="50" charset="-128"/>
                      </a:endParaRPr>
                    </a:p>
                  </a:txBody>
                  <a:tcPr>
                    <a:solidFill>
                      <a:schemeClr val="accent4">
                        <a:lumMod val="60000"/>
                        <a:lumOff val="40000"/>
                      </a:schemeClr>
                    </a:solidFill>
                  </a:tcPr>
                </a:tc>
                <a:tc>
                  <a:txBody>
                    <a:bodyPr/>
                    <a:lstStyle/>
                    <a:p>
                      <a:r>
                        <a:rPr kumimoji="1" lang="en-US" altLang="ja-JP" sz="800" b="0" dirty="0" smtClean="0">
                          <a:solidFill>
                            <a:schemeClr val="accent2">
                              <a:lumMod val="50000"/>
                            </a:schemeClr>
                          </a:solidFill>
                          <a:latin typeface="Meiryo UI" panose="020B0604030504040204" pitchFamily="50" charset="-128"/>
                          <a:ea typeface="Meiryo UI" panose="020B0604030504040204" pitchFamily="50" charset="-128"/>
                        </a:rPr>
                        <a:t>5</a:t>
                      </a:r>
                      <a:endParaRPr kumimoji="1" lang="ja-JP" altLang="en-US" sz="800" b="0" dirty="0">
                        <a:solidFill>
                          <a:schemeClr val="accent2">
                            <a:lumMod val="50000"/>
                          </a:schemeClr>
                        </a:solidFill>
                        <a:latin typeface="Meiryo UI" panose="020B0604030504040204" pitchFamily="50" charset="-128"/>
                        <a:ea typeface="Meiryo UI" panose="020B0604030504040204" pitchFamily="50" charset="-128"/>
                      </a:endParaRPr>
                    </a:p>
                  </a:txBody>
                  <a:tcPr>
                    <a:solidFill>
                      <a:schemeClr val="accent4">
                        <a:lumMod val="60000"/>
                        <a:lumOff val="4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b="0" kern="1200" dirty="0" smtClean="0">
                          <a:solidFill>
                            <a:schemeClr val="accent2">
                              <a:lumMod val="50000"/>
                            </a:schemeClr>
                          </a:solidFill>
                          <a:effectLst/>
                          <a:latin typeface="Meiryo UI" panose="020B0604030504040204" pitchFamily="50" charset="-128"/>
                          <a:ea typeface="Meiryo UI" panose="020B0604030504040204" pitchFamily="50" charset="-128"/>
                        </a:rPr>
                        <a:t>Donations </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ja-JP" sz="800" b="0" kern="1200" dirty="0" smtClean="0">
                          <a:solidFill>
                            <a:schemeClr val="accent2">
                              <a:lumMod val="50000"/>
                            </a:schemeClr>
                          </a:solidFill>
                          <a:effectLst/>
                          <a:latin typeface="Meiryo UI" panose="020B0604030504040204" pitchFamily="50" charset="-128"/>
                          <a:ea typeface="Meiryo UI" panose="020B0604030504040204" pitchFamily="50" charset="-128"/>
                        </a:rPr>
                        <a:t>寄附金（新規受け入れ分のみ）</a:t>
                      </a:r>
                      <a:r>
                        <a:rPr kumimoji="1" lang="en-US" altLang="ja-JP" sz="800" b="0" kern="1200" dirty="0" smtClean="0">
                          <a:solidFill>
                            <a:schemeClr val="accent2">
                              <a:lumMod val="50000"/>
                            </a:schemeClr>
                          </a:solidFill>
                          <a:effectLst/>
                          <a:latin typeface="Meiryo UI" panose="020B0604030504040204" pitchFamily="50" charset="-128"/>
                          <a:ea typeface="Meiryo UI" panose="020B0604030504040204" pitchFamily="50" charset="-128"/>
                        </a:rPr>
                        <a:t> </a:t>
                      </a:r>
                      <a:endParaRPr kumimoji="1" lang="ja-JP" altLang="en-US" sz="800" b="0" dirty="0">
                        <a:solidFill>
                          <a:schemeClr val="accent2">
                            <a:lumMod val="50000"/>
                          </a:schemeClr>
                        </a:solidFill>
                        <a:latin typeface="Meiryo UI" panose="020B0604030504040204" pitchFamily="50" charset="-128"/>
                        <a:ea typeface="Meiryo UI" panose="020B0604030504040204" pitchFamily="50" charset="-128"/>
                      </a:endParaRPr>
                    </a:p>
                  </a:txBody>
                  <a:tcPr>
                    <a:solidFill>
                      <a:schemeClr val="accent4">
                        <a:lumMod val="60000"/>
                        <a:lumOff val="40000"/>
                      </a:schemeClr>
                    </a:solidFill>
                  </a:tcPr>
                </a:tc>
                <a:tc>
                  <a:txBody>
                    <a:bodyPr/>
                    <a:lstStyle/>
                    <a:p>
                      <a:r>
                        <a:rPr kumimoji="1" lang="en-US" altLang="ja-JP" sz="800" b="0" dirty="0" smtClean="0">
                          <a:solidFill>
                            <a:schemeClr val="accent2">
                              <a:lumMod val="50000"/>
                            </a:schemeClr>
                          </a:solidFill>
                          <a:latin typeface="Meiryo UI" panose="020B0604030504040204" pitchFamily="50" charset="-128"/>
                          <a:ea typeface="Meiryo UI" panose="020B0604030504040204" pitchFamily="50" charset="-128"/>
                        </a:rPr>
                        <a:t>4</a:t>
                      </a:r>
                      <a:endParaRPr kumimoji="1" lang="ja-JP" altLang="en-US" sz="800" b="0" dirty="0">
                        <a:solidFill>
                          <a:schemeClr val="accent2">
                            <a:lumMod val="50000"/>
                          </a:schemeClr>
                        </a:solidFill>
                        <a:latin typeface="Meiryo UI" panose="020B0604030504040204" pitchFamily="50" charset="-128"/>
                        <a:ea typeface="Meiryo UI" panose="020B0604030504040204" pitchFamily="50" charset="-128"/>
                      </a:endParaRPr>
                    </a:p>
                  </a:txBody>
                  <a:tcPr>
                    <a:solidFill>
                      <a:schemeClr val="accent4">
                        <a:lumMod val="60000"/>
                        <a:lumOff val="40000"/>
                      </a:schemeClr>
                    </a:solidFill>
                  </a:tcPr>
                </a:tc>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2249187557"/>
              </p:ext>
            </p:extLst>
          </p:nvPr>
        </p:nvGraphicFramePr>
        <p:xfrm>
          <a:off x="4269356" y="1192726"/>
          <a:ext cx="2558136" cy="1526610"/>
        </p:xfrm>
        <a:graphic>
          <a:graphicData uri="http://schemas.openxmlformats.org/drawingml/2006/table">
            <a:tbl>
              <a:tblPr firstRow="1" bandRow="1">
                <a:tableStyleId>{D113A9D2-9D6B-4929-AA2D-F23B5EE8CBE7}</a:tableStyleId>
              </a:tblPr>
              <a:tblGrid>
                <a:gridCol w="813351"/>
                <a:gridCol w="1744785"/>
              </a:tblGrid>
              <a:tr h="254435">
                <a:tc>
                  <a:txBody>
                    <a:bodyPr/>
                    <a:lstStyle/>
                    <a:p>
                      <a:r>
                        <a:rPr kumimoji="1" lang="en-US" altLang="ja-JP" sz="800" dirty="0" smtClean="0">
                          <a:solidFill>
                            <a:schemeClr val="accent1">
                              <a:lumMod val="50000"/>
                            </a:schemeClr>
                          </a:solidFill>
                          <a:latin typeface="Meiryo UI" panose="020B0604030504040204" pitchFamily="50" charset="-128"/>
                          <a:ea typeface="Meiryo UI" panose="020B0604030504040204" pitchFamily="50" charset="-128"/>
                        </a:rPr>
                        <a:t>FY</a:t>
                      </a:r>
                      <a:endParaRPr kumimoji="1" lang="ja-JP" altLang="en-US" sz="800" dirty="0">
                        <a:solidFill>
                          <a:schemeClr val="accent1">
                            <a:lumMod val="50000"/>
                          </a:schemeClr>
                        </a:solidFill>
                        <a:latin typeface="Meiryo UI" panose="020B0604030504040204" pitchFamily="50" charset="-128"/>
                        <a:ea typeface="Meiryo UI" panose="020B0604030504040204" pitchFamily="50" charset="-128"/>
                      </a:endParaRPr>
                    </a:p>
                  </a:txBody>
                  <a:tcPr/>
                </a:tc>
                <a:tc>
                  <a:txBody>
                    <a:bodyPr/>
                    <a:lstStyle/>
                    <a:p>
                      <a:r>
                        <a:rPr kumimoji="1" lang="en-US" altLang="ja-JP" sz="800" kern="1200" dirty="0" smtClean="0">
                          <a:solidFill>
                            <a:schemeClr val="accent1">
                              <a:lumMod val="50000"/>
                            </a:schemeClr>
                          </a:solidFill>
                          <a:effectLst/>
                          <a:latin typeface="Meiryo UI" panose="020B0604030504040204" pitchFamily="50" charset="-128"/>
                          <a:ea typeface="Meiryo UI" panose="020B0604030504040204" pitchFamily="50" charset="-128"/>
                        </a:rPr>
                        <a:t>No. of people</a:t>
                      </a:r>
                      <a:endParaRPr kumimoji="1" lang="ja-JP" altLang="en-US" sz="800" dirty="0">
                        <a:solidFill>
                          <a:schemeClr val="accent1">
                            <a:lumMod val="50000"/>
                          </a:schemeClr>
                        </a:solidFill>
                        <a:latin typeface="Meiryo UI" panose="020B0604030504040204" pitchFamily="50" charset="-128"/>
                        <a:ea typeface="Meiryo UI" panose="020B0604030504040204" pitchFamily="50" charset="-128"/>
                      </a:endParaRPr>
                    </a:p>
                  </a:txBody>
                  <a:tcPr/>
                </a:tc>
              </a:tr>
              <a:tr h="254435">
                <a:tc>
                  <a:txBody>
                    <a:bodyPr/>
                    <a:lstStyle/>
                    <a:p>
                      <a:r>
                        <a:rPr kumimoji="1" lang="en-US" altLang="ja-JP" sz="800" dirty="0" smtClean="0">
                          <a:solidFill>
                            <a:schemeClr val="accent1">
                              <a:lumMod val="50000"/>
                            </a:schemeClr>
                          </a:solidFill>
                          <a:latin typeface="Meiryo UI" panose="020B0604030504040204" pitchFamily="50" charset="-128"/>
                          <a:ea typeface="Meiryo UI" panose="020B0604030504040204" pitchFamily="50" charset="-128"/>
                        </a:rPr>
                        <a:t>2012</a:t>
                      </a:r>
                      <a:endParaRPr kumimoji="1" lang="ja-JP" altLang="en-US" sz="800" dirty="0">
                        <a:solidFill>
                          <a:schemeClr val="accent1">
                            <a:lumMod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800" dirty="0" smtClean="0">
                          <a:solidFill>
                            <a:schemeClr val="accent1">
                              <a:lumMod val="50000"/>
                            </a:schemeClr>
                          </a:solidFill>
                          <a:latin typeface="Meiryo UI" panose="020B0604030504040204" pitchFamily="50" charset="-128"/>
                          <a:ea typeface="Meiryo UI" panose="020B0604030504040204" pitchFamily="50" charset="-128"/>
                        </a:rPr>
                        <a:t>63</a:t>
                      </a:r>
                      <a:endParaRPr kumimoji="1" lang="ja-JP" altLang="en-US" sz="800" dirty="0">
                        <a:solidFill>
                          <a:schemeClr val="accent1">
                            <a:lumMod val="50000"/>
                          </a:schemeClr>
                        </a:solidFill>
                        <a:latin typeface="Meiryo UI" panose="020B0604030504040204" pitchFamily="50" charset="-128"/>
                        <a:ea typeface="Meiryo UI" panose="020B0604030504040204" pitchFamily="50" charset="-128"/>
                      </a:endParaRPr>
                    </a:p>
                  </a:txBody>
                  <a:tcPr/>
                </a:tc>
              </a:tr>
              <a:tr h="254435">
                <a:tc>
                  <a:txBody>
                    <a:bodyPr/>
                    <a:lstStyle/>
                    <a:p>
                      <a:r>
                        <a:rPr kumimoji="1" lang="en-US" altLang="ja-JP" sz="800" dirty="0" smtClean="0">
                          <a:solidFill>
                            <a:schemeClr val="accent1">
                              <a:lumMod val="50000"/>
                            </a:schemeClr>
                          </a:solidFill>
                          <a:latin typeface="Meiryo UI" panose="020B0604030504040204" pitchFamily="50" charset="-128"/>
                          <a:ea typeface="Meiryo UI" panose="020B0604030504040204" pitchFamily="50" charset="-128"/>
                        </a:rPr>
                        <a:t>2013</a:t>
                      </a:r>
                      <a:endParaRPr kumimoji="1" lang="ja-JP" altLang="en-US" sz="800" dirty="0">
                        <a:solidFill>
                          <a:schemeClr val="accent1">
                            <a:lumMod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800" dirty="0" smtClean="0">
                          <a:solidFill>
                            <a:schemeClr val="accent1">
                              <a:lumMod val="50000"/>
                            </a:schemeClr>
                          </a:solidFill>
                          <a:latin typeface="Meiryo UI" panose="020B0604030504040204" pitchFamily="50" charset="-128"/>
                          <a:ea typeface="Meiryo UI" panose="020B0604030504040204" pitchFamily="50" charset="-128"/>
                        </a:rPr>
                        <a:t>63</a:t>
                      </a:r>
                      <a:endParaRPr kumimoji="1" lang="ja-JP" altLang="en-US" sz="800" dirty="0">
                        <a:solidFill>
                          <a:schemeClr val="accent1">
                            <a:lumMod val="50000"/>
                          </a:schemeClr>
                        </a:solidFill>
                        <a:latin typeface="Meiryo UI" panose="020B0604030504040204" pitchFamily="50" charset="-128"/>
                        <a:ea typeface="Meiryo UI" panose="020B0604030504040204" pitchFamily="50" charset="-128"/>
                      </a:endParaRPr>
                    </a:p>
                  </a:txBody>
                  <a:tcPr/>
                </a:tc>
              </a:tr>
              <a:tr h="254435">
                <a:tc>
                  <a:txBody>
                    <a:bodyPr/>
                    <a:lstStyle/>
                    <a:p>
                      <a:r>
                        <a:rPr kumimoji="1" lang="en-US" altLang="ja-JP" sz="800" dirty="0" smtClean="0">
                          <a:solidFill>
                            <a:schemeClr val="accent1">
                              <a:lumMod val="50000"/>
                            </a:schemeClr>
                          </a:solidFill>
                          <a:latin typeface="Meiryo UI" panose="020B0604030504040204" pitchFamily="50" charset="-128"/>
                          <a:ea typeface="Meiryo UI" panose="020B0604030504040204" pitchFamily="50" charset="-128"/>
                        </a:rPr>
                        <a:t>2014</a:t>
                      </a:r>
                      <a:endParaRPr kumimoji="1" lang="ja-JP" altLang="en-US" sz="800" dirty="0">
                        <a:solidFill>
                          <a:schemeClr val="accent1">
                            <a:lumMod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800" dirty="0" smtClean="0">
                          <a:solidFill>
                            <a:schemeClr val="accent1">
                              <a:lumMod val="50000"/>
                            </a:schemeClr>
                          </a:solidFill>
                          <a:latin typeface="Meiryo UI" panose="020B0604030504040204" pitchFamily="50" charset="-128"/>
                          <a:ea typeface="Meiryo UI" panose="020B0604030504040204" pitchFamily="50" charset="-128"/>
                        </a:rPr>
                        <a:t>74</a:t>
                      </a:r>
                      <a:endParaRPr kumimoji="1" lang="ja-JP" altLang="en-US" sz="800" dirty="0">
                        <a:solidFill>
                          <a:schemeClr val="accent1">
                            <a:lumMod val="50000"/>
                          </a:schemeClr>
                        </a:solidFill>
                        <a:latin typeface="Meiryo UI" panose="020B0604030504040204" pitchFamily="50" charset="-128"/>
                        <a:ea typeface="Meiryo UI" panose="020B0604030504040204" pitchFamily="50" charset="-128"/>
                      </a:endParaRPr>
                    </a:p>
                  </a:txBody>
                  <a:tcPr/>
                </a:tc>
              </a:tr>
              <a:tr h="254435">
                <a:tc>
                  <a:txBody>
                    <a:bodyPr/>
                    <a:lstStyle/>
                    <a:p>
                      <a:r>
                        <a:rPr kumimoji="1" lang="en-US" altLang="ja-JP" sz="800" dirty="0" smtClean="0">
                          <a:solidFill>
                            <a:schemeClr val="accent1">
                              <a:lumMod val="50000"/>
                            </a:schemeClr>
                          </a:solidFill>
                          <a:latin typeface="Meiryo UI" panose="020B0604030504040204" pitchFamily="50" charset="-128"/>
                          <a:ea typeface="Meiryo UI" panose="020B0604030504040204" pitchFamily="50" charset="-128"/>
                        </a:rPr>
                        <a:t>2015</a:t>
                      </a:r>
                      <a:endParaRPr kumimoji="1" lang="ja-JP" altLang="en-US" sz="800" dirty="0">
                        <a:solidFill>
                          <a:schemeClr val="accent1">
                            <a:lumMod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800" dirty="0" smtClean="0">
                          <a:solidFill>
                            <a:schemeClr val="accent1">
                              <a:lumMod val="50000"/>
                            </a:schemeClr>
                          </a:solidFill>
                          <a:latin typeface="Meiryo UI" panose="020B0604030504040204" pitchFamily="50" charset="-128"/>
                          <a:ea typeface="Meiryo UI" panose="020B0604030504040204" pitchFamily="50" charset="-128"/>
                        </a:rPr>
                        <a:t>68</a:t>
                      </a:r>
                      <a:endParaRPr kumimoji="1" lang="ja-JP" altLang="en-US" sz="800" dirty="0">
                        <a:solidFill>
                          <a:schemeClr val="accent1">
                            <a:lumMod val="50000"/>
                          </a:schemeClr>
                        </a:solidFill>
                        <a:latin typeface="Meiryo UI" panose="020B0604030504040204" pitchFamily="50" charset="-128"/>
                        <a:ea typeface="Meiryo UI" panose="020B0604030504040204" pitchFamily="50" charset="-128"/>
                      </a:endParaRPr>
                    </a:p>
                  </a:txBody>
                  <a:tcPr/>
                </a:tc>
              </a:tr>
              <a:tr h="254435">
                <a:tc>
                  <a:txBody>
                    <a:bodyPr/>
                    <a:lstStyle/>
                    <a:p>
                      <a:r>
                        <a:rPr kumimoji="1" lang="en-US" altLang="ja-JP" sz="800" dirty="0" smtClean="0">
                          <a:solidFill>
                            <a:schemeClr val="accent1">
                              <a:lumMod val="50000"/>
                            </a:schemeClr>
                          </a:solidFill>
                          <a:latin typeface="Meiryo UI" panose="020B0604030504040204" pitchFamily="50" charset="-128"/>
                          <a:ea typeface="Meiryo UI" panose="020B0604030504040204" pitchFamily="50" charset="-128"/>
                        </a:rPr>
                        <a:t>2016</a:t>
                      </a:r>
                      <a:endParaRPr kumimoji="1" lang="ja-JP" altLang="en-US" sz="800" dirty="0">
                        <a:solidFill>
                          <a:schemeClr val="accent1">
                            <a:lumMod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800" dirty="0" smtClean="0">
                          <a:solidFill>
                            <a:schemeClr val="accent1">
                              <a:lumMod val="50000"/>
                            </a:schemeClr>
                          </a:solidFill>
                          <a:latin typeface="Meiryo UI" panose="020B0604030504040204" pitchFamily="50" charset="-128"/>
                          <a:ea typeface="Meiryo UI" panose="020B0604030504040204" pitchFamily="50" charset="-128"/>
                        </a:rPr>
                        <a:t>67</a:t>
                      </a:r>
                      <a:endParaRPr kumimoji="1" lang="ja-JP" altLang="en-US" sz="800" dirty="0">
                        <a:solidFill>
                          <a:schemeClr val="accent1">
                            <a:lumMod val="50000"/>
                          </a:schemeClr>
                        </a:solidFill>
                        <a:latin typeface="Meiryo UI" panose="020B0604030504040204" pitchFamily="50" charset="-128"/>
                        <a:ea typeface="Meiryo UI" panose="020B0604030504040204" pitchFamily="50" charset="-128"/>
                      </a:endParaRPr>
                    </a:p>
                  </a:txBody>
                  <a:tcPr/>
                </a:tc>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691574506"/>
              </p:ext>
            </p:extLst>
          </p:nvPr>
        </p:nvGraphicFramePr>
        <p:xfrm>
          <a:off x="3684429" y="5585441"/>
          <a:ext cx="3141344" cy="1350849"/>
        </p:xfrm>
        <a:graphic>
          <a:graphicData uri="http://schemas.openxmlformats.org/drawingml/2006/table">
            <a:tbl>
              <a:tblPr firstRow="1" bandRow="1">
                <a:effectLst>
                  <a:outerShdw blurRad="50800" dist="38100" dir="2700000" algn="tl" rotWithShape="0">
                    <a:prstClr val="black">
                      <a:alpha val="40000"/>
                    </a:prstClr>
                  </a:outerShdw>
                </a:effectLst>
                <a:tableStyleId>{284E427A-3D55-4303-BF80-6455036E1DE7}</a:tableStyleId>
              </a:tblPr>
              <a:tblGrid>
                <a:gridCol w="860045"/>
                <a:gridCol w="495000"/>
                <a:gridCol w="450000"/>
                <a:gridCol w="450000"/>
                <a:gridCol w="450000"/>
                <a:gridCol w="436299"/>
              </a:tblGrid>
              <a:tr h="358622">
                <a:tc>
                  <a:txBody>
                    <a:bodyPr/>
                    <a:lstStyle/>
                    <a:p>
                      <a:pPr algn="ctr"/>
                      <a:r>
                        <a:rPr kumimoji="1" lang="en-US" altLang="ja-JP" sz="700" dirty="0" smtClean="0">
                          <a:solidFill>
                            <a:schemeClr val="accent2">
                              <a:lumMod val="50000"/>
                            </a:schemeClr>
                          </a:solidFill>
                          <a:latin typeface="Meiryo UI" panose="020B0604030504040204" pitchFamily="50" charset="-128"/>
                          <a:ea typeface="Meiryo UI" panose="020B0604030504040204" pitchFamily="50" charset="-128"/>
                        </a:rPr>
                        <a:t>FY</a:t>
                      </a:r>
                      <a:endParaRPr kumimoji="1" lang="ja-JP" altLang="en-US" sz="700" b="0" dirty="0">
                        <a:solidFill>
                          <a:schemeClr val="accent2">
                            <a:lumMod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700" dirty="0" smtClean="0">
                          <a:solidFill>
                            <a:schemeClr val="accent2">
                              <a:lumMod val="50000"/>
                            </a:schemeClr>
                          </a:solidFill>
                          <a:latin typeface="Meiryo UI" panose="020B0604030504040204" pitchFamily="50" charset="-128"/>
                          <a:ea typeface="Meiryo UI" panose="020B0604030504040204" pitchFamily="50" charset="-128"/>
                        </a:rPr>
                        <a:t>2013</a:t>
                      </a:r>
                      <a:endParaRPr kumimoji="1" lang="ja-JP" altLang="en-US" sz="700" b="0" dirty="0">
                        <a:solidFill>
                          <a:schemeClr val="accent2">
                            <a:lumMod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700" dirty="0" smtClean="0">
                          <a:solidFill>
                            <a:schemeClr val="accent2">
                              <a:lumMod val="50000"/>
                            </a:schemeClr>
                          </a:solidFill>
                          <a:latin typeface="Meiryo UI" panose="020B0604030504040204" pitchFamily="50" charset="-128"/>
                          <a:ea typeface="Meiryo UI" panose="020B0604030504040204" pitchFamily="50" charset="-128"/>
                        </a:rPr>
                        <a:t>2014</a:t>
                      </a:r>
                      <a:endParaRPr kumimoji="1" lang="ja-JP" altLang="en-US" sz="700" b="0" dirty="0">
                        <a:solidFill>
                          <a:schemeClr val="accent2">
                            <a:lumMod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700" dirty="0" smtClean="0">
                          <a:solidFill>
                            <a:schemeClr val="accent2">
                              <a:lumMod val="50000"/>
                            </a:schemeClr>
                          </a:solidFill>
                          <a:latin typeface="Meiryo UI" panose="020B0604030504040204" pitchFamily="50" charset="-128"/>
                          <a:ea typeface="Meiryo UI" panose="020B0604030504040204" pitchFamily="50" charset="-128"/>
                        </a:rPr>
                        <a:t>2015</a:t>
                      </a:r>
                      <a:endParaRPr kumimoji="1" lang="ja-JP" altLang="en-US" sz="700" b="0" dirty="0">
                        <a:solidFill>
                          <a:schemeClr val="accent2">
                            <a:lumMod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700" dirty="0" smtClean="0">
                          <a:solidFill>
                            <a:schemeClr val="accent2">
                              <a:lumMod val="50000"/>
                            </a:schemeClr>
                          </a:solidFill>
                          <a:latin typeface="Meiryo UI" panose="020B0604030504040204" pitchFamily="50" charset="-128"/>
                          <a:ea typeface="Meiryo UI" panose="020B0604030504040204" pitchFamily="50" charset="-128"/>
                        </a:rPr>
                        <a:t>2016</a:t>
                      </a:r>
                      <a:endParaRPr kumimoji="1" lang="ja-JP" altLang="en-US" sz="700" b="0" dirty="0">
                        <a:solidFill>
                          <a:schemeClr val="accent2">
                            <a:lumMod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700" dirty="0" smtClean="0">
                          <a:solidFill>
                            <a:schemeClr val="accent2">
                              <a:lumMod val="50000"/>
                            </a:schemeClr>
                          </a:solidFill>
                          <a:latin typeface="Meiryo UI" panose="020B0604030504040204" pitchFamily="50" charset="-128"/>
                          <a:ea typeface="Meiryo UI" panose="020B0604030504040204" pitchFamily="50" charset="-128"/>
                        </a:rPr>
                        <a:t>2017</a:t>
                      </a:r>
                      <a:endParaRPr kumimoji="1" lang="ja-JP" altLang="en-US" sz="700" b="0" dirty="0">
                        <a:solidFill>
                          <a:schemeClr val="accent2">
                            <a:lumMod val="50000"/>
                          </a:schemeClr>
                        </a:solidFill>
                        <a:latin typeface="Meiryo UI" panose="020B0604030504040204" pitchFamily="50" charset="-128"/>
                        <a:ea typeface="Meiryo UI" panose="020B0604030504040204" pitchFamily="50" charset="-128"/>
                      </a:endParaRPr>
                    </a:p>
                  </a:txBody>
                  <a:tcPr/>
                </a:tc>
              </a:tr>
              <a:tr h="428680">
                <a:tc>
                  <a:txBody>
                    <a:bodyPr/>
                    <a:lstStyle/>
                    <a:p>
                      <a:pPr algn="ctr"/>
                      <a:r>
                        <a:rPr kumimoji="1" lang="en-US" altLang="ja-JP" sz="700" dirty="0" smtClean="0">
                          <a:solidFill>
                            <a:schemeClr val="accent2">
                              <a:lumMod val="50000"/>
                            </a:schemeClr>
                          </a:solidFill>
                          <a:latin typeface="Meiryo UI" panose="020B0604030504040204" pitchFamily="50" charset="-128"/>
                          <a:ea typeface="Meiryo UI" panose="020B0604030504040204" pitchFamily="50" charset="-128"/>
                        </a:rPr>
                        <a:t>No. of </a:t>
                      </a:r>
                    </a:p>
                    <a:p>
                      <a:pPr algn="ctr"/>
                      <a:r>
                        <a:rPr kumimoji="1" lang="en-US" altLang="ja-JP" sz="700" dirty="0" smtClean="0">
                          <a:solidFill>
                            <a:schemeClr val="accent2">
                              <a:lumMod val="50000"/>
                            </a:schemeClr>
                          </a:solidFill>
                          <a:latin typeface="Meiryo UI" panose="020B0604030504040204" pitchFamily="50" charset="-128"/>
                          <a:ea typeface="Meiryo UI" panose="020B0604030504040204" pitchFamily="50" charset="-128"/>
                        </a:rPr>
                        <a:t>Projects</a:t>
                      </a:r>
                    </a:p>
                    <a:p>
                      <a:pPr algn="ctr"/>
                      <a:r>
                        <a:rPr kumimoji="1" lang="ja-JP" altLang="en-US" sz="700" b="0" dirty="0" smtClean="0">
                          <a:solidFill>
                            <a:schemeClr val="accent2">
                              <a:lumMod val="50000"/>
                            </a:schemeClr>
                          </a:solidFill>
                          <a:latin typeface="Meiryo UI" panose="020B0604030504040204" pitchFamily="50" charset="-128"/>
                          <a:ea typeface="Meiryo UI" panose="020B0604030504040204" pitchFamily="50" charset="-128"/>
                        </a:rPr>
                        <a:t>プロジェクト数</a:t>
                      </a:r>
                      <a:endParaRPr kumimoji="1" lang="ja-JP" altLang="en-US" sz="700" b="0" dirty="0">
                        <a:solidFill>
                          <a:schemeClr val="accent2">
                            <a:lumMod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700" dirty="0" smtClean="0">
                          <a:solidFill>
                            <a:schemeClr val="accent2">
                              <a:lumMod val="50000"/>
                            </a:schemeClr>
                          </a:solidFill>
                          <a:latin typeface="Meiryo UI" panose="020B0604030504040204" pitchFamily="50" charset="-128"/>
                          <a:ea typeface="Meiryo UI" panose="020B0604030504040204" pitchFamily="50" charset="-128"/>
                        </a:rPr>
                        <a:t>16</a:t>
                      </a:r>
                      <a:endParaRPr kumimoji="1" lang="ja-JP" altLang="en-US" sz="700" b="0" dirty="0">
                        <a:solidFill>
                          <a:schemeClr val="accent2">
                            <a:lumMod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700" dirty="0" smtClean="0">
                          <a:solidFill>
                            <a:schemeClr val="accent2">
                              <a:lumMod val="50000"/>
                            </a:schemeClr>
                          </a:solidFill>
                          <a:latin typeface="Meiryo UI" panose="020B0604030504040204" pitchFamily="50" charset="-128"/>
                          <a:ea typeface="Meiryo UI" panose="020B0604030504040204" pitchFamily="50" charset="-128"/>
                        </a:rPr>
                        <a:t>15</a:t>
                      </a:r>
                      <a:endParaRPr kumimoji="1" lang="ja-JP" altLang="en-US" sz="700" b="0" dirty="0">
                        <a:solidFill>
                          <a:schemeClr val="accent2">
                            <a:lumMod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700" dirty="0" smtClean="0">
                          <a:solidFill>
                            <a:schemeClr val="accent2">
                              <a:lumMod val="50000"/>
                            </a:schemeClr>
                          </a:solidFill>
                          <a:latin typeface="Meiryo UI" panose="020B0604030504040204" pitchFamily="50" charset="-128"/>
                          <a:ea typeface="Meiryo UI" panose="020B0604030504040204" pitchFamily="50" charset="-128"/>
                        </a:rPr>
                        <a:t>13</a:t>
                      </a:r>
                      <a:endParaRPr kumimoji="1" lang="ja-JP" altLang="en-US" sz="700" b="0" dirty="0">
                        <a:solidFill>
                          <a:schemeClr val="accent2">
                            <a:lumMod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700" dirty="0" smtClean="0">
                          <a:solidFill>
                            <a:schemeClr val="accent2">
                              <a:lumMod val="50000"/>
                            </a:schemeClr>
                          </a:solidFill>
                          <a:latin typeface="Meiryo UI" panose="020B0604030504040204" pitchFamily="50" charset="-128"/>
                          <a:ea typeface="Meiryo UI" panose="020B0604030504040204" pitchFamily="50" charset="-128"/>
                        </a:rPr>
                        <a:t>21</a:t>
                      </a:r>
                      <a:endParaRPr kumimoji="1" lang="ja-JP" altLang="en-US" sz="700" b="0" dirty="0">
                        <a:solidFill>
                          <a:schemeClr val="accent2">
                            <a:lumMod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700" dirty="0" smtClean="0">
                          <a:solidFill>
                            <a:schemeClr val="accent2">
                              <a:lumMod val="50000"/>
                            </a:schemeClr>
                          </a:solidFill>
                          <a:latin typeface="Meiryo UI" panose="020B0604030504040204" pitchFamily="50" charset="-128"/>
                          <a:ea typeface="Meiryo UI" panose="020B0604030504040204" pitchFamily="50" charset="-128"/>
                        </a:rPr>
                        <a:t>22</a:t>
                      </a:r>
                      <a:endParaRPr kumimoji="1" lang="ja-JP" altLang="en-US" sz="700" b="0" dirty="0">
                        <a:solidFill>
                          <a:schemeClr val="accent2">
                            <a:lumMod val="50000"/>
                          </a:schemeClr>
                        </a:solidFill>
                        <a:latin typeface="Meiryo UI" panose="020B0604030504040204" pitchFamily="50" charset="-128"/>
                        <a:ea typeface="Meiryo UI" panose="020B0604030504040204" pitchFamily="50" charset="-128"/>
                      </a:endParaRPr>
                    </a:p>
                  </a:txBody>
                  <a:tcPr/>
                </a:tc>
              </a:tr>
              <a:tr h="563547">
                <a:tc>
                  <a:txBody>
                    <a:bodyPr/>
                    <a:lstStyle/>
                    <a:p>
                      <a:pPr algn="ctr"/>
                      <a:r>
                        <a:rPr kumimoji="1" lang="en-US" altLang="ja-JP" sz="700" dirty="0" smtClean="0">
                          <a:solidFill>
                            <a:schemeClr val="accent2">
                              <a:lumMod val="50000"/>
                            </a:schemeClr>
                          </a:solidFill>
                          <a:latin typeface="Meiryo UI" panose="020B0604030504040204" pitchFamily="50" charset="-128"/>
                          <a:ea typeface="Meiryo UI" panose="020B0604030504040204" pitchFamily="50" charset="-128"/>
                        </a:rPr>
                        <a:t>No. of </a:t>
                      </a:r>
                    </a:p>
                    <a:p>
                      <a:pPr algn="ctr"/>
                      <a:r>
                        <a:rPr kumimoji="1" lang="en-US" altLang="ja-JP" sz="700" b="0" dirty="0" smtClean="0">
                          <a:solidFill>
                            <a:schemeClr val="accent2">
                              <a:lumMod val="50000"/>
                            </a:schemeClr>
                          </a:solidFill>
                          <a:latin typeface="Meiryo UI" panose="020B0604030504040204" pitchFamily="50" charset="-128"/>
                          <a:ea typeface="Meiryo UI" panose="020B0604030504040204" pitchFamily="50" charset="-128"/>
                        </a:rPr>
                        <a:t>researchers involved</a:t>
                      </a:r>
                    </a:p>
                    <a:p>
                      <a:pPr algn="ctr"/>
                      <a:r>
                        <a:rPr kumimoji="1" lang="ja-JP" altLang="en-US" sz="700" b="0" dirty="0" smtClean="0">
                          <a:solidFill>
                            <a:schemeClr val="accent2">
                              <a:lumMod val="50000"/>
                            </a:schemeClr>
                          </a:solidFill>
                          <a:latin typeface="Meiryo UI" panose="020B0604030504040204" pitchFamily="50" charset="-128"/>
                          <a:ea typeface="Meiryo UI" panose="020B0604030504040204" pitchFamily="50" charset="-128"/>
                        </a:rPr>
                        <a:t>参加研究者数</a:t>
                      </a:r>
                      <a:endParaRPr kumimoji="1" lang="ja-JP" altLang="en-US" sz="700" b="0" dirty="0">
                        <a:solidFill>
                          <a:schemeClr val="accent2">
                            <a:lumMod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700" b="0" dirty="0" smtClean="0">
                          <a:solidFill>
                            <a:schemeClr val="accent2">
                              <a:lumMod val="50000"/>
                            </a:schemeClr>
                          </a:solidFill>
                          <a:latin typeface="Meiryo UI" panose="020B0604030504040204" pitchFamily="50" charset="-128"/>
                          <a:ea typeface="Meiryo UI" panose="020B0604030504040204" pitchFamily="50" charset="-128"/>
                        </a:rPr>
                        <a:t>72</a:t>
                      </a:r>
                      <a:endParaRPr kumimoji="1" lang="ja-JP" altLang="en-US" sz="700" b="0" dirty="0">
                        <a:solidFill>
                          <a:schemeClr val="accent2">
                            <a:lumMod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700" b="0" dirty="0" smtClean="0">
                          <a:solidFill>
                            <a:schemeClr val="accent2">
                              <a:lumMod val="50000"/>
                            </a:schemeClr>
                          </a:solidFill>
                          <a:latin typeface="Meiryo UI" panose="020B0604030504040204" pitchFamily="50" charset="-128"/>
                          <a:ea typeface="Meiryo UI" panose="020B0604030504040204" pitchFamily="50" charset="-128"/>
                        </a:rPr>
                        <a:t>71</a:t>
                      </a:r>
                      <a:endParaRPr kumimoji="1" lang="ja-JP" altLang="en-US" sz="700" b="0" dirty="0">
                        <a:solidFill>
                          <a:schemeClr val="accent2">
                            <a:lumMod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700" b="0" dirty="0" smtClean="0">
                          <a:solidFill>
                            <a:schemeClr val="accent2">
                              <a:lumMod val="50000"/>
                            </a:schemeClr>
                          </a:solidFill>
                          <a:latin typeface="Meiryo UI" panose="020B0604030504040204" pitchFamily="50" charset="-128"/>
                          <a:ea typeface="Meiryo UI" panose="020B0604030504040204" pitchFamily="50" charset="-128"/>
                        </a:rPr>
                        <a:t>72</a:t>
                      </a:r>
                      <a:endParaRPr kumimoji="1" lang="ja-JP" altLang="en-US" sz="700" b="0" dirty="0">
                        <a:solidFill>
                          <a:schemeClr val="accent2">
                            <a:lumMod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700" b="0" dirty="0" smtClean="0">
                          <a:solidFill>
                            <a:schemeClr val="accent2">
                              <a:lumMod val="50000"/>
                            </a:schemeClr>
                          </a:solidFill>
                          <a:latin typeface="Meiryo UI" panose="020B0604030504040204" pitchFamily="50" charset="-128"/>
                          <a:ea typeface="Meiryo UI" panose="020B0604030504040204" pitchFamily="50" charset="-128"/>
                        </a:rPr>
                        <a:t>108</a:t>
                      </a:r>
                      <a:endParaRPr kumimoji="1" lang="ja-JP" altLang="en-US" sz="700" b="0" dirty="0">
                        <a:solidFill>
                          <a:schemeClr val="accent2">
                            <a:lumMod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700" b="0" dirty="0" smtClean="0">
                          <a:solidFill>
                            <a:schemeClr val="accent2">
                              <a:lumMod val="50000"/>
                            </a:schemeClr>
                          </a:solidFill>
                          <a:latin typeface="Meiryo UI" panose="020B0604030504040204" pitchFamily="50" charset="-128"/>
                          <a:ea typeface="Meiryo UI" panose="020B0604030504040204" pitchFamily="50" charset="-128"/>
                        </a:rPr>
                        <a:t>127</a:t>
                      </a:r>
                      <a:endParaRPr kumimoji="1" lang="ja-JP" altLang="en-US" sz="700" b="0" dirty="0">
                        <a:solidFill>
                          <a:schemeClr val="accent2">
                            <a:lumMod val="50000"/>
                          </a:schemeClr>
                        </a:solidFill>
                        <a:latin typeface="Meiryo UI" panose="020B0604030504040204" pitchFamily="50" charset="-128"/>
                        <a:ea typeface="Meiryo UI" panose="020B0604030504040204" pitchFamily="50" charset="-128"/>
                      </a:endParaRPr>
                    </a:p>
                  </a:txBody>
                  <a:tcPr/>
                </a:tc>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2109793835"/>
              </p:ext>
            </p:extLst>
          </p:nvPr>
        </p:nvGraphicFramePr>
        <p:xfrm>
          <a:off x="20236" y="1203480"/>
          <a:ext cx="4230001" cy="738845"/>
        </p:xfrm>
        <a:graphic>
          <a:graphicData uri="http://schemas.openxmlformats.org/drawingml/2006/table">
            <a:tbl>
              <a:tblPr firstRow="1" bandRow="1">
                <a:tableStyleId>{D113A9D2-9D6B-4929-AA2D-F23B5EE8CBE7}</a:tableStyleId>
              </a:tblPr>
              <a:tblGrid>
                <a:gridCol w="664630"/>
                <a:gridCol w="679118"/>
                <a:gridCol w="679118"/>
                <a:gridCol w="1205898"/>
                <a:gridCol w="495000"/>
                <a:gridCol w="506237"/>
              </a:tblGrid>
              <a:tr h="413572">
                <a:tc>
                  <a:txBody>
                    <a:bodyPr/>
                    <a:lstStyle/>
                    <a:p>
                      <a:r>
                        <a:rPr kumimoji="1" lang="en-US" altLang="ja-JP" sz="800" b="0" dirty="0" smtClean="0">
                          <a:solidFill>
                            <a:schemeClr val="accent1">
                              <a:lumMod val="50000"/>
                            </a:schemeClr>
                          </a:solidFill>
                          <a:latin typeface="Meiryo UI" panose="020B0604030504040204" pitchFamily="50" charset="-128"/>
                          <a:ea typeface="Meiryo UI" panose="020B0604030504040204" pitchFamily="50" charset="-128"/>
                        </a:rPr>
                        <a:t>Professor </a:t>
                      </a:r>
                      <a:r>
                        <a:rPr kumimoji="1" lang="ja-JP" altLang="en-US" sz="800" b="0" dirty="0" smtClean="0">
                          <a:solidFill>
                            <a:schemeClr val="accent1">
                              <a:lumMod val="50000"/>
                            </a:schemeClr>
                          </a:solidFill>
                          <a:latin typeface="Meiryo UI" panose="020B0604030504040204" pitchFamily="50" charset="-128"/>
                          <a:ea typeface="Meiryo UI" panose="020B0604030504040204" pitchFamily="50" charset="-128"/>
                        </a:rPr>
                        <a:t>教授</a:t>
                      </a:r>
                      <a:endParaRPr kumimoji="1" lang="ja-JP" altLang="en-US" sz="800" b="0" dirty="0">
                        <a:solidFill>
                          <a:schemeClr val="accent1">
                            <a:lumMod val="50000"/>
                          </a:schemeClr>
                        </a:solidFill>
                        <a:latin typeface="Meiryo UI" panose="020B0604030504040204" pitchFamily="50" charset="-128"/>
                        <a:ea typeface="Meiryo UI" panose="020B0604030504040204" pitchFamily="50" charset="-128"/>
                      </a:endParaRPr>
                    </a:p>
                  </a:txBody>
                  <a:tcPr/>
                </a:tc>
                <a:tc>
                  <a:txBody>
                    <a:bodyPr/>
                    <a:lstStyle/>
                    <a:p>
                      <a:r>
                        <a:rPr kumimoji="1" lang="en-US" altLang="ja-JP" sz="800" b="0" dirty="0" smtClean="0">
                          <a:solidFill>
                            <a:schemeClr val="accent1">
                              <a:lumMod val="50000"/>
                            </a:schemeClr>
                          </a:solidFill>
                          <a:latin typeface="Meiryo UI" panose="020B0604030504040204" pitchFamily="50" charset="-128"/>
                          <a:ea typeface="Meiryo UI" panose="020B0604030504040204" pitchFamily="50" charset="-128"/>
                        </a:rPr>
                        <a:t>Associate </a:t>
                      </a:r>
                      <a:r>
                        <a:rPr kumimoji="1" lang="en-US" altLang="ja-JP" sz="800" b="0" smtClean="0">
                          <a:solidFill>
                            <a:schemeClr val="accent1">
                              <a:lumMod val="50000"/>
                            </a:schemeClr>
                          </a:solidFill>
                          <a:latin typeface="Meiryo UI" panose="020B0604030504040204" pitchFamily="50" charset="-128"/>
                          <a:ea typeface="Meiryo UI" panose="020B0604030504040204" pitchFamily="50" charset="-128"/>
                        </a:rPr>
                        <a:t>Professor </a:t>
                      </a:r>
                    </a:p>
                    <a:p>
                      <a:r>
                        <a:rPr kumimoji="1" lang="ja-JP" altLang="en-US" sz="800" b="0" smtClean="0">
                          <a:solidFill>
                            <a:schemeClr val="accent1">
                              <a:lumMod val="50000"/>
                            </a:schemeClr>
                          </a:solidFill>
                          <a:latin typeface="Meiryo UI" panose="020B0604030504040204" pitchFamily="50" charset="-128"/>
                          <a:ea typeface="Meiryo UI" panose="020B0604030504040204" pitchFamily="50" charset="-128"/>
                        </a:rPr>
                        <a:t>准</a:t>
                      </a:r>
                      <a:r>
                        <a:rPr kumimoji="1" lang="ja-JP" altLang="en-US" sz="800" b="0" dirty="0" smtClean="0">
                          <a:solidFill>
                            <a:schemeClr val="accent1">
                              <a:lumMod val="50000"/>
                            </a:schemeClr>
                          </a:solidFill>
                          <a:latin typeface="Meiryo UI" panose="020B0604030504040204" pitchFamily="50" charset="-128"/>
                          <a:ea typeface="Meiryo UI" panose="020B0604030504040204" pitchFamily="50" charset="-128"/>
                        </a:rPr>
                        <a:t>教授 </a:t>
                      </a:r>
                      <a:endParaRPr kumimoji="1" lang="ja-JP" altLang="en-US" sz="800" b="0" dirty="0">
                        <a:solidFill>
                          <a:schemeClr val="accent1">
                            <a:lumMod val="50000"/>
                          </a:schemeClr>
                        </a:solidFill>
                        <a:latin typeface="Meiryo UI" panose="020B0604030504040204" pitchFamily="50" charset="-128"/>
                        <a:ea typeface="Meiryo UI" panose="020B0604030504040204" pitchFamily="50" charset="-128"/>
                      </a:endParaRPr>
                    </a:p>
                  </a:txBody>
                  <a:tcPr/>
                </a:tc>
                <a:tc>
                  <a:txBody>
                    <a:bodyPr/>
                    <a:lstStyle/>
                    <a:p>
                      <a:r>
                        <a:rPr kumimoji="1" lang="en-US" altLang="ja-JP" sz="800" b="0" dirty="0" smtClean="0">
                          <a:solidFill>
                            <a:schemeClr val="accent1">
                              <a:lumMod val="50000"/>
                            </a:schemeClr>
                          </a:solidFill>
                          <a:latin typeface="Meiryo UI" panose="020B0604030504040204" pitchFamily="50" charset="-128"/>
                          <a:ea typeface="Meiryo UI" panose="020B0604030504040204" pitchFamily="50" charset="-128"/>
                        </a:rPr>
                        <a:t>Assistant Professor</a:t>
                      </a:r>
                    </a:p>
                    <a:p>
                      <a:r>
                        <a:rPr kumimoji="1" lang="ja-JP" altLang="en-US" sz="800" b="0" dirty="0" smtClean="0">
                          <a:solidFill>
                            <a:schemeClr val="accent1">
                              <a:lumMod val="50000"/>
                            </a:schemeClr>
                          </a:solidFill>
                          <a:latin typeface="Meiryo UI" panose="020B0604030504040204" pitchFamily="50" charset="-128"/>
                          <a:ea typeface="Meiryo UI" panose="020B0604030504040204" pitchFamily="50" charset="-128"/>
                        </a:rPr>
                        <a:t>講師 </a:t>
                      </a:r>
                      <a:endParaRPr kumimoji="1" lang="ja-JP" altLang="en-US" sz="800" b="0" dirty="0">
                        <a:solidFill>
                          <a:schemeClr val="accent1">
                            <a:lumMod val="50000"/>
                          </a:schemeClr>
                        </a:solidFill>
                        <a:latin typeface="Meiryo UI" panose="020B0604030504040204" pitchFamily="50" charset="-128"/>
                        <a:ea typeface="Meiryo UI" panose="020B0604030504040204" pitchFamily="50" charset="-128"/>
                      </a:endParaRPr>
                    </a:p>
                  </a:txBody>
                  <a:tcPr/>
                </a:tc>
                <a:tc>
                  <a:txBody>
                    <a:bodyPr/>
                    <a:lstStyle/>
                    <a:p>
                      <a:r>
                        <a:rPr kumimoji="1" lang="en-US" altLang="ja-JP" sz="800" b="0" dirty="0" smtClean="0">
                          <a:solidFill>
                            <a:schemeClr val="accent1">
                              <a:lumMod val="50000"/>
                            </a:schemeClr>
                          </a:solidFill>
                          <a:latin typeface="Meiryo UI" panose="020B0604030504040204" pitchFamily="50" charset="-128"/>
                          <a:ea typeface="Meiryo UI" panose="020B0604030504040204" pitchFamily="50" charset="-128"/>
                        </a:rPr>
                        <a:t>Research Associate/ Assistant</a:t>
                      </a:r>
                    </a:p>
                    <a:p>
                      <a:r>
                        <a:rPr kumimoji="1" lang="ja-JP" altLang="en-US" sz="800" b="0" dirty="0" smtClean="0">
                          <a:solidFill>
                            <a:schemeClr val="accent1">
                              <a:lumMod val="50000"/>
                            </a:schemeClr>
                          </a:solidFill>
                          <a:latin typeface="Meiryo UI" panose="020B0604030504040204" pitchFamily="50" charset="-128"/>
                          <a:ea typeface="Meiryo UI" panose="020B0604030504040204" pitchFamily="50" charset="-128"/>
                        </a:rPr>
                        <a:t>助教・助手 </a:t>
                      </a:r>
                      <a:endParaRPr kumimoji="1" lang="ja-JP" altLang="en-US" sz="800" b="0" dirty="0">
                        <a:solidFill>
                          <a:schemeClr val="accent1">
                            <a:lumMod val="50000"/>
                          </a:schemeClr>
                        </a:solidFill>
                        <a:latin typeface="Meiryo UI" panose="020B0604030504040204" pitchFamily="50" charset="-128"/>
                        <a:ea typeface="Meiryo UI" panose="020B0604030504040204" pitchFamily="50" charset="-128"/>
                      </a:endParaRPr>
                    </a:p>
                  </a:txBody>
                  <a:tcPr/>
                </a:tc>
                <a:tc>
                  <a:txBody>
                    <a:bodyPr/>
                    <a:lstStyle/>
                    <a:p>
                      <a:r>
                        <a:rPr kumimoji="1" lang="en-US" altLang="ja-JP" sz="800" b="0" dirty="0" smtClean="0">
                          <a:solidFill>
                            <a:schemeClr val="accent1">
                              <a:lumMod val="50000"/>
                            </a:schemeClr>
                          </a:solidFill>
                          <a:latin typeface="Meiryo UI" panose="020B0604030504040204" pitchFamily="50" charset="-128"/>
                          <a:ea typeface="Meiryo UI" panose="020B0604030504040204" pitchFamily="50" charset="-128"/>
                        </a:rPr>
                        <a:t>Others</a:t>
                      </a:r>
                    </a:p>
                    <a:p>
                      <a:r>
                        <a:rPr kumimoji="1" lang="ja-JP" altLang="en-US" sz="800" b="0" dirty="0" smtClean="0">
                          <a:solidFill>
                            <a:schemeClr val="accent1">
                              <a:lumMod val="50000"/>
                            </a:schemeClr>
                          </a:solidFill>
                          <a:latin typeface="Meiryo UI" panose="020B0604030504040204" pitchFamily="50" charset="-128"/>
                          <a:ea typeface="Meiryo UI" panose="020B0604030504040204" pitchFamily="50" charset="-128"/>
                        </a:rPr>
                        <a:t>その他</a:t>
                      </a:r>
                      <a:endParaRPr kumimoji="1" lang="ja-JP" altLang="en-US" sz="800" b="0" dirty="0">
                        <a:solidFill>
                          <a:schemeClr val="accent1">
                            <a:lumMod val="50000"/>
                          </a:schemeClr>
                        </a:solidFill>
                        <a:latin typeface="Meiryo UI" panose="020B0604030504040204" pitchFamily="50" charset="-128"/>
                        <a:ea typeface="Meiryo UI" panose="020B0604030504040204" pitchFamily="50" charset="-128"/>
                      </a:endParaRPr>
                    </a:p>
                  </a:txBody>
                  <a:tcPr/>
                </a:tc>
                <a:tc>
                  <a:txBody>
                    <a:bodyPr/>
                    <a:lstStyle/>
                    <a:p>
                      <a:r>
                        <a:rPr kumimoji="1" lang="en-US" altLang="ja-JP" sz="800" b="0" dirty="0" smtClean="0">
                          <a:solidFill>
                            <a:schemeClr val="accent1">
                              <a:lumMod val="50000"/>
                            </a:schemeClr>
                          </a:solidFill>
                          <a:latin typeface="Meiryo UI" panose="020B0604030504040204" pitchFamily="50" charset="-128"/>
                          <a:ea typeface="Meiryo UI" panose="020B0604030504040204" pitchFamily="50" charset="-128"/>
                        </a:rPr>
                        <a:t>Total </a:t>
                      </a:r>
                    </a:p>
                    <a:p>
                      <a:r>
                        <a:rPr kumimoji="1" lang="ja-JP" altLang="en-US" sz="800" b="0" dirty="0" smtClean="0">
                          <a:solidFill>
                            <a:schemeClr val="accent1">
                              <a:lumMod val="50000"/>
                            </a:schemeClr>
                          </a:solidFill>
                          <a:latin typeface="Meiryo UI" panose="020B0604030504040204" pitchFamily="50" charset="-128"/>
                          <a:ea typeface="Meiryo UI" panose="020B0604030504040204" pitchFamily="50" charset="-128"/>
                        </a:rPr>
                        <a:t>計</a:t>
                      </a:r>
                      <a:endParaRPr kumimoji="1" lang="ja-JP" altLang="en-US" sz="800" b="0" dirty="0">
                        <a:solidFill>
                          <a:schemeClr val="accent1">
                            <a:lumMod val="50000"/>
                          </a:schemeClr>
                        </a:solidFill>
                        <a:latin typeface="Meiryo UI" panose="020B0604030504040204" pitchFamily="50" charset="-128"/>
                        <a:ea typeface="Meiryo UI" panose="020B0604030504040204" pitchFamily="50" charset="-128"/>
                      </a:endParaRPr>
                    </a:p>
                  </a:txBody>
                  <a:tcPr/>
                </a:tc>
              </a:tr>
              <a:tr h="281645">
                <a:tc>
                  <a:txBody>
                    <a:bodyPr/>
                    <a:lstStyle/>
                    <a:p>
                      <a:r>
                        <a:rPr kumimoji="1" lang="en-US" altLang="ja-JP" sz="800" dirty="0" smtClean="0">
                          <a:solidFill>
                            <a:schemeClr val="accent1">
                              <a:lumMod val="50000"/>
                            </a:schemeClr>
                          </a:solidFill>
                          <a:latin typeface="Meiryo UI" panose="020B0604030504040204" pitchFamily="50" charset="-128"/>
                          <a:ea typeface="Meiryo UI" panose="020B0604030504040204" pitchFamily="50" charset="-128"/>
                        </a:rPr>
                        <a:t>18</a:t>
                      </a:r>
                      <a:endParaRPr kumimoji="1" lang="ja-JP" altLang="en-US" sz="800" dirty="0">
                        <a:solidFill>
                          <a:schemeClr val="accent1">
                            <a:lumMod val="50000"/>
                          </a:schemeClr>
                        </a:solidFill>
                        <a:latin typeface="Meiryo UI" panose="020B0604030504040204" pitchFamily="50" charset="-128"/>
                        <a:ea typeface="Meiryo UI" panose="020B0604030504040204" pitchFamily="50" charset="-128"/>
                      </a:endParaRPr>
                    </a:p>
                  </a:txBody>
                  <a:tcPr/>
                </a:tc>
                <a:tc>
                  <a:txBody>
                    <a:bodyPr/>
                    <a:lstStyle/>
                    <a:p>
                      <a:r>
                        <a:rPr kumimoji="1" lang="en-US" altLang="ja-JP" sz="800" dirty="0" smtClean="0">
                          <a:solidFill>
                            <a:schemeClr val="accent1">
                              <a:lumMod val="50000"/>
                            </a:schemeClr>
                          </a:solidFill>
                          <a:latin typeface="Meiryo UI" panose="020B0604030504040204" pitchFamily="50" charset="-128"/>
                          <a:ea typeface="Meiryo UI" panose="020B0604030504040204" pitchFamily="50" charset="-128"/>
                        </a:rPr>
                        <a:t>8</a:t>
                      </a:r>
                      <a:endParaRPr kumimoji="1" lang="ja-JP" altLang="en-US" sz="800" dirty="0">
                        <a:solidFill>
                          <a:schemeClr val="accent1">
                            <a:lumMod val="50000"/>
                          </a:schemeClr>
                        </a:solidFill>
                        <a:latin typeface="Meiryo UI" panose="020B0604030504040204" pitchFamily="50" charset="-128"/>
                        <a:ea typeface="Meiryo UI" panose="020B0604030504040204" pitchFamily="50" charset="-128"/>
                      </a:endParaRPr>
                    </a:p>
                  </a:txBody>
                  <a:tcPr/>
                </a:tc>
                <a:tc>
                  <a:txBody>
                    <a:bodyPr/>
                    <a:lstStyle/>
                    <a:p>
                      <a:r>
                        <a:rPr kumimoji="1" lang="en-US" altLang="ja-JP" sz="800" dirty="0" smtClean="0">
                          <a:solidFill>
                            <a:schemeClr val="accent1">
                              <a:lumMod val="50000"/>
                            </a:schemeClr>
                          </a:solidFill>
                          <a:latin typeface="Meiryo UI" panose="020B0604030504040204" pitchFamily="50" charset="-128"/>
                          <a:ea typeface="Meiryo UI" panose="020B0604030504040204" pitchFamily="50" charset="-128"/>
                        </a:rPr>
                        <a:t>5</a:t>
                      </a:r>
                      <a:endParaRPr kumimoji="1" lang="ja-JP" altLang="en-US" sz="800" dirty="0">
                        <a:solidFill>
                          <a:schemeClr val="accent1">
                            <a:lumMod val="50000"/>
                          </a:schemeClr>
                        </a:solidFill>
                        <a:latin typeface="Meiryo UI" panose="020B0604030504040204" pitchFamily="50" charset="-128"/>
                        <a:ea typeface="Meiryo UI" panose="020B0604030504040204" pitchFamily="50" charset="-128"/>
                      </a:endParaRPr>
                    </a:p>
                  </a:txBody>
                  <a:tcPr/>
                </a:tc>
                <a:tc>
                  <a:txBody>
                    <a:bodyPr/>
                    <a:lstStyle/>
                    <a:p>
                      <a:r>
                        <a:rPr kumimoji="1" lang="en-US" altLang="ja-JP" sz="800" dirty="0" smtClean="0">
                          <a:solidFill>
                            <a:schemeClr val="accent1">
                              <a:lumMod val="50000"/>
                            </a:schemeClr>
                          </a:solidFill>
                          <a:latin typeface="Meiryo UI" panose="020B0604030504040204" pitchFamily="50" charset="-128"/>
                          <a:ea typeface="Meiryo UI" panose="020B0604030504040204" pitchFamily="50" charset="-128"/>
                        </a:rPr>
                        <a:t>5</a:t>
                      </a:r>
                      <a:endParaRPr kumimoji="1" lang="ja-JP" altLang="en-US" sz="800" dirty="0">
                        <a:solidFill>
                          <a:schemeClr val="accent1">
                            <a:lumMod val="50000"/>
                          </a:schemeClr>
                        </a:solidFill>
                        <a:latin typeface="Meiryo UI" panose="020B0604030504040204" pitchFamily="50" charset="-128"/>
                        <a:ea typeface="Meiryo UI" panose="020B0604030504040204" pitchFamily="50" charset="-128"/>
                      </a:endParaRPr>
                    </a:p>
                  </a:txBody>
                  <a:tcPr/>
                </a:tc>
                <a:tc>
                  <a:txBody>
                    <a:bodyPr/>
                    <a:lstStyle/>
                    <a:p>
                      <a:r>
                        <a:rPr kumimoji="1" lang="en-US" altLang="ja-JP" sz="800" smtClean="0">
                          <a:solidFill>
                            <a:schemeClr val="accent1">
                              <a:lumMod val="50000"/>
                            </a:schemeClr>
                          </a:solidFill>
                          <a:latin typeface="Meiryo UI" panose="020B0604030504040204" pitchFamily="50" charset="-128"/>
                          <a:ea typeface="Meiryo UI" panose="020B0604030504040204" pitchFamily="50" charset="-128"/>
                        </a:rPr>
                        <a:t>30</a:t>
                      </a:r>
                      <a:endParaRPr kumimoji="1" lang="ja-JP" altLang="en-US" sz="800">
                        <a:solidFill>
                          <a:schemeClr val="accent1">
                            <a:lumMod val="50000"/>
                          </a:schemeClr>
                        </a:solidFill>
                        <a:latin typeface="Meiryo UI" panose="020B0604030504040204" pitchFamily="50" charset="-128"/>
                        <a:ea typeface="Meiryo UI" panose="020B0604030504040204" pitchFamily="50" charset="-128"/>
                      </a:endParaRPr>
                    </a:p>
                  </a:txBody>
                  <a:tcPr/>
                </a:tc>
                <a:tc>
                  <a:txBody>
                    <a:bodyPr/>
                    <a:lstStyle/>
                    <a:p>
                      <a:r>
                        <a:rPr kumimoji="1" lang="en-US" altLang="ja-JP" sz="800" dirty="0" smtClean="0">
                          <a:solidFill>
                            <a:schemeClr val="accent1">
                              <a:lumMod val="50000"/>
                            </a:schemeClr>
                          </a:solidFill>
                          <a:latin typeface="Meiryo UI" panose="020B0604030504040204" pitchFamily="50" charset="-128"/>
                          <a:ea typeface="Meiryo UI" panose="020B0604030504040204" pitchFamily="50" charset="-128"/>
                        </a:rPr>
                        <a:t>66</a:t>
                      </a:r>
                      <a:endParaRPr kumimoji="1" lang="ja-JP" altLang="en-US" sz="800" dirty="0">
                        <a:solidFill>
                          <a:schemeClr val="accent1">
                            <a:lumMod val="50000"/>
                          </a:schemeClr>
                        </a:solidFill>
                        <a:latin typeface="Meiryo UI" panose="020B0604030504040204" pitchFamily="50" charset="-128"/>
                        <a:ea typeface="Meiryo UI" panose="020B0604030504040204" pitchFamily="50" charset="-128"/>
                      </a:endParaRPr>
                    </a:p>
                  </a:txBody>
                  <a:tcPr/>
                </a:tc>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4176434973"/>
              </p:ext>
            </p:extLst>
          </p:nvPr>
        </p:nvGraphicFramePr>
        <p:xfrm>
          <a:off x="20236" y="1987458"/>
          <a:ext cx="4230001" cy="721402"/>
        </p:xfrm>
        <a:graphic>
          <a:graphicData uri="http://schemas.openxmlformats.org/drawingml/2006/table">
            <a:tbl>
              <a:tblPr firstRow="1" bandRow="1">
                <a:tableStyleId>{D113A9D2-9D6B-4929-AA2D-F23B5EE8CBE7}</a:tableStyleId>
              </a:tblPr>
              <a:tblGrid>
                <a:gridCol w="1661469"/>
                <a:gridCol w="829063"/>
                <a:gridCol w="753769"/>
                <a:gridCol w="985700"/>
              </a:tblGrid>
              <a:tr h="421781">
                <a:tc>
                  <a:txBody>
                    <a:bodyPr/>
                    <a:lstStyle/>
                    <a:p>
                      <a:r>
                        <a:rPr kumimoji="1" lang="en-US" altLang="ja-JP" sz="800" b="0" dirty="0" smtClean="0">
                          <a:solidFill>
                            <a:schemeClr val="accent1">
                              <a:lumMod val="50000"/>
                            </a:schemeClr>
                          </a:solidFill>
                          <a:latin typeface="Meiryo UI" panose="020B0604030504040204" pitchFamily="50" charset="-128"/>
                          <a:ea typeface="Meiryo UI" panose="020B0604030504040204" pitchFamily="50" charset="-128"/>
                        </a:rPr>
                        <a:t>Administrator</a:t>
                      </a:r>
                    </a:p>
                    <a:p>
                      <a:r>
                        <a:rPr kumimoji="1" lang="ja-JP" altLang="en-US" sz="800" b="0" dirty="0" smtClean="0">
                          <a:solidFill>
                            <a:schemeClr val="accent1">
                              <a:lumMod val="50000"/>
                            </a:schemeClr>
                          </a:solidFill>
                          <a:latin typeface="Meiryo UI" panose="020B0604030504040204" pitchFamily="50" charset="-128"/>
                          <a:ea typeface="Meiryo UI" panose="020B0604030504040204" pitchFamily="50" charset="-128"/>
                        </a:rPr>
                        <a:t>事務職員</a:t>
                      </a:r>
                      <a:endParaRPr kumimoji="1" lang="ja-JP" altLang="en-US" sz="800" b="0" dirty="0">
                        <a:solidFill>
                          <a:schemeClr val="accent1">
                            <a:lumMod val="50000"/>
                          </a:schemeClr>
                        </a:solidFill>
                        <a:latin typeface="Meiryo UI" panose="020B0604030504040204" pitchFamily="50" charset="-128"/>
                        <a:ea typeface="Meiryo UI" panose="020B0604030504040204" pitchFamily="50" charset="-128"/>
                      </a:endParaRPr>
                    </a:p>
                  </a:txBody>
                  <a:tcPr/>
                </a:tc>
                <a:tc>
                  <a:txBody>
                    <a:bodyPr/>
                    <a:lstStyle/>
                    <a:p>
                      <a:r>
                        <a:rPr kumimoji="1" lang="en-US" altLang="ja-JP" sz="800" b="0" dirty="0" smtClean="0">
                          <a:solidFill>
                            <a:schemeClr val="accent1">
                              <a:lumMod val="50000"/>
                            </a:schemeClr>
                          </a:solidFill>
                          <a:latin typeface="Meiryo UI" panose="020B0604030504040204" pitchFamily="50" charset="-128"/>
                          <a:ea typeface="Meiryo UI" panose="020B0604030504040204" pitchFamily="50" charset="-128"/>
                        </a:rPr>
                        <a:t>Librarian</a:t>
                      </a:r>
                    </a:p>
                    <a:p>
                      <a:r>
                        <a:rPr kumimoji="1" lang="ja-JP" altLang="en-US" sz="800" b="0" dirty="0" smtClean="0">
                          <a:solidFill>
                            <a:schemeClr val="accent1">
                              <a:lumMod val="50000"/>
                            </a:schemeClr>
                          </a:solidFill>
                          <a:latin typeface="Meiryo UI" panose="020B0604030504040204" pitchFamily="50" charset="-128"/>
                          <a:ea typeface="Meiryo UI" panose="020B0604030504040204" pitchFamily="50" charset="-128"/>
                        </a:rPr>
                        <a:t>司書　</a:t>
                      </a:r>
                      <a:endParaRPr kumimoji="1" lang="ja-JP" altLang="en-US" sz="800" b="0" dirty="0">
                        <a:solidFill>
                          <a:schemeClr val="accent1">
                            <a:lumMod val="50000"/>
                          </a:schemeClr>
                        </a:solidFill>
                        <a:latin typeface="Meiryo UI" panose="020B0604030504040204" pitchFamily="50" charset="-128"/>
                        <a:ea typeface="Meiryo UI" panose="020B0604030504040204" pitchFamily="50" charset="-128"/>
                      </a:endParaRPr>
                    </a:p>
                  </a:txBody>
                  <a:tcPr/>
                </a:tc>
                <a:tc>
                  <a:txBody>
                    <a:bodyPr/>
                    <a:lstStyle/>
                    <a:p>
                      <a:r>
                        <a:rPr kumimoji="1" lang="ja-JP" altLang="en-US" sz="800" b="0" dirty="0" smtClean="0">
                          <a:solidFill>
                            <a:schemeClr val="accent1">
                              <a:lumMod val="50000"/>
                            </a:schemeClr>
                          </a:solidFill>
                          <a:latin typeface="Meiryo UI" panose="020B0604030504040204" pitchFamily="50" charset="-128"/>
                          <a:ea typeface="Meiryo UI" panose="020B0604030504040204" pitchFamily="50" charset="-128"/>
                        </a:rPr>
                        <a:t>その他　</a:t>
                      </a:r>
                      <a:r>
                        <a:rPr kumimoji="1" lang="en-US" altLang="ja-JP" sz="800" b="0" dirty="0" smtClean="0">
                          <a:solidFill>
                            <a:schemeClr val="accent1">
                              <a:lumMod val="50000"/>
                            </a:schemeClr>
                          </a:solidFill>
                          <a:latin typeface="Meiryo UI" panose="020B0604030504040204" pitchFamily="50" charset="-128"/>
                          <a:ea typeface="Meiryo UI" panose="020B0604030504040204" pitchFamily="50" charset="-128"/>
                        </a:rPr>
                        <a:t>Others</a:t>
                      </a:r>
                      <a:endParaRPr kumimoji="1" lang="ja-JP" altLang="en-US" sz="800" b="0" dirty="0">
                        <a:solidFill>
                          <a:schemeClr val="accent1">
                            <a:lumMod val="50000"/>
                          </a:schemeClr>
                        </a:solidFill>
                        <a:latin typeface="Meiryo UI" panose="020B0604030504040204" pitchFamily="50" charset="-128"/>
                        <a:ea typeface="Meiryo UI" panose="020B0604030504040204" pitchFamily="50" charset="-128"/>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b="0" dirty="0" smtClean="0">
                          <a:solidFill>
                            <a:schemeClr val="accent1">
                              <a:lumMod val="50000"/>
                            </a:schemeClr>
                          </a:solidFill>
                          <a:latin typeface="Meiryo UI" panose="020B0604030504040204" pitchFamily="50" charset="-128"/>
                          <a:ea typeface="Meiryo UI" panose="020B0604030504040204" pitchFamily="50" charset="-128"/>
                        </a:rPr>
                        <a:t>Total </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b="0" dirty="0" smtClean="0">
                          <a:solidFill>
                            <a:schemeClr val="accent1">
                              <a:lumMod val="50000"/>
                            </a:schemeClr>
                          </a:solidFill>
                          <a:latin typeface="Meiryo UI" panose="020B0604030504040204" pitchFamily="50" charset="-128"/>
                          <a:ea typeface="Meiryo UI" panose="020B0604030504040204" pitchFamily="50" charset="-128"/>
                        </a:rPr>
                        <a:t>計</a:t>
                      </a:r>
                      <a:endParaRPr kumimoji="1" lang="ja-JP" altLang="en-US" sz="800" b="0" dirty="0">
                        <a:solidFill>
                          <a:schemeClr val="accent1">
                            <a:lumMod val="50000"/>
                          </a:schemeClr>
                        </a:solidFill>
                        <a:latin typeface="Meiryo UI" panose="020B0604030504040204" pitchFamily="50" charset="-128"/>
                        <a:ea typeface="Meiryo UI" panose="020B0604030504040204" pitchFamily="50" charset="-128"/>
                      </a:endParaRPr>
                    </a:p>
                  </a:txBody>
                  <a:tcPr/>
                </a:tc>
              </a:tr>
              <a:tr h="299621">
                <a:tc>
                  <a:txBody>
                    <a:bodyPr/>
                    <a:lstStyle/>
                    <a:p>
                      <a:r>
                        <a:rPr kumimoji="1" lang="en-US" altLang="ja-JP" sz="800" dirty="0" smtClean="0">
                          <a:solidFill>
                            <a:schemeClr val="accent1">
                              <a:lumMod val="50000"/>
                            </a:schemeClr>
                          </a:solidFill>
                          <a:latin typeface="Meiryo UI" panose="020B0604030504040204" pitchFamily="50" charset="-128"/>
                          <a:ea typeface="Meiryo UI" panose="020B0604030504040204" pitchFamily="50" charset="-128"/>
                        </a:rPr>
                        <a:t>6</a:t>
                      </a:r>
                      <a:endParaRPr kumimoji="1" lang="ja-JP" altLang="en-US" sz="800" dirty="0">
                        <a:solidFill>
                          <a:schemeClr val="accent1">
                            <a:lumMod val="50000"/>
                          </a:schemeClr>
                        </a:solidFill>
                        <a:latin typeface="Meiryo UI" panose="020B0604030504040204" pitchFamily="50" charset="-128"/>
                        <a:ea typeface="Meiryo UI" panose="020B0604030504040204" pitchFamily="50" charset="-128"/>
                      </a:endParaRPr>
                    </a:p>
                  </a:txBody>
                  <a:tcPr/>
                </a:tc>
                <a:tc>
                  <a:txBody>
                    <a:bodyPr/>
                    <a:lstStyle/>
                    <a:p>
                      <a:r>
                        <a:rPr kumimoji="1" lang="en-US" altLang="ja-JP" sz="800" dirty="0" smtClean="0">
                          <a:solidFill>
                            <a:schemeClr val="accent1">
                              <a:lumMod val="50000"/>
                            </a:schemeClr>
                          </a:solidFill>
                          <a:latin typeface="Meiryo UI" panose="020B0604030504040204" pitchFamily="50" charset="-128"/>
                          <a:ea typeface="Meiryo UI" panose="020B0604030504040204" pitchFamily="50" charset="-128"/>
                        </a:rPr>
                        <a:t>9</a:t>
                      </a:r>
                      <a:endParaRPr kumimoji="1" lang="ja-JP" altLang="en-US" sz="800" dirty="0">
                        <a:solidFill>
                          <a:schemeClr val="accent1">
                            <a:lumMod val="50000"/>
                          </a:schemeClr>
                        </a:solidFill>
                        <a:latin typeface="Meiryo UI" panose="020B0604030504040204" pitchFamily="50" charset="-128"/>
                        <a:ea typeface="Meiryo UI" panose="020B0604030504040204" pitchFamily="50" charset="-128"/>
                      </a:endParaRPr>
                    </a:p>
                  </a:txBody>
                  <a:tcPr/>
                </a:tc>
                <a:tc>
                  <a:txBody>
                    <a:bodyPr/>
                    <a:lstStyle/>
                    <a:p>
                      <a:r>
                        <a:rPr kumimoji="1" lang="en-US" altLang="ja-JP" sz="800" dirty="0" smtClean="0">
                          <a:solidFill>
                            <a:schemeClr val="accent1">
                              <a:lumMod val="50000"/>
                            </a:schemeClr>
                          </a:solidFill>
                          <a:latin typeface="Meiryo UI" panose="020B0604030504040204" pitchFamily="50" charset="-128"/>
                          <a:ea typeface="Meiryo UI" panose="020B0604030504040204" pitchFamily="50" charset="-128"/>
                        </a:rPr>
                        <a:t>38</a:t>
                      </a:r>
                      <a:endParaRPr kumimoji="1" lang="ja-JP" altLang="en-US" sz="800" dirty="0">
                        <a:solidFill>
                          <a:schemeClr val="accent1">
                            <a:lumMod val="50000"/>
                          </a:schemeClr>
                        </a:solidFill>
                        <a:latin typeface="Meiryo UI" panose="020B0604030504040204" pitchFamily="50" charset="-128"/>
                        <a:ea typeface="Meiryo UI" panose="020B0604030504040204" pitchFamily="50" charset="-128"/>
                      </a:endParaRPr>
                    </a:p>
                  </a:txBody>
                  <a:tcPr/>
                </a:tc>
                <a:tc>
                  <a:txBody>
                    <a:bodyPr/>
                    <a:lstStyle/>
                    <a:p>
                      <a:r>
                        <a:rPr kumimoji="1" lang="en-US" altLang="ja-JP" sz="800" dirty="0" smtClean="0">
                          <a:solidFill>
                            <a:schemeClr val="accent1">
                              <a:lumMod val="50000"/>
                            </a:schemeClr>
                          </a:solidFill>
                          <a:latin typeface="Meiryo UI" panose="020B0604030504040204" pitchFamily="50" charset="-128"/>
                          <a:ea typeface="Meiryo UI" panose="020B0604030504040204" pitchFamily="50" charset="-128"/>
                        </a:rPr>
                        <a:t>53</a:t>
                      </a:r>
                      <a:endParaRPr kumimoji="1" lang="ja-JP" altLang="en-US" sz="800" dirty="0">
                        <a:solidFill>
                          <a:schemeClr val="accent1">
                            <a:lumMod val="50000"/>
                          </a:schemeClr>
                        </a:solidFill>
                        <a:latin typeface="Meiryo UI" panose="020B0604030504040204" pitchFamily="50" charset="-128"/>
                        <a:ea typeface="Meiryo UI" panose="020B0604030504040204" pitchFamily="50" charset="-128"/>
                      </a:endParaRPr>
                    </a:p>
                  </a:txBody>
                  <a:tcPr/>
                </a:tc>
              </a:tr>
            </a:tbl>
          </a:graphicData>
        </a:graphic>
      </p:graphicFrame>
      <p:sp>
        <p:nvSpPr>
          <p:cNvPr id="26" name="テキスト ボックス 25"/>
          <p:cNvSpPr txBox="1"/>
          <p:nvPr/>
        </p:nvSpPr>
        <p:spPr>
          <a:xfrm>
            <a:off x="-27248" y="5272794"/>
            <a:ext cx="3380048" cy="261610"/>
          </a:xfrm>
          <a:prstGeom prst="rect">
            <a:avLst/>
          </a:prstGeom>
          <a:noFill/>
        </p:spPr>
        <p:txBody>
          <a:bodyPr wrap="square" rtlCol="0">
            <a:spAutoFit/>
          </a:bodyPr>
          <a:lstStyle/>
          <a:p>
            <a:r>
              <a:rPr lang="en-US" altLang="ja-JP" sz="1100" b="1" dirty="0" smtClean="0">
                <a:solidFill>
                  <a:schemeClr val="bg1"/>
                </a:solidFill>
                <a:latin typeface="Meiryo UI" panose="020B0604030504040204" pitchFamily="50" charset="-128"/>
                <a:ea typeface="Meiryo UI" panose="020B0604030504040204" pitchFamily="50" charset="-128"/>
              </a:rPr>
              <a:t>Budget in FY 2016 </a:t>
            </a:r>
            <a:r>
              <a:rPr lang="ja-JP" altLang="en-US" sz="1100" b="1" dirty="0" smtClean="0">
                <a:solidFill>
                  <a:schemeClr val="bg1"/>
                </a:solidFill>
                <a:latin typeface="Meiryo UI" panose="020B0604030504040204" pitchFamily="50" charset="-128"/>
                <a:ea typeface="Meiryo UI" panose="020B0604030504040204" pitchFamily="50" charset="-128"/>
              </a:rPr>
              <a:t>経済</a:t>
            </a:r>
            <a:r>
              <a:rPr lang="ja-JP" altLang="en-US" sz="1100" b="1" dirty="0">
                <a:solidFill>
                  <a:schemeClr val="bg1"/>
                </a:solidFill>
                <a:latin typeface="Meiryo UI" panose="020B0604030504040204" pitchFamily="50" charset="-128"/>
                <a:ea typeface="Meiryo UI" panose="020B0604030504040204" pitchFamily="50" charset="-128"/>
              </a:rPr>
              <a:t>研究所</a:t>
            </a:r>
            <a:r>
              <a:rPr lang="ja-JP" altLang="en-US" sz="1100" b="1" dirty="0" smtClean="0">
                <a:solidFill>
                  <a:schemeClr val="bg1"/>
                </a:solidFill>
                <a:latin typeface="Meiryo UI" panose="020B0604030504040204" pitchFamily="50" charset="-128"/>
                <a:ea typeface="Meiryo UI" panose="020B0604030504040204" pitchFamily="50" charset="-128"/>
              </a:rPr>
              <a:t>予算</a:t>
            </a:r>
            <a:r>
              <a:rPr lang="en-US" altLang="ja-JP" sz="1100" b="1" dirty="0" smtClean="0">
                <a:solidFill>
                  <a:schemeClr val="bg1"/>
                </a:solidFill>
                <a:latin typeface="Meiryo UI" panose="020B0604030504040204" pitchFamily="50" charset="-128"/>
                <a:ea typeface="Meiryo UI" panose="020B0604030504040204" pitchFamily="50" charset="-128"/>
              </a:rPr>
              <a:t>2016</a:t>
            </a:r>
            <a:r>
              <a:rPr lang="ja-JP" altLang="en-US" sz="1100" b="1" dirty="0" smtClean="0">
                <a:solidFill>
                  <a:schemeClr val="bg1"/>
                </a:solidFill>
                <a:latin typeface="Meiryo UI" panose="020B0604030504040204" pitchFamily="50" charset="-128"/>
                <a:ea typeface="Meiryo UI" panose="020B0604030504040204" pitchFamily="50" charset="-128"/>
              </a:rPr>
              <a:t>年度</a:t>
            </a:r>
            <a:endParaRPr lang="ja-JP" altLang="en-US" sz="1100" b="1" dirty="0">
              <a:solidFill>
                <a:schemeClr val="bg1"/>
              </a:solidFill>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27252" y="7074900"/>
            <a:ext cx="4455000" cy="261610"/>
          </a:xfrm>
          <a:prstGeom prst="rect">
            <a:avLst/>
          </a:prstGeom>
          <a:noFill/>
        </p:spPr>
        <p:txBody>
          <a:bodyPr wrap="square" rtlCol="0">
            <a:spAutoFit/>
          </a:bodyPr>
          <a:lstStyle/>
          <a:p>
            <a:r>
              <a:rPr lang="en-US" altLang="ja-JP" sz="1100" b="1" kern="100" dirty="0" smtClean="0">
                <a:solidFill>
                  <a:schemeClr val="bg1"/>
                </a:solidFill>
                <a:latin typeface="Meiryo UI" panose="020B0604030504040204" pitchFamily="50" charset="-128"/>
                <a:ea typeface="Meiryo UI" panose="020B0604030504040204" pitchFamily="50" charset="-128"/>
              </a:rPr>
              <a:t>Research </a:t>
            </a:r>
            <a:r>
              <a:rPr lang="en-US" altLang="ja-JP" sz="1100" b="1" kern="100" dirty="0">
                <a:solidFill>
                  <a:schemeClr val="bg1"/>
                </a:solidFill>
                <a:latin typeface="Meiryo UI" panose="020B0604030504040204" pitchFamily="50" charset="-128"/>
                <a:ea typeface="Meiryo UI" panose="020B0604030504040204" pitchFamily="50" charset="-128"/>
              </a:rPr>
              <a:t>Grants in FY 2017 </a:t>
            </a:r>
            <a:r>
              <a:rPr lang="ja-JP" altLang="ja-JP" sz="1100" b="1" kern="100" dirty="0">
                <a:solidFill>
                  <a:schemeClr val="bg1"/>
                </a:solidFill>
                <a:latin typeface="Meiryo UI" panose="020B0604030504040204" pitchFamily="50" charset="-128"/>
                <a:ea typeface="Meiryo UI" panose="020B0604030504040204" pitchFamily="50" charset="-128"/>
              </a:rPr>
              <a:t>研究助成受け入れ実績 </a:t>
            </a:r>
            <a:r>
              <a:rPr lang="en-US" altLang="ja-JP" sz="1100" b="1" kern="100" dirty="0">
                <a:solidFill>
                  <a:schemeClr val="bg1"/>
                </a:solidFill>
                <a:latin typeface="Meiryo UI" panose="020B0604030504040204" pitchFamily="50" charset="-128"/>
                <a:ea typeface="Meiryo UI" panose="020B0604030504040204" pitchFamily="50" charset="-128"/>
              </a:rPr>
              <a:t>2017</a:t>
            </a:r>
            <a:r>
              <a:rPr lang="ja-JP" altLang="ja-JP" sz="1100" b="1" kern="100" dirty="0" smtClean="0">
                <a:solidFill>
                  <a:schemeClr val="bg1"/>
                </a:solidFill>
                <a:latin typeface="Meiryo UI" panose="020B0604030504040204" pitchFamily="50" charset="-128"/>
                <a:ea typeface="Meiryo UI" panose="020B0604030504040204" pitchFamily="50" charset="-128"/>
              </a:rPr>
              <a:t>年度</a:t>
            </a:r>
            <a:endParaRPr lang="en-US" altLang="ja-JP" sz="1100" b="1" kern="100" dirty="0">
              <a:solidFill>
                <a:schemeClr val="bg1"/>
              </a:solidFill>
              <a:latin typeface="Meiryo UI" panose="020B0604030504040204" pitchFamily="50" charset="-128"/>
              <a:ea typeface="Meiryo UI" panose="020B0604030504040204" pitchFamily="50" charset="-128"/>
            </a:endParaRPr>
          </a:p>
        </p:txBody>
      </p:sp>
      <p:grpSp>
        <p:nvGrpSpPr>
          <p:cNvPr id="13" name="グループ化 12"/>
          <p:cNvGrpSpPr/>
          <p:nvPr/>
        </p:nvGrpSpPr>
        <p:grpSpPr>
          <a:xfrm>
            <a:off x="20236" y="912060"/>
            <a:ext cx="4230001" cy="261610"/>
            <a:chOff x="20236" y="960867"/>
            <a:chExt cx="4230001" cy="261610"/>
          </a:xfrm>
        </p:grpSpPr>
        <p:sp>
          <p:nvSpPr>
            <p:cNvPr id="33" name="正方形/長方形 32"/>
            <p:cNvSpPr/>
            <p:nvPr/>
          </p:nvSpPr>
          <p:spPr>
            <a:xfrm>
              <a:off x="20236" y="976195"/>
              <a:ext cx="4230001" cy="2371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20236" y="960867"/>
              <a:ext cx="1429054" cy="261610"/>
            </a:xfrm>
            <a:prstGeom prst="rect">
              <a:avLst/>
            </a:prstGeom>
            <a:noFill/>
          </p:spPr>
          <p:txBody>
            <a:bodyPr wrap="square" rtlCol="0">
              <a:spAutoFit/>
            </a:bodyPr>
            <a:lstStyle/>
            <a:p>
              <a:pPr algn="just"/>
              <a:r>
                <a:rPr lang="en-US" altLang="ja-JP" sz="1100" b="1" kern="100" dirty="0">
                  <a:solidFill>
                    <a:schemeClr val="bg1"/>
                  </a:solidFill>
                  <a:latin typeface="Meiryo UI" panose="020B0604030504040204" pitchFamily="50" charset="-128"/>
                  <a:ea typeface="Meiryo UI" panose="020B0604030504040204" pitchFamily="50" charset="-128"/>
                </a:rPr>
                <a:t>People </a:t>
              </a:r>
              <a:r>
                <a:rPr lang="ja-JP" altLang="ja-JP" sz="1100" b="1" kern="100" dirty="0" smtClean="0">
                  <a:solidFill>
                    <a:schemeClr val="bg1"/>
                  </a:solidFill>
                  <a:latin typeface="Meiryo UI" panose="020B0604030504040204" pitchFamily="50" charset="-128"/>
                  <a:ea typeface="Meiryo UI" panose="020B0604030504040204" pitchFamily="50" charset="-128"/>
                </a:rPr>
                <a:t>スタッフ数</a:t>
              </a:r>
              <a:endParaRPr lang="en-US" altLang="ja-JP" sz="1100" b="1" kern="100" dirty="0">
                <a:solidFill>
                  <a:schemeClr val="bg1"/>
                </a:solidFill>
                <a:latin typeface="Meiryo UI" panose="020B0604030504040204" pitchFamily="50" charset="-128"/>
                <a:ea typeface="Meiryo UI" panose="020B0604030504040204" pitchFamily="50" charset="-128"/>
              </a:endParaRPr>
            </a:p>
          </p:txBody>
        </p:sp>
      </p:grpSp>
      <p:graphicFrame>
        <p:nvGraphicFramePr>
          <p:cNvPr id="31" name="表 30"/>
          <p:cNvGraphicFramePr>
            <a:graphicFrameLocks noGrp="1"/>
          </p:cNvGraphicFramePr>
          <p:nvPr>
            <p:extLst>
              <p:ext uri="{D42A27DB-BD31-4B8C-83A1-F6EECF244321}">
                <p14:modId xmlns:p14="http://schemas.microsoft.com/office/powerpoint/2010/main" val="231442505"/>
              </p:ext>
            </p:extLst>
          </p:nvPr>
        </p:nvGraphicFramePr>
        <p:xfrm>
          <a:off x="3720659" y="3176486"/>
          <a:ext cx="3114641" cy="1960514"/>
        </p:xfrm>
        <a:graphic>
          <a:graphicData uri="http://schemas.openxmlformats.org/drawingml/2006/table">
            <a:tbl>
              <a:tblPr firstRow="1" bandRow="1">
                <a:tableStyleId>{638B1855-1B75-4FBE-930C-398BA8C253C6}</a:tableStyleId>
              </a:tblPr>
              <a:tblGrid>
                <a:gridCol w="786476"/>
                <a:gridCol w="853881"/>
                <a:gridCol w="787395"/>
                <a:gridCol w="686889"/>
              </a:tblGrid>
              <a:tr h="653572">
                <a:tc gridSpan="2">
                  <a:txBody>
                    <a:bodyPr/>
                    <a:lstStyle/>
                    <a:p>
                      <a:pPr algn="ctr"/>
                      <a:r>
                        <a:rPr kumimoji="1" lang="en-US" altLang="ja-JP" sz="800" dirty="0" smtClean="0">
                          <a:solidFill>
                            <a:schemeClr val="accent6">
                              <a:lumMod val="50000"/>
                            </a:schemeClr>
                          </a:solidFill>
                          <a:latin typeface="Meiryo UI" panose="020B0604030504040204" pitchFamily="50" charset="-128"/>
                          <a:ea typeface="Meiryo UI" panose="020B0604030504040204" pitchFamily="50" charset="-128"/>
                        </a:rPr>
                        <a:t>Economic Research Series</a:t>
                      </a:r>
                      <a:endParaRPr kumimoji="1" lang="ja-JP" altLang="en-US" sz="800" b="0" dirty="0">
                        <a:solidFill>
                          <a:schemeClr val="accent6">
                            <a:lumMod val="50000"/>
                          </a:schemeClr>
                        </a:solidFill>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tc rowSpan="2">
                  <a:txBody>
                    <a:bodyPr/>
                    <a:lstStyle/>
                    <a:p>
                      <a:pPr algn="ctr"/>
                      <a:r>
                        <a:rPr kumimoji="1" lang="en-US" altLang="ja-JP" sz="800" dirty="0" smtClean="0">
                          <a:solidFill>
                            <a:schemeClr val="accent6">
                              <a:lumMod val="50000"/>
                            </a:schemeClr>
                          </a:solidFill>
                          <a:latin typeface="Meiryo UI" panose="020B0604030504040204" pitchFamily="50" charset="-128"/>
                          <a:ea typeface="Meiryo UI" panose="020B0604030504040204" pitchFamily="50" charset="-128"/>
                        </a:rPr>
                        <a:t>Economic Review </a:t>
                      </a:r>
                      <a:endParaRPr kumimoji="1" lang="ja-JP" altLang="en-US" sz="800" b="0" dirty="0">
                        <a:solidFill>
                          <a:schemeClr val="accent6">
                            <a:lumMod val="50000"/>
                          </a:schemeClr>
                        </a:solidFill>
                        <a:latin typeface="Meiryo UI" panose="020B0604030504040204" pitchFamily="50" charset="-128"/>
                        <a:ea typeface="Meiryo UI" panose="020B0604030504040204" pitchFamily="50" charset="-128"/>
                      </a:endParaRPr>
                    </a:p>
                  </a:txBody>
                  <a:tcPr/>
                </a:tc>
                <a:tc rowSpan="2">
                  <a:txBody>
                    <a:bodyPr/>
                    <a:lstStyle/>
                    <a:p>
                      <a:pPr algn="ctr"/>
                      <a:r>
                        <a:rPr kumimoji="1" lang="en-US" altLang="ja-JP" sz="800" dirty="0" smtClean="0">
                          <a:solidFill>
                            <a:schemeClr val="accent6">
                              <a:lumMod val="50000"/>
                            </a:schemeClr>
                          </a:solidFill>
                          <a:latin typeface="Meiryo UI" panose="020B0604030504040204" pitchFamily="50" charset="-128"/>
                          <a:ea typeface="Meiryo UI" panose="020B0604030504040204" pitchFamily="50" charset="-128"/>
                        </a:rPr>
                        <a:t>DP</a:t>
                      </a:r>
                      <a:r>
                        <a:rPr kumimoji="1" lang="en-US" altLang="ja-JP" sz="800" baseline="0" dirty="0" smtClean="0">
                          <a:solidFill>
                            <a:schemeClr val="accent6">
                              <a:lumMod val="50000"/>
                            </a:schemeClr>
                          </a:solidFill>
                          <a:latin typeface="Meiryo UI" panose="020B0604030504040204" pitchFamily="50" charset="-128"/>
                          <a:ea typeface="Meiryo UI" panose="020B0604030504040204" pitchFamily="50" charset="-128"/>
                        </a:rPr>
                        <a:t> Series: 11 </a:t>
                      </a:r>
                      <a:r>
                        <a:rPr kumimoji="1" lang="en-US" altLang="ja-JP" sz="800" baseline="0" dirty="0" err="1" smtClean="0">
                          <a:solidFill>
                            <a:schemeClr val="accent6">
                              <a:lumMod val="50000"/>
                            </a:schemeClr>
                          </a:solidFill>
                          <a:latin typeface="Meiryo UI" panose="020B0604030504040204" pitchFamily="50" charset="-128"/>
                          <a:ea typeface="Meiryo UI" panose="020B0604030504040204" pitchFamily="50" charset="-128"/>
                        </a:rPr>
                        <a:t>prjcs</a:t>
                      </a:r>
                      <a:endParaRPr kumimoji="1" lang="ja-JP" altLang="en-US" sz="800" b="0" dirty="0">
                        <a:solidFill>
                          <a:schemeClr val="accent6">
                            <a:lumMod val="50000"/>
                          </a:schemeClr>
                        </a:solidFill>
                        <a:latin typeface="Meiryo UI" panose="020B0604030504040204" pitchFamily="50" charset="-128"/>
                        <a:ea typeface="Meiryo UI" panose="020B0604030504040204" pitchFamily="50" charset="-128"/>
                      </a:endParaRPr>
                    </a:p>
                  </a:txBody>
                  <a:tcPr/>
                </a:tc>
              </a:tr>
              <a:tr h="445618">
                <a:tc>
                  <a:txBody>
                    <a:bodyPr/>
                    <a:lstStyle/>
                    <a:p>
                      <a:pPr algn="ctr"/>
                      <a:r>
                        <a:rPr kumimoji="1" lang="en-US" altLang="ja-JP" sz="800" b="0" dirty="0" smtClean="0">
                          <a:solidFill>
                            <a:schemeClr val="accent6">
                              <a:lumMod val="50000"/>
                            </a:schemeClr>
                          </a:solidFill>
                          <a:latin typeface="Meiryo UI" panose="020B0604030504040204" pitchFamily="50" charset="-128"/>
                          <a:ea typeface="Meiryo UI" panose="020B0604030504040204" pitchFamily="50" charset="-128"/>
                        </a:rPr>
                        <a:t>In</a:t>
                      </a:r>
                      <a:r>
                        <a:rPr kumimoji="1" lang="en-US" altLang="ja-JP" sz="800" b="0" baseline="0" dirty="0" smtClean="0">
                          <a:solidFill>
                            <a:schemeClr val="accent6">
                              <a:lumMod val="50000"/>
                            </a:schemeClr>
                          </a:solidFill>
                          <a:latin typeface="Meiryo UI" panose="020B0604030504040204" pitchFamily="50" charset="-128"/>
                          <a:ea typeface="Meiryo UI" panose="020B0604030504040204" pitchFamily="50" charset="-128"/>
                        </a:rPr>
                        <a:t> English</a:t>
                      </a:r>
                      <a:endParaRPr kumimoji="1" lang="ja-JP" altLang="en-US" sz="800" b="0" dirty="0">
                        <a:solidFill>
                          <a:schemeClr val="accent6">
                            <a:lumMod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800" b="0" dirty="0" smtClean="0">
                          <a:solidFill>
                            <a:schemeClr val="accent6">
                              <a:lumMod val="50000"/>
                            </a:schemeClr>
                          </a:solidFill>
                          <a:latin typeface="Meiryo UI" panose="020B0604030504040204" pitchFamily="50" charset="-128"/>
                          <a:ea typeface="Meiryo UI" panose="020B0604030504040204" pitchFamily="50" charset="-128"/>
                        </a:rPr>
                        <a:t>In Japanese</a:t>
                      </a:r>
                      <a:endParaRPr kumimoji="1" lang="ja-JP" altLang="en-US" sz="800" b="0" dirty="0">
                        <a:solidFill>
                          <a:schemeClr val="accent6">
                            <a:lumMod val="50000"/>
                          </a:schemeClr>
                        </a:solidFill>
                        <a:latin typeface="Meiryo UI" panose="020B0604030504040204" pitchFamily="50" charset="-128"/>
                        <a:ea typeface="Meiryo UI" panose="020B0604030504040204" pitchFamily="50" charset="-128"/>
                      </a:endParaRPr>
                    </a:p>
                  </a:txBody>
                  <a:tcPr/>
                </a:tc>
                <a:tc vMerge="1">
                  <a:txBody>
                    <a:bodyPr/>
                    <a:lstStyle/>
                    <a:p>
                      <a:endParaRPr kumimoji="1" lang="ja-JP" altLang="en-US"/>
                    </a:p>
                  </a:txBody>
                  <a:tcPr/>
                </a:tc>
                <a:tc vMerge="1">
                  <a:txBody>
                    <a:bodyPr/>
                    <a:lstStyle/>
                    <a:p>
                      <a:endParaRPr kumimoji="1" lang="ja-JP" altLang="en-US"/>
                    </a:p>
                  </a:txBody>
                  <a:tcPr/>
                </a:tc>
              </a:tr>
              <a:tr h="434260">
                <a:tc>
                  <a:txBody>
                    <a:bodyPr/>
                    <a:lstStyle/>
                    <a:p>
                      <a:pPr algn="ctr"/>
                      <a:r>
                        <a:rPr kumimoji="1" lang="en-US" altLang="ja-JP" sz="800" b="0" dirty="0" smtClean="0">
                          <a:solidFill>
                            <a:schemeClr val="accent6">
                              <a:lumMod val="50000"/>
                            </a:schemeClr>
                          </a:solidFill>
                          <a:latin typeface="Meiryo UI" panose="020B0604030504040204" pitchFamily="50" charset="-128"/>
                          <a:ea typeface="Meiryo UI" panose="020B0604030504040204" pitchFamily="50" charset="-128"/>
                        </a:rPr>
                        <a:t>45 vol.</a:t>
                      </a:r>
                      <a:endParaRPr kumimoji="1" lang="ja-JP" altLang="en-US" sz="800" b="0" dirty="0">
                        <a:solidFill>
                          <a:schemeClr val="accent6">
                            <a:lumMod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800" dirty="0" smtClean="0">
                          <a:solidFill>
                            <a:schemeClr val="accent6">
                              <a:lumMod val="50000"/>
                            </a:schemeClr>
                          </a:solidFill>
                          <a:latin typeface="Meiryo UI" panose="020B0604030504040204" pitchFamily="50" charset="-128"/>
                          <a:ea typeface="Meiryo UI" panose="020B0604030504040204" pitchFamily="50" charset="-128"/>
                        </a:rPr>
                        <a:t>64 </a:t>
                      </a:r>
                      <a:r>
                        <a:rPr kumimoji="1" lang="en-US" altLang="ja-JP" sz="800" b="0" dirty="0" smtClean="0">
                          <a:solidFill>
                            <a:schemeClr val="accent6">
                              <a:lumMod val="50000"/>
                            </a:schemeClr>
                          </a:solidFill>
                          <a:latin typeface="Meiryo UI" panose="020B0604030504040204" pitchFamily="50" charset="-128"/>
                          <a:ea typeface="Meiryo UI" panose="020B0604030504040204" pitchFamily="50" charset="-128"/>
                        </a:rPr>
                        <a:t>vol.</a:t>
                      </a:r>
                      <a:endParaRPr kumimoji="1" lang="ja-JP" altLang="en-US" sz="800" b="0" dirty="0">
                        <a:solidFill>
                          <a:schemeClr val="accent6">
                            <a:lumMod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800" dirty="0" smtClean="0">
                          <a:solidFill>
                            <a:schemeClr val="accent6">
                              <a:lumMod val="50000"/>
                            </a:schemeClr>
                          </a:solidFill>
                          <a:latin typeface="Meiryo UI" panose="020B0604030504040204" pitchFamily="50" charset="-128"/>
                          <a:ea typeface="Meiryo UI" panose="020B0604030504040204" pitchFamily="50" charset="-128"/>
                        </a:rPr>
                        <a:t>68 vol. </a:t>
                      </a:r>
                      <a:endParaRPr kumimoji="1" lang="ja-JP" altLang="en-US" sz="800" b="0" dirty="0">
                        <a:solidFill>
                          <a:schemeClr val="accent6">
                            <a:lumMod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800" b="0" dirty="0" smtClean="0">
                          <a:solidFill>
                            <a:schemeClr val="accent6">
                              <a:lumMod val="50000"/>
                            </a:schemeClr>
                          </a:solidFill>
                          <a:latin typeface="Meiryo UI" panose="020B0604030504040204" pitchFamily="50" charset="-128"/>
                          <a:ea typeface="Meiryo UI" panose="020B0604030504040204" pitchFamily="50" charset="-128"/>
                        </a:rPr>
                        <a:t>2,748</a:t>
                      </a:r>
                      <a:endParaRPr kumimoji="1" lang="ja-JP" altLang="en-US" sz="800" b="0" dirty="0">
                        <a:solidFill>
                          <a:schemeClr val="accent6">
                            <a:lumMod val="50000"/>
                          </a:schemeClr>
                        </a:solidFill>
                        <a:latin typeface="Meiryo UI" panose="020B0604030504040204" pitchFamily="50" charset="-128"/>
                        <a:ea typeface="Meiryo UI" panose="020B0604030504040204" pitchFamily="50" charset="-128"/>
                      </a:endParaRPr>
                    </a:p>
                  </a:txBody>
                  <a:tcPr/>
                </a:tc>
              </a:tr>
              <a:tr h="427064">
                <a:tc gridSpan="4">
                  <a:txBody>
                    <a:bodyPr/>
                    <a:lstStyle/>
                    <a:p>
                      <a:pPr algn="r"/>
                      <a:r>
                        <a:rPr kumimoji="1" lang="en-US" altLang="ja-JP" sz="700" b="0" dirty="0" smtClean="0">
                          <a:solidFill>
                            <a:schemeClr val="accent6">
                              <a:lumMod val="50000"/>
                            </a:schemeClr>
                          </a:solidFill>
                          <a:latin typeface="Meiryo UI" panose="020B0604030504040204" pitchFamily="50" charset="-128"/>
                          <a:ea typeface="Meiryo UI" panose="020B0604030504040204" pitchFamily="50" charset="-128"/>
                        </a:rPr>
                        <a:t>*Until FY 2016 in total 2016</a:t>
                      </a:r>
                      <a:r>
                        <a:rPr kumimoji="1" lang="ja-JP" altLang="en-US" sz="700" b="0" dirty="0" smtClean="0">
                          <a:solidFill>
                            <a:schemeClr val="accent6">
                              <a:lumMod val="50000"/>
                            </a:schemeClr>
                          </a:solidFill>
                          <a:latin typeface="Meiryo UI" panose="020B0604030504040204" pitchFamily="50" charset="-128"/>
                          <a:ea typeface="Meiryo UI" panose="020B0604030504040204" pitchFamily="50" charset="-128"/>
                        </a:rPr>
                        <a:t>年度までの合計</a:t>
                      </a:r>
                      <a:endParaRPr kumimoji="1" lang="ja-JP" altLang="en-US" sz="700" b="0" dirty="0">
                        <a:solidFill>
                          <a:schemeClr val="accent6">
                            <a:lumMod val="50000"/>
                          </a:schemeClr>
                        </a:solidFill>
                        <a:latin typeface="Meiryo UI" panose="020B0604030504040204" pitchFamily="50" charset="-128"/>
                        <a:ea typeface="Meiryo UI" panose="020B0604030504040204" pitchFamily="50" charset="-128"/>
                      </a:endParaRPr>
                    </a:p>
                  </a:txBody>
                  <a:tcPr/>
                </a:tc>
                <a:tc hMerge="1">
                  <a:txBody>
                    <a:bodyPr/>
                    <a:lstStyle/>
                    <a:p>
                      <a:pPr algn="ctr"/>
                      <a:endParaRPr kumimoji="1" lang="ja-JP" altLang="en-US" sz="800" b="0" dirty="0">
                        <a:solidFill>
                          <a:schemeClr val="accent6">
                            <a:lumMod val="50000"/>
                          </a:schemeClr>
                        </a:solidFill>
                        <a:latin typeface="Meiryo UI" panose="020B0604030504040204" pitchFamily="50" charset="-128"/>
                        <a:ea typeface="Meiryo UI" panose="020B0604030504040204" pitchFamily="50" charset="-128"/>
                      </a:endParaRPr>
                    </a:p>
                  </a:txBody>
                  <a:tcPr/>
                </a:tc>
                <a:tc hMerge="1">
                  <a:txBody>
                    <a:bodyPr/>
                    <a:lstStyle/>
                    <a:p>
                      <a:pPr algn="ctr"/>
                      <a:endParaRPr kumimoji="1" lang="ja-JP" altLang="en-US" sz="800" b="0" dirty="0">
                        <a:solidFill>
                          <a:schemeClr val="accent6">
                            <a:lumMod val="50000"/>
                          </a:schemeClr>
                        </a:solidFill>
                        <a:latin typeface="Meiryo UI" panose="020B0604030504040204" pitchFamily="50" charset="-128"/>
                        <a:ea typeface="Meiryo UI" panose="020B0604030504040204" pitchFamily="50" charset="-128"/>
                      </a:endParaRPr>
                    </a:p>
                  </a:txBody>
                  <a:tcPr/>
                </a:tc>
                <a:tc hMerge="1">
                  <a:txBody>
                    <a:bodyPr/>
                    <a:lstStyle/>
                    <a:p>
                      <a:pPr algn="ctr"/>
                      <a:endParaRPr kumimoji="1" lang="ja-JP" altLang="en-US" sz="800" b="0" dirty="0">
                        <a:solidFill>
                          <a:schemeClr val="accent6">
                            <a:lumMod val="50000"/>
                          </a:schemeClr>
                        </a:solidFill>
                        <a:latin typeface="Meiryo UI" panose="020B0604030504040204" pitchFamily="50" charset="-128"/>
                        <a:ea typeface="Meiryo UI" panose="020B0604030504040204" pitchFamily="50" charset="-128"/>
                      </a:endParaRPr>
                    </a:p>
                  </a:txBody>
                  <a:tcPr/>
                </a:tc>
              </a:tr>
            </a:tbl>
          </a:graphicData>
        </a:graphic>
      </p:graphicFrame>
      <p:grpSp>
        <p:nvGrpSpPr>
          <p:cNvPr id="15" name="グループ化 14"/>
          <p:cNvGrpSpPr/>
          <p:nvPr/>
        </p:nvGrpSpPr>
        <p:grpSpPr>
          <a:xfrm>
            <a:off x="0" y="2860860"/>
            <a:ext cx="3646856" cy="274353"/>
            <a:chOff x="0" y="2943240"/>
            <a:chExt cx="3646856" cy="274353"/>
          </a:xfrm>
        </p:grpSpPr>
        <p:sp>
          <p:nvSpPr>
            <p:cNvPr id="5" name="正方形/長方形 4"/>
            <p:cNvSpPr/>
            <p:nvPr/>
          </p:nvSpPr>
          <p:spPr>
            <a:xfrm>
              <a:off x="7144" y="2943240"/>
              <a:ext cx="3639712" cy="259177"/>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0" y="2955983"/>
              <a:ext cx="2295000" cy="261610"/>
            </a:xfrm>
            <a:prstGeom prst="rect">
              <a:avLst/>
            </a:prstGeom>
            <a:noFill/>
          </p:spPr>
          <p:txBody>
            <a:bodyPr wrap="square" rtlCol="0">
              <a:spAutoFit/>
            </a:bodyPr>
            <a:lstStyle/>
            <a:p>
              <a:r>
                <a:rPr lang="en-US" altLang="ja-JP" sz="11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Research results </a:t>
              </a:r>
              <a:r>
                <a:rPr lang="ja-JP" altLang="ja-JP" sz="11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研究</a:t>
              </a:r>
              <a:r>
                <a:rPr lang="ja-JP" altLang="ja-JP" sz="1100" b="1"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成果数</a:t>
              </a:r>
              <a:endParaRPr kumimoji="1" lang="ja-JP" altLang="en-US" dirty="0">
                <a:solidFill>
                  <a:schemeClr val="bg1"/>
                </a:solidFill>
                <a:latin typeface="Meiryo UI" panose="020B0604030504040204" pitchFamily="50" charset="-128"/>
                <a:ea typeface="Meiryo UI" panose="020B0604030504040204" pitchFamily="50" charset="-128"/>
              </a:endParaRPr>
            </a:p>
          </p:txBody>
        </p:sp>
      </p:grpSp>
      <p:sp>
        <p:nvSpPr>
          <p:cNvPr id="24" name="正方形/長方形 23"/>
          <p:cNvSpPr/>
          <p:nvPr/>
        </p:nvSpPr>
        <p:spPr>
          <a:xfrm>
            <a:off x="3693957" y="5272720"/>
            <a:ext cx="3114001" cy="276924"/>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ja-JP" altLang="ja-JP" sz="900" b="1" kern="100" dirty="0">
              <a:solidFill>
                <a:schemeClr val="bg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3681084" y="5226847"/>
            <a:ext cx="3126874" cy="338554"/>
          </a:xfrm>
          <a:prstGeom prst="rect">
            <a:avLst/>
          </a:prstGeom>
          <a:noFill/>
        </p:spPr>
        <p:txBody>
          <a:bodyPr wrap="square" rtlCol="0">
            <a:spAutoFit/>
          </a:bodyPr>
          <a:lstStyle/>
          <a:p>
            <a:r>
              <a:rPr lang="en-US" altLang="zh-TW" sz="800" b="1" dirty="0">
                <a:solidFill>
                  <a:schemeClr val="bg1"/>
                </a:solidFill>
                <a:latin typeface="Meiryo UI" panose="020B0604030504040204" pitchFamily="50" charset="-128"/>
                <a:ea typeface="Meiryo UI" panose="020B0604030504040204" pitchFamily="50" charset="-128"/>
              </a:rPr>
              <a:t>Joint Usage and Research Center Programs </a:t>
            </a:r>
          </a:p>
          <a:p>
            <a:r>
              <a:rPr lang="zh-TW" altLang="ja-JP" sz="800" b="1" dirty="0">
                <a:solidFill>
                  <a:schemeClr val="bg1"/>
                </a:solidFill>
                <a:latin typeface="Meiryo UI" panose="020B0604030504040204" pitchFamily="50" charset="-128"/>
                <a:ea typeface="Meiryo UI" panose="020B0604030504040204" pitchFamily="50" charset="-128"/>
              </a:rPr>
              <a:t>共同利用共同研究拠点実績</a:t>
            </a:r>
            <a:endParaRPr lang="ja-JP" altLang="ja-JP" sz="800" b="1" kern="100" dirty="0">
              <a:solidFill>
                <a:schemeClr val="bg1"/>
              </a:solidFill>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803441871"/>
              </p:ext>
            </p:extLst>
          </p:nvPr>
        </p:nvGraphicFramePr>
        <p:xfrm>
          <a:off x="10820" y="5580676"/>
          <a:ext cx="3636036" cy="1372304"/>
        </p:xfrm>
        <a:graphic>
          <a:graphicData uri="http://schemas.openxmlformats.org/drawingml/2006/table">
            <a:tbl>
              <a:tblPr firstRow="1" bandRow="1">
                <a:effectLst>
                  <a:outerShdw blurRad="50800" dist="38100" dir="2700000" algn="tl" rotWithShape="0">
                    <a:prstClr val="black">
                      <a:alpha val="40000"/>
                    </a:prstClr>
                  </a:outerShdw>
                </a:effectLst>
                <a:tableStyleId>{284E427A-3D55-4303-BF80-6455036E1DE7}</a:tableStyleId>
              </a:tblPr>
              <a:tblGrid>
                <a:gridCol w="2743180"/>
                <a:gridCol w="892856"/>
              </a:tblGrid>
              <a:tr h="341916">
                <a:tc>
                  <a:txBody>
                    <a:bodyPr/>
                    <a:lstStyle/>
                    <a:p>
                      <a:pPr algn="ctr"/>
                      <a:r>
                        <a:rPr kumimoji="1" lang="en-US" altLang="ja-JP" sz="700" dirty="0" smtClean="0">
                          <a:solidFill>
                            <a:schemeClr val="accent2">
                              <a:lumMod val="50000"/>
                            </a:schemeClr>
                          </a:solidFill>
                          <a:latin typeface="Meiryo UI" panose="020B0604030504040204" pitchFamily="50" charset="-128"/>
                          <a:ea typeface="Meiryo UI" panose="020B0604030504040204" pitchFamily="50" charset="-128"/>
                        </a:rPr>
                        <a:t>Items</a:t>
                      </a:r>
                      <a:endParaRPr kumimoji="1" lang="ja-JP" altLang="en-US" sz="700" dirty="0">
                        <a:solidFill>
                          <a:schemeClr val="accent2">
                            <a:lumMod val="50000"/>
                          </a:schemeClr>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700" dirty="0" smtClean="0">
                          <a:solidFill>
                            <a:schemeClr val="accent2">
                              <a:lumMod val="50000"/>
                            </a:schemeClr>
                          </a:solidFill>
                          <a:latin typeface="Meiryo UI" panose="020B0604030504040204" pitchFamily="50" charset="-128"/>
                          <a:ea typeface="Meiryo UI" panose="020B0604030504040204" pitchFamily="50" charset="-128"/>
                        </a:rPr>
                        <a:t>Amount</a:t>
                      </a:r>
                    </a:p>
                    <a:p>
                      <a:pPr algn="ctr"/>
                      <a:r>
                        <a:rPr kumimoji="1" lang="en-US" altLang="ja-JP" sz="700" dirty="0" smtClean="0">
                          <a:solidFill>
                            <a:schemeClr val="accent2">
                              <a:lumMod val="50000"/>
                            </a:schemeClr>
                          </a:solidFill>
                          <a:latin typeface="Meiryo UI" panose="020B0604030504040204" pitchFamily="50" charset="-128"/>
                          <a:ea typeface="Meiryo UI" panose="020B0604030504040204" pitchFamily="50" charset="-128"/>
                        </a:rPr>
                        <a:t>(Thou, </a:t>
                      </a:r>
                      <a:r>
                        <a:rPr kumimoji="1" lang="ja-JP" altLang="en-US" sz="700" dirty="0" smtClean="0">
                          <a:solidFill>
                            <a:schemeClr val="accent2">
                              <a:lumMod val="50000"/>
                            </a:schemeClr>
                          </a:solidFill>
                          <a:latin typeface="Meiryo UI" panose="020B0604030504040204" pitchFamily="50" charset="-128"/>
                          <a:ea typeface="Meiryo UI" panose="020B0604030504040204" pitchFamily="50" charset="-128"/>
                        </a:rPr>
                        <a:t>千円</a:t>
                      </a:r>
                      <a:r>
                        <a:rPr kumimoji="1" lang="en-US" altLang="ja-JP" sz="700" dirty="0" smtClean="0">
                          <a:solidFill>
                            <a:schemeClr val="accent2">
                              <a:lumMod val="50000"/>
                            </a:schemeClr>
                          </a:solidFill>
                          <a:latin typeface="Meiryo UI" panose="020B0604030504040204" pitchFamily="50" charset="-128"/>
                          <a:ea typeface="Meiryo UI" panose="020B0604030504040204" pitchFamily="50" charset="-128"/>
                        </a:rPr>
                        <a:t>)</a:t>
                      </a:r>
                      <a:endParaRPr kumimoji="1" lang="ja-JP" altLang="en-US" sz="700" dirty="0">
                        <a:solidFill>
                          <a:schemeClr val="accent2">
                            <a:lumMod val="50000"/>
                          </a:schemeClr>
                        </a:solidFill>
                        <a:latin typeface="Meiryo UI" panose="020B0604030504040204" pitchFamily="50" charset="-128"/>
                        <a:ea typeface="Meiryo UI" panose="020B0604030504040204" pitchFamily="50" charset="-128"/>
                      </a:endParaRPr>
                    </a:p>
                  </a:txBody>
                  <a:tcPr/>
                </a:tc>
              </a:tr>
              <a:tr h="341916">
                <a:tc>
                  <a:txBody>
                    <a:bodyPr/>
                    <a:lstStyle/>
                    <a:p>
                      <a:r>
                        <a:rPr kumimoji="1" lang="en-US" altLang="ja-JP" sz="700" dirty="0" smtClean="0">
                          <a:solidFill>
                            <a:schemeClr val="accent2">
                              <a:lumMod val="50000"/>
                            </a:schemeClr>
                          </a:solidFill>
                          <a:latin typeface="Meiryo UI" panose="020B0604030504040204" pitchFamily="50" charset="-128"/>
                          <a:ea typeface="Meiryo UI" panose="020B0604030504040204" pitchFamily="50" charset="-128"/>
                        </a:rPr>
                        <a:t>IER Budget and Indirect Costs of the Research Grants </a:t>
                      </a:r>
                    </a:p>
                    <a:p>
                      <a:r>
                        <a:rPr kumimoji="1" lang="ja-JP" altLang="en-US" sz="700" dirty="0" smtClean="0">
                          <a:solidFill>
                            <a:schemeClr val="accent2">
                              <a:lumMod val="50000"/>
                            </a:schemeClr>
                          </a:solidFill>
                          <a:latin typeface="Meiryo UI" panose="020B0604030504040204" pitchFamily="50" charset="-128"/>
                          <a:ea typeface="Meiryo UI" panose="020B0604030504040204" pitchFamily="50" charset="-128"/>
                        </a:rPr>
                        <a:t>自己収入　</a:t>
                      </a:r>
                      <a:endParaRPr kumimoji="1" lang="ja-JP" altLang="en-US" sz="700" dirty="0">
                        <a:solidFill>
                          <a:schemeClr val="accent2">
                            <a:lumMod val="50000"/>
                          </a:schemeClr>
                        </a:solidFill>
                        <a:latin typeface="Meiryo UI" panose="020B0604030504040204" pitchFamily="50" charset="-128"/>
                        <a:ea typeface="Meiryo UI" panose="020B0604030504040204" pitchFamily="50" charset="-128"/>
                      </a:endParaRPr>
                    </a:p>
                  </a:txBody>
                  <a:tcPr/>
                </a:tc>
                <a:tc>
                  <a:txBody>
                    <a:bodyPr/>
                    <a:lstStyle/>
                    <a:p>
                      <a:pPr algn="r"/>
                      <a:r>
                        <a:rPr kumimoji="1" lang="en-US" altLang="ja-JP" sz="700" dirty="0" smtClean="0">
                          <a:solidFill>
                            <a:schemeClr val="accent2">
                              <a:lumMod val="50000"/>
                            </a:schemeClr>
                          </a:solidFill>
                          <a:latin typeface="Meiryo UI" panose="020B0604030504040204" pitchFamily="50" charset="-128"/>
                          <a:ea typeface="Meiryo UI" panose="020B0604030504040204" pitchFamily="50" charset="-128"/>
                        </a:rPr>
                        <a:t>\132,265</a:t>
                      </a:r>
                      <a:endParaRPr kumimoji="1" lang="ja-JP" altLang="en-US" sz="700" dirty="0">
                        <a:solidFill>
                          <a:schemeClr val="accent2">
                            <a:lumMod val="50000"/>
                          </a:schemeClr>
                        </a:solidFill>
                        <a:latin typeface="Meiryo UI" panose="020B0604030504040204" pitchFamily="50" charset="-128"/>
                        <a:ea typeface="Meiryo UI" panose="020B0604030504040204" pitchFamily="50" charset="-128"/>
                      </a:endParaRPr>
                    </a:p>
                  </a:txBody>
                  <a:tcPr/>
                </a:tc>
              </a:tr>
              <a:tr h="238472">
                <a:tc>
                  <a:txBody>
                    <a:bodyPr/>
                    <a:lstStyle/>
                    <a:p>
                      <a:r>
                        <a:rPr kumimoji="1" lang="en-US" altLang="ja-JP" sz="700" dirty="0" smtClean="0">
                          <a:solidFill>
                            <a:schemeClr val="accent2">
                              <a:lumMod val="50000"/>
                            </a:schemeClr>
                          </a:solidFill>
                          <a:latin typeface="Meiryo UI" panose="020B0604030504040204" pitchFamily="50" charset="-128"/>
                          <a:ea typeface="Meiryo UI" panose="020B0604030504040204" pitchFamily="50" charset="-128"/>
                        </a:rPr>
                        <a:t>University Grants </a:t>
                      </a:r>
                      <a:r>
                        <a:rPr kumimoji="1" lang="ja-JP" altLang="en-US" sz="700" dirty="0" smtClean="0">
                          <a:solidFill>
                            <a:schemeClr val="accent2">
                              <a:lumMod val="50000"/>
                            </a:schemeClr>
                          </a:solidFill>
                          <a:latin typeface="Meiryo UI" panose="020B0604030504040204" pitchFamily="50" charset="-128"/>
                          <a:ea typeface="Meiryo UI" panose="020B0604030504040204" pitchFamily="50" charset="-128"/>
                        </a:rPr>
                        <a:t>運営費交付金</a:t>
                      </a:r>
                      <a:endParaRPr kumimoji="1" lang="ja-JP" altLang="en-US" sz="700" dirty="0">
                        <a:solidFill>
                          <a:schemeClr val="accent2">
                            <a:lumMod val="50000"/>
                          </a:schemeClr>
                        </a:solidFill>
                        <a:latin typeface="Meiryo UI" panose="020B0604030504040204" pitchFamily="50" charset="-128"/>
                        <a:ea typeface="Meiryo UI" panose="020B0604030504040204" pitchFamily="50" charset="-128"/>
                      </a:endParaRPr>
                    </a:p>
                  </a:txBody>
                  <a:tcPr/>
                </a:tc>
                <a:tc>
                  <a:txBody>
                    <a:bodyPr/>
                    <a:lstStyle/>
                    <a:p>
                      <a:pPr algn="r"/>
                      <a:r>
                        <a:rPr kumimoji="1" lang="en-US" altLang="ja-JP" sz="700" dirty="0" smtClean="0">
                          <a:solidFill>
                            <a:schemeClr val="accent2">
                              <a:lumMod val="50000"/>
                            </a:schemeClr>
                          </a:solidFill>
                          <a:latin typeface="Meiryo UI" panose="020B0604030504040204" pitchFamily="50" charset="-128"/>
                          <a:ea typeface="Meiryo UI" panose="020B0604030504040204" pitchFamily="50" charset="-128"/>
                        </a:rPr>
                        <a:t>\39,013</a:t>
                      </a:r>
                      <a:endParaRPr kumimoji="1" lang="ja-JP" altLang="en-US" sz="700" dirty="0">
                        <a:solidFill>
                          <a:schemeClr val="accent2">
                            <a:lumMod val="50000"/>
                          </a:schemeClr>
                        </a:solidFill>
                        <a:latin typeface="Meiryo UI" panose="020B0604030504040204" pitchFamily="50" charset="-128"/>
                        <a:ea typeface="Meiryo UI" panose="020B0604030504040204" pitchFamily="50" charset="-128"/>
                      </a:endParaRPr>
                    </a:p>
                  </a:txBody>
                  <a:tcPr/>
                </a:tc>
              </a:tr>
              <a:tr h="225000">
                <a:tc>
                  <a:txBody>
                    <a:bodyPr/>
                    <a:lstStyle/>
                    <a:p>
                      <a:r>
                        <a:rPr kumimoji="1" lang="en-US" altLang="ja-JP" sz="700" dirty="0" smtClean="0">
                          <a:solidFill>
                            <a:schemeClr val="accent2">
                              <a:lumMod val="50000"/>
                            </a:schemeClr>
                          </a:solidFill>
                          <a:latin typeface="Meiryo UI" panose="020B0604030504040204" pitchFamily="50" charset="-128"/>
                          <a:ea typeface="Meiryo UI" panose="020B0604030504040204" pitchFamily="50" charset="-128"/>
                        </a:rPr>
                        <a:t>Research Grants and Donations </a:t>
                      </a:r>
                      <a:r>
                        <a:rPr kumimoji="1" lang="ja-JP" altLang="en-US" sz="700" dirty="0" smtClean="0">
                          <a:solidFill>
                            <a:schemeClr val="accent2">
                              <a:lumMod val="50000"/>
                            </a:schemeClr>
                          </a:solidFill>
                          <a:latin typeface="Meiryo UI" panose="020B0604030504040204" pitchFamily="50" charset="-128"/>
                          <a:ea typeface="Meiryo UI" panose="020B0604030504040204" pitchFamily="50" charset="-128"/>
                        </a:rPr>
                        <a:t>外部資金</a:t>
                      </a:r>
                      <a:endParaRPr kumimoji="1" lang="ja-JP" altLang="en-US" sz="700" dirty="0">
                        <a:solidFill>
                          <a:schemeClr val="accent2">
                            <a:lumMod val="50000"/>
                          </a:schemeClr>
                        </a:solidFill>
                        <a:latin typeface="Meiryo UI" panose="020B0604030504040204" pitchFamily="50" charset="-128"/>
                        <a:ea typeface="Meiryo UI" panose="020B0604030504040204" pitchFamily="50" charset="-128"/>
                      </a:endParaRPr>
                    </a:p>
                  </a:txBody>
                  <a:tcPr/>
                </a:tc>
                <a:tc>
                  <a:txBody>
                    <a:bodyPr/>
                    <a:lstStyle/>
                    <a:p>
                      <a:pPr algn="r"/>
                      <a:r>
                        <a:rPr kumimoji="1" lang="en-US" altLang="ja-JP" sz="700" dirty="0" smtClean="0">
                          <a:solidFill>
                            <a:schemeClr val="accent2">
                              <a:lumMod val="50000"/>
                            </a:schemeClr>
                          </a:solidFill>
                          <a:latin typeface="Meiryo UI" panose="020B0604030504040204" pitchFamily="50" charset="-128"/>
                          <a:ea typeface="Meiryo UI" panose="020B0604030504040204" pitchFamily="50" charset="-128"/>
                        </a:rPr>
                        <a:t>\230,105</a:t>
                      </a:r>
                      <a:endParaRPr kumimoji="1" lang="ja-JP" altLang="en-US" sz="700" dirty="0">
                        <a:solidFill>
                          <a:schemeClr val="accent2">
                            <a:lumMod val="50000"/>
                          </a:schemeClr>
                        </a:solidFill>
                        <a:latin typeface="Meiryo UI" panose="020B0604030504040204" pitchFamily="50" charset="-128"/>
                        <a:ea typeface="Meiryo UI" panose="020B0604030504040204" pitchFamily="50" charset="-128"/>
                      </a:endParaRPr>
                    </a:p>
                  </a:txBody>
                  <a:tcPr/>
                </a:tc>
              </a:tr>
              <a:tr h="225000">
                <a:tc>
                  <a:txBody>
                    <a:bodyPr/>
                    <a:lstStyle/>
                    <a:p>
                      <a:r>
                        <a:rPr kumimoji="1" lang="en-US" altLang="ja-JP" sz="700" dirty="0" smtClean="0">
                          <a:solidFill>
                            <a:schemeClr val="accent2">
                              <a:lumMod val="50000"/>
                            </a:schemeClr>
                          </a:solidFill>
                          <a:latin typeface="Meiryo UI" panose="020B0604030504040204" pitchFamily="50" charset="-128"/>
                          <a:ea typeface="Meiryo UI" panose="020B0604030504040204" pitchFamily="50" charset="-128"/>
                        </a:rPr>
                        <a:t>Total </a:t>
                      </a:r>
                      <a:r>
                        <a:rPr kumimoji="1" lang="ja-JP" altLang="en-US" sz="700" dirty="0" smtClean="0">
                          <a:solidFill>
                            <a:schemeClr val="accent2">
                              <a:lumMod val="50000"/>
                            </a:schemeClr>
                          </a:solidFill>
                          <a:latin typeface="Meiryo UI" panose="020B0604030504040204" pitchFamily="50" charset="-128"/>
                          <a:ea typeface="Meiryo UI" panose="020B0604030504040204" pitchFamily="50" charset="-128"/>
                        </a:rPr>
                        <a:t>総計</a:t>
                      </a:r>
                      <a:endParaRPr kumimoji="1" lang="ja-JP" altLang="en-US" sz="700" dirty="0">
                        <a:solidFill>
                          <a:schemeClr val="accent2">
                            <a:lumMod val="50000"/>
                          </a:schemeClr>
                        </a:solidFill>
                        <a:latin typeface="Meiryo UI" panose="020B0604030504040204" pitchFamily="50" charset="-128"/>
                        <a:ea typeface="Meiryo UI" panose="020B0604030504040204" pitchFamily="50" charset="-128"/>
                      </a:endParaRPr>
                    </a:p>
                  </a:txBody>
                  <a:tcPr/>
                </a:tc>
                <a:tc>
                  <a:txBody>
                    <a:bodyPr/>
                    <a:lstStyle/>
                    <a:p>
                      <a:pPr algn="r"/>
                      <a:r>
                        <a:rPr kumimoji="1" lang="en-US" altLang="ja-JP" sz="700" dirty="0" smtClean="0">
                          <a:solidFill>
                            <a:schemeClr val="accent2">
                              <a:lumMod val="50000"/>
                            </a:schemeClr>
                          </a:solidFill>
                          <a:latin typeface="Meiryo UI" panose="020B0604030504040204" pitchFamily="50" charset="-128"/>
                          <a:ea typeface="Meiryo UI" panose="020B0604030504040204" pitchFamily="50" charset="-128"/>
                        </a:rPr>
                        <a:t>\401,383</a:t>
                      </a:r>
                      <a:endParaRPr kumimoji="1" lang="ja-JP" altLang="en-US" sz="700" dirty="0">
                        <a:solidFill>
                          <a:schemeClr val="accent2">
                            <a:lumMod val="50000"/>
                          </a:schemeClr>
                        </a:solidFill>
                        <a:latin typeface="Meiryo UI" panose="020B0604030504040204" pitchFamily="50" charset="-128"/>
                        <a:ea typeface="Meiryo UI" panose="020B0604030504040204" pitchFamily="50" charset="-128"/>
                      </a:endParaRPr>
                    </a:p>
                  </a:txBody>
                  <a:tcPr/>
                </a:tc>
              </a:tr>
            </a:tbl>
          </a:graphicData>
        </a:graphic>
      </p:graphicFrame>
      <p:sp>
        <p:nvSpPr>
          <p:cNvPr id="11" name="正方形/長方形 10"/>
          <p:cNvSpPr/>
          <p:nvPr/>
        </p:nvSpPr>
        <p:spPr>
          <a:xfrm>
            <a:off x="-21321" y="279003"/>
            <a:ext cx="6856621" cy="523220"/>
          </a:xfrm>
          <a:prstGeom prst="rect">
            <a:avLst/>
          </a:prstGeom>
          <a:noFill/>
        </p:spPr>
        <p:txBody>
          <a:bodyPr wrap="none" lIns="91440" tIns="45720" rIns="91440" bIns="45720">
            <a:spAutoFit/>
          </a:bodyPr>
          <a:lstStyle/>
          <a:p>
            <a:pPr algn="ctr"/>
            <a:r>
              <a:rPr lang="en-US" altLang="ja-JP"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eiryo UI" panose="020B0604030504040204" pitchFamily="50" charset="-128"/>
                <a:ea typeface="Meiryo UI" panose="020B0604030504040204" pitchFamily="50" charset="-128"/>
              </a:rPr>
              <a:t>IER in </a:t>
            </a:r>
            <a:r>
              <a:rPr lang="en-US" altLang="ja-JP" sz="28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Meiryo UI" panose="020B0604030504040204" pitchFamily="50" charset="-128"/>
                <a:ea typeface="Meiryo UI" panose="020B0604030504040204" pitchFamily="50" charset="-128"/>
              </a:rPr>
              <a:t>figures   </a:t>
            </a:r>
            <a:r>
              <a:rPr lang="ja-JP" altLang="ja-JP" sz="28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Meiryo UI" panose="020B0604030504040204" pitchFamily="50" charset="-128"/>
                <a:ea typeface="Meiryo UI" panose="020B0604030504040204" pitchFamily="50" charset="-128"/>
              </a:rPr>
              <a:t>数字</a:t>
            </a:r>
            <a:r>
              <a:rPr lang="ja-JP" altLang="ja-JP"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eiryo UI" panose="020B0604030504040204" pitchFamily="50" charset="-128"/>
                <a:ea typeface="Meiryo UI" panose="020B0604030504040204" pitchFamily="50" charset="-128"/>
              </a:rPr>
              <a:t>で見る経済研究所</a:t>
            </a:r>
            <a:endParaRPr lang="ja-JP" alt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23" name="正方形/長方形 22"/>
          <p:cNvSpPr/>
          <p:nvPr/>
        </p:nvSpPr>
        <p:spPr>
          <a:xfrm>
            <a:off x="4283645" y="934200"/>
            <a:ext cx="2558136" cy="2159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3980543" y="926779"/>
            <a:ext cx="3164339" cy="246221"/>
          </a:xfrm>
          <a:prstGeom prst="rect">
            <a:avLst/>
          </a:prstGeom>
          <a:noFill/>
        </p:spPr>
        <p:txBody>
          <a:bodyPr wrap="square" rtlCol="0">
            <a:spAutoFit/>
          </a:bodyPr>
          <a:lstStyle/>
          <a:p>
            <a:pPr algn="ctr"/>
            <a:r>
              <a:rPr lang="en-US" altLang="ja-JP" sz="1000" b="1" dirty="0">
                <a:solidFill>
                  <a:schemeClr val="bg1"/>
                </a:solidFill>
                <a:latin typeface="Meiryo UI" panose="020B0604030504040204" pitchFamily="50" charset="-128"/>
                <a:ea typeface="Meiryo UI" panose="020B0604030504040204" pitchFamily="50" charset="-128"/>
              </a:rPr>
              <a:t>Visiting scholars </a:t>
            </a:r>
            <a:r>
              <a:rPr lang="ja-JP" altLang="ja-JP" sz="1000" b="1" dirty="0" smtClean="0">
                <a:solidFill>
                  <a:schemeClr val="bg1"/>
                </a:solidFill>
                <a:latin typeface="Meiryo UI" panose="020B0604030504040204" pitchFamily="50" charset="-128"/>
                <a:ea typeface="Meiryo UI" panose="020B0604030504040204" pitchFamily="50" charset="-128"/>
              </a:rPr>
              <a:t>所外</a:t>
            </a:r>
            <a:r>
              <a:rPr lang="ja-JP" altLang="ja-JP" sz="1000" b="1" dirty="0">
                <a:solidFill>
                  <a:schemeClr val="bg1"/>
                </a:solidFill>
                <a:latin typeface="Meiryo UI" panose="020B0604030504040204" pitchFamily="50" charset="-128"/>
                <a:ea typeface="Meiryo UI" panose="020B0604030504040204" pitchFamily="50" charset="-128"/>
              </a:rPr>
              <a:t>研究者受け入れ実績</a:t>
            </a:r>
            <a:endParaRPr lang="ja-JP" altLang="en-US" sz="1000" b="1" dirty="0">
              <a:solidFill>
                <a:schemeClr val="bg1"/>
              </a:solidFill>
              <a:latin typeface="Meiryo UI" panose="020B0604030504040204" pitchFamily="50" charset="-128"/>
              <a:ea typeface="Meiryo UI" panose="020B0604030504040204" pitchFamily="50" charset="-128"/>
            </a:endParaRPr>
          </a:p>
        </p:txBody>
      </p:sp>
      <p:sp>
        <p:nvSpPr>
          <p:cNvPr id="25" name="正方形/長方形 24"/>
          <p:cNvSpPr/>
          <p:nvPr/>
        </p:nvSpPr>
        <p:spPr>
          <a:xfrm>
            <a:off x="3718124" y="2857954"/>
            <a:ext cx="3117175" cy="261303"/>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3646856" y="2847373"/>
            <a:ext cx="2535002" cy="261610"/>
          </a:xfrm>
          <a:prstGeom prst="rect">
            <a:avLst/>
          </a:prstGeom>
          <a:noFill/>
        </p:spPr>
        <p:txBody>
          <a:bodyPr wrap="square" rtlCol="0">
            <a:spAutoFit/>
          </a:bodyPr>
          <a:lstStyle/>
          <a:p>
            <a:r>
              <a:rPr lang="en-US" altLang="zh-TW" sz="1100" b="1" dirty="0">
                <a:solidFill>
                  <a:schemeClr val="bg1"/>
                </a:solidFill>
                <a:latin typeface="Meiryo UI" panose="020B0604030504040204" pitchFamily="50" charset="-128"/>
                <a:ea typeface="Meiryo UI" panose="020B0604030504040204" pitchFamily="50" charset="-128"/>
              </a:rPr>
              <a:t>Publications </a:t>
            </a:r>
            <a:r>
              <a:rPr lang="ja-JP" altLang="en-US" sz="1100" b="1" dirty="0">
                <a:solidFill>
                  <a:schemeClr val="bg1"/>
                </a:solidFill>
                <a:latin typeface="Meiryo UI" panose="020B0604030504040204" pitchFamily="50" charset="-128"/>
                <a:ea typeface="Meiryo UI" panose="020B0604030504040204" pitchFamily="50" charset="-128"/>
              </a:rPr>
              <a:t>研究所発行出版物</a:t>
            </a:r>
            <a:endParaRPr lang="ja-JP" altLang="ja-JP" sz="1100" b="1" kern="100" dirty="0">
              <a:solidFill>
                <a:schemeClr val="bg1"/>
              </a:solidFill>
              <a:latin typeface="Meiryo UI" panose="020B0604030504040204" pitchFamily="50" charset="-128"/>
              <a:ea typeface="Meiryo UI" panose="020B0604030504040204" pitchFamily="50" charset="-128"/>
            </a:endParaRPr>
          </a:p>
        </p:txBody>
      </p:sp>
      <p:sp>
        <p:nvSpPr>
          <p:cNvPr id="30" name="フッター プレースホルダー 1"/>
          <p:cNvSpPr txBox="1">
            <a:spLocks/>
          </p:cNvSpPr>
          <p:nvPr/>
        </p:nvSpPr>
        <p:spPr>
          <a:xfrm>
            <a:off x="4542345" y="9488742"/>
            <a:ext cx="2314575" cy="527403"/>
          </a:xfrm>
          <a:prstGeom prst="rect">
            <a:avLst/>
          </a:prstGeom>
        </p:spPr>
        <p:txBody>
          <a:bodyPr vert="horz" lIns="91440" tIns="45720" rIns="91440" bIns="45720" rtlCol="0" anchor="ctr"/>
          <a:lstStyle>
            <a:defPPr>
              <a:defRPr lang="ja-JP"/>
            </a:defPPr>
            <a:lvl1pPr marL="0" algn="ct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dirty="0" smtClean="0"/>
              <a:t>www.ier.hit-u.ac.jp   </a:t>
            </a:r>
            <a:r>
              <a:rPr lang="en-US" altLang="ja-JP" sz="1600" dirty="0" smtClean="0"/>
              <a:t>11</a:t>
            </a:r>
            <a:endParaRPr lang="ja-JP" altLang="en-US" sz="1600" dirty="0"/>
          </a:p>
        </p:txBody>
      </p:sp>
    </p:spTree>
    <p:extLst>
      <p:ext uri="{BB962C8B-B14F-4D97-AF65-F5344CB8AC3E}">
        <p14:creationId xmlns:p14="http://schemas.microsoft.com/office/powerpoint/2010/main" val="1227711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809960" y="2327658"/>
            <a:ext cx="4824040" cy="2196938"/>
          </a:xfrm>
          <a:prstGeom prst="rect">
            <a:avLst/>
          </a:prstGeom>
        </p:spPr>
      </p:pic>
      <p:pic>
        <p:nvPicPr>
          <p:cNvPr id="7" name="図 6"/>
          <p:cNvPicPr>
            <a:picLocks noChangeAspect="1"/>
          </p:cNvPicPr>
          <p:nvPr/>
        </p:nvPicPr>
        <p:blipFill>
          <a:blip r:embed="rId3"/>
          <a:stretch>
            <a:fillRect/>
          </a:stretch>
        </p:blipFill>
        <p:spPr>
          <a:xfrm>
            <a:off x="255812" y="4371213"/>
            <a:ext cx="6253908" cy="3884194"/>
          </a:xfrm>
          <a:prstGeom prst="rect">
            <a:avLst/>
          </a:prstGeom>
        </p:spPr>
      </p:pic>
      <p:sp>
        <p:nvSpPr>
          <p:cNvPr id="8" name="テキスト ボックス 7"/>
          <p:cNvSpPr txBox="1"/>
          <p:nvPr/>
        </p:nvSpPr>
        <p:spPr>
          <a:xfrm>
            <a:off x="255812" y="9200493"/>
            <a:ext cx="4014000" cy="646331"/>
          </a:xfrm>
          <a:prstGeom prst="rect">
            <a:avLst/>
          </a:prstGeom>
          <a:noFill/>
        </p:spPr>
        <p:txBody>
          <a:bodyPr wrap="square" rtlCol="0">
            <a:spAutoFit/>
          </a:bodyPr>
          <a:lstStyle/>
          <a:p>
            <a:r>
              <a:rPr lang="en-US" altLang="ja-JP" sz="900" dirty="0" smtClean="0">
                <a:latin typeface="Meiryo UI" panose="020B0604030504040204" pitchFamily="50" charset="-128"/>
                <a:ea typeface="Meiryo UI" panose="020B0604030504040204" pitchFamily="50" charset="-128"/>
              </a:rPr>
              <a:t>IER Spotlights </a:t>
            </a:r>
            <a:r>
              <a:rPr kumimoji="1" lang="en-US" altLang="ja-JP" sz="900" dirty="0" smtClean="0">
                <a:latin typeface="Meiryo UI" panose="020B0604030504040204" pitchFamily="50" charset="-128"/>
                <a:ea typeface="Meiryo UI" panose="020B0604030504040204" pitchFamily="50" charset="-128"/>
              </a:rPr>
              <a:t>Editorial Office: Ichiro Iwasaki and Yuki </a:t>
            </a:r>
            <a:r>
              <a:rPr kumimoji="1" lang="en-US" altLang="ja-JP" sz="900" dirty="0" err="1" smtClean="0">
                <a:latin typeface="Meiryo UI" panose="020B0604030504040204" pitchFamily="50" charset="-128"/>
                <a:ea typeface="Meiryo UI" panose="020B0604030504040204" pitchFamily="50" charset="-128"/>
              </a:rPr>
              <a:t>Matsuzaki</a:t>
            </a:r>
            <a:endParaRPr kumimoji="1" lang="en-US" altLang="ja-JP" sz="900" dirty="0" smtClean="0">
              <a:latin typeface="Meiryo UI" panose="020B0604030504040204" pitchFamily="50" charset="-128"/>
              <a:ea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rPr>
              <a:t>Printed by XXXXXXXXX in Japan</a:t>
            </a:r>
          </a:p>
          <a:p>
            <a:r>
              <a:rPr lang="en-US" altLang="ja-JP" sz="900" dirty="0" smtClean="0">
                <a:latin typeface="Meiryo UI" panose="020B0604030504040204" pitchFamily="50" charset="-128"/>
                <a:ea typeface="Meiryo UI" panose="020B0604030504040204" pitchFamily="50" charset="-128"/>
              </a:rPr>
              <a:t>© Institute of Economic Research, </a:t>
            </a:r>
            <a:r>
              <a:rPr lang="en-US" altLang="ja-JP" sz="900" dirty="0" err="1" smtClean="0">
                <a:latin typeface="Meiryo UI" panose="020B0604030504040204" pitchFamily="50" charset="-128"/>
                <a:ea typeface="Meiryo UI" panose="020B0604030504040204" pitchFamily="50" charset="-128"/>
              </a:rPr>
              <a:t>Hitotsubashi</a:t>
            </a:r>
            <a:r>
              <a:rPr lang="en-US" altLang="ja-JP" sz="900" dirty="0" smtClean="0">
                <a:latin typeface="Meiryo UI" panose="020B0604030504040204" pitchFamily="50" charset="-128"/>
                <a:ea typeface="Meiryo UI" panose="020B0604030504040204" pitchFamily="50" charset="-128"/>
              </a:rPr>
              <a:t> University</a:t>
            </a:r>
          </a:p>
          <a:p>
            <a:r>
              <a:rPr kumimoji="1" lang="en-US" altLang="ja-JP" sz="900" dirty="0" smtClean="0">
                <a:latin typeface="Meiryo UI" panose="020B0604030504040204" pitchFamily="50" charset="-128"/>
                <a:ea typeface="Meiryo UI" panose="020B0604030504040204" pitchFamily="50" charset="-128"/>
              </a:rPr>
              <a:t>All rights reserved.</a:t>
            </a:r>
            <a:endParaRPr kumimoji="1" lang="ja-JP" altLang="en-US" sz="1000" dirty="0">
              <a:latin typeface="Meiryo UI" panose="020B0604030504040204" pitchFamily="50" charset="-128"/>
              <a:ea typeface="Meiryo UI" panose="020B0604030504040204" pitchFamily="50" charset="-128"/>
            </a:endParaRPr>
          </a:p>
        </p:txBody>
      </p:sp>
      <p:sp>
        <p:nvSpPr>
          <p:cNvPr id="3" name="正方形/長方形 2"/>
          <p:cNvSpPr/>
          <p:nvPr/>
        </p:nvSpPr>
        <p:spPr>
          <a:xfrm>
            <a:off x="467324" y="217564"/>
            <a:ext cx="5923352" cy="646331"/>
          </a:xfrm>
          <a:prstGeom prst="rect">
            <a:avLst/>
          </a:prstGeom>
          <a:noFill/>
        </p:spPr>
        <p:txBody>
          <a:bodyPr wrap="none" lIns="91440" tIns="45720" rIns="91440" bIns="45720">
            <a:spAutoFit/>
          </a:bodyPr>
          <a:lstStyle/>
          <a:p>
            <a:pPr algn="ctr"/>
            <a:r>
              <a:rPr lang="en-US" altLang="ja-JP"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eiryo UI" panose="020B0604030504040204" pitchFamily="50" charset="-128"/>
                <a:ea typeface="Meiryo UI" panose="020B0604030504040204" pitchFamily="50" charset="-128"/>
              </a:rPr>
              <a:t>How to find us</a:t>
            </a:r>
            <a:r>
              <a:rPr lang="en-US" altLang="ja-JP"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eiryo UI" panose="020B0604030504040204" pitchFamily="50" charset="-128"/>
                <a:ea typeface="Meiryo UI" panose="020B0604030504040204" pitchFamily="50" charset="-128"/>
              </a:rPr>
              <a:t>! </a:t>
            </a:r>
            <a:r>
              <a:rPr lang="ja-JP" altLang="ja-JP"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eiryo UI" panose="020B0604030504040204" pitchFamily="50" charset="-128"/>
                <a:ea typeface="Meiryo UI" panose="020B0604030504040204" pitchFamily="50" charset="-128"/>
              </a:rPr>
              <a:t>交通</a:t>
            </a:r>
            <a:r>
              <a:rPr lang="ja-JP" altLang="ja-JP"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eiryo UI" panose="020B0604030504040204" pitchFamily="50" charset="-128"/>
                <a:ea typeface="Meiryo UI" panose="020B0604030504040204" pitchFamily="50" charset="-128"/>
              </a:rPr>
              <a:t>案内</a:t>
            </a:r>
            <a:endParaRPr lang="ja-JP" alt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9" name="テキスト ボックス 8"/>
          <p:cNvSpPr txBox="1"/>
          <p:nvPr/>
        </p:nvSpPr>
        <p:spPr>
          <a:xfrm>
            <a:off x="390266" y="862798"/>
            <a:ext cx="5985000" cy="1754326"/>
          </a:xfrm>
          <a:prstGeom prst="rect">
            <a:avLst/>
          </a:prstGeom>
          <a:noFill/>
        </p:spPr>
        <p:txBody>
          <a:bodyPr wrap="square" rtlCol="0">
            <a:spAutoFit/>
          </a:bodyPr>
          <a:lstStyle/>
          <a:p>
            <a:endParaRPr lang="en-US" altLang="ja-JP" sz="900" dirty="0" smtClean="0"/>
          </a:p>
          <a:p>
            <a:r>
              <a:rPr lang="ja-JP" altLang="en-US" sz="900" dirty="0" smtClean="0">
                <a:solidFill>
                  <a:srgbClr val="0070C0"/>
                </a:solidFill>
              </a:rPr>
              <a:t>○○○○○○○○○○○○○○○○○○○○○○○○○○　行き方案内　 －－－－－－－－－－－－－－－－－－○</a:t>
            </a:r>
            <a:r>
              <a:rPr lang="ja-JP" altLang="en-US" sz="900" dirty="0">
                <a:solidFill>
                  <a:srgbClr val="0070C0"/>
                </a:solidFill>
              </a:rPr>
              <a:t>○○○○○○○○○○○○○○○○○○○○○○○○○　－－－－－－－－－－－－－－－－－－－－－－－－</a:t>
            </a:r>
          </a:p>
          <a:p>
            <a:r>
              <a:rPr lang="ja-JP" altLang="en-US" sz="900" dirty="0">
                <a:solidFill>
                  <a:srgbClr val="0070C0"/>
                </a:solidFill>
              </a:rPr>
              <a:t>○○○○○○○○○○○○○○○○○○○○○○○○○○　－－－－－－－－－－－－－－－－－－－－－－－－</a:t>
            </a:r>
          </a:p>
          <a:p>
            <a:r>
              <a:rPr lang="ja-JP" altLang="en-US" sz="900" dirty="0">
                <a:solidFill>
                  <a:srgbClr val="0070C0"/>
                </a:solidFill>
              </a:rPr>
              <a:t>○○○○○○○○○○○○○○○○○○○○○○○○○○　－－－－－－－－－－－－－－－－－－－－－－－－</a:t>
            </a:r>
          </a:p>
          <a:p>
            <a:r>
              <a:rPr lang="ja-JP" altLang="en-US" sz="900" dirty="0" smtClean="0">
                <a:solidFill>
                  <a:srgbClr val="0070C0"/>
                </a:solidFill>
              </a:rPr>
              <a:t>○</a:t>
            </a:r>
            <a:r>
              <a:rPr lang="ja-JP" altLang="en-US" sz="900" dirty="0">
                <a:solidFill>
                  <a:srgbClr val="0070C0"/>
                </a:solidFill>
              </a:rPr>
              <a:t>○○○○○○○○○○○○○○○○○○○○○○○○○　－－－－－－－－－－－－－－－－－－－－－－－－</a:t>
            </a:r>
            <a:endParaRPr lang="en-US" altLang="ja-JP" sz="900" dirty="0">
              <a:solidFill>
                <a:srgbClr val="0070C0"/>
              </a:solidFill>
            </a:endParaRPr>
          </a:p>
          <a:p>
            <a:r>
              <a:rPr lang="ja-JP" altLang="en-US" sz="900" dirty="0">
                <a:solidFill>
                  <a:srgbClr val="0070C0"/>
                </a:solidFill>
              </a:rPr>
              <a:t>○○○○○○○○○○○○○○○○○○○○○○○○○○　－－－－－－－－－－－－－－－－－－－－－－－－</a:t>
            </a:r>
          </a:p>
          <a:p>
            <a:r>
              <a:rPr lang="ja-JP" altLang="en-US" sz="900" dirty="0">
                <a:solidFill>
                  <a:srgbClr val="0070C0"/>
                </a:solidFill>
              </a:rPr>
              <a:t>○○○○○○○○○○○○○○○○○○○○○○○○○○　－－－－－－－－－－－－－－－－－－－－－－－－</a:t>
            </a:r>
          </a:p>
          <a:p>
            <a:r>
              <a:rPr lang="ja-JP" altLang="en-US" sz="900" dirty="0">
                <a:solidFill>
                  <a:srgbClr val="0070C0"/>
                </a:solidFill>
              </a:rPr>
              <a:t>○○○○○○○○○○○○○○○○○○○○○○○○○○　－－－－－－－－－－－－－－－－－－－－</a:t>
            </a:r>
            <a:r>
              <a:rPr lang="ja-JP" altLang="en-US" sz="900" dirty="0" smtClean="0">
                <a:solidFill>
                  <a:srgbClr val="0070C0"/>
                </a:solidFill>
              </a:rPr>
              <a:t>－－－－</a:t>
            </a:r>
            <a:endParaRPr lang="en-US" altLang="ja-JP" sz="900" dirty="0" smtClean="0">
              <a:solidFill>
                <a:srgbClr val="0070C0"/>
              </a:solidFill>
            </a:endParaRPr>
          </a:p>
          <a:p>
            <a:r>
              <a:rPr lang="ja-JP" altLang="en-US" sz="900" dirty="0">
                <a:solidFill>
                  <a:srgbClr val="0070C0"/>
                </a:solidFill>
              </a:rPr>
              <a:t>○○○○○○○○○○○○○○○○○○○○○○○○○○　－－－－－－－－－－－－－－－－－－－－－－－－</a:t>
            </a:r>
            <a:endParaRPr lang="en-US" altLang="ja-JP" sz="900" dirty="0">
              <a:solidFill>
                <a:srgbClr val="0070C0"/>
              </a:solidFill>
            </a:endParaRPr>
          </a:p>
          <a:p>
            <a:endParaRPr kumimoji="1" lang="ja-JP" altLang="en-US" dirty="0"/>
          </a:p>
        </p:txBody>
      </p:sp>
      <p:sp>
        <p:nvSpPr>
          <p:cNvPr id="10" name="テキスト ボックス 9"/>
          <p:cNvSpPr txBox="1"/>
          <p:nvPr/>
        </p:nvSpPr>
        <p:spPr>
          <a:xfrm>
            <a:off x="4192493" y="9182460"/>
            <a:ext cx="2250000" cy="646331"/>
          </a:xfrm>
          <a:prstGeom prst="rect">
            <a:avLst/>
          </a:prstGeom>
          <a:noFill/>
        </p:spPr>
        <p:txBody>
          <a:bodyPr wrap="square" rtlCol="0">
            <a:spAutoFit/>
          </a:bodyPr>
          <a:lstStyle/>
          <a:p>
            <a:pPr algn="r"/>
            <a:r>
              <a:rPr lang="ja-JP" altLang="en-US" sz="900" dirty="0" smtClean="0">
                <a:latin typeface="Meiryo UI" panose="020B0604030504040204" pitchFamily="50" charset="-128"/>
                <a:ea typeface="Meiryo UI" panose="020B0604030504040204" pitchFamily="50" charset="-128"/>
              </a:rPr>
              <a:t>広報誌</a:t>
            </a:r>
            <a:r>
              <a:rPr kumimoji="1" lang="ja-JP" altLang="en-US" sz="900" dirty="0" smtClean="0">
                <a:latin typeface="Meiryo UI" panose="020B0604030504040204" pitchFamily="50" charset="-128"/>
                <a:ea typeface="Meiryo UI" panose="020B0604030504040204" pitchFamily="50" charset="-128"/>
              </a:rPr>
              <a:t>編集部：岩﨑</a:t>
            </a:r>
            <a:r>
              <a:rPr lang="ja-JP" altLang="en-US" sz="900" dirty="0">
                <a:latin typeface="Meiryo UI" panose="020B0604030504040204" pitchFamily="50" charset="-128"/>
                <a:ea typeface="Meiryo UI" panose="020B0604030504040204" pitchFamily="50" charset="-128"/>
              </a:rPr>
              <a:t>一郎・</a:t>
            </a:r>
            <a:r>
              <a:rPr lang="ja-JP" altLang="en-US" sz="900" dirty="0" smtClean="0">
                <a:latin typeface="Meiryo UI" panose="020B0604030504040204" pitchFamily="50" charset="-128"/>
                <a:ea typeface="Meiryo UI" panose="020B0604030504040204" pitchFamily="50" charset="-128"/>
              </a:rPr>
              <a:t>松崎有紀</a:t>
            </a:r>
            <a:endParaRPr kumimoji="1" lang="en-US" altLang="ja-JP" sz="900" dirty="0" smtClean="0">
              <a:latin typeface="Meiryo UI" panose="020B0604030504040204" pitchFamily="50" charset="-128"/>
              <a:ea typeface="Meiryo UI" panose="020B0604030504040204" pitchFamily="50" charset="-128"/>
            </a:endParaRPr>
          </a:p>
          <a:p>
            <a:pPr algn="r"/>
            <a:r>
              <a:rPr lang="ja-JP" altLang="en-US" sz="900" dirty="0" smtClean="0">
                <a:latin typeface="Meiryo UI" panose="020B0604030504040204" pitchFamily="50" charset="-128"/>
                <a:ea typeface="Meiryo UI" panose="020B0604030504040204" pitchFamily="50" charset="-128"/>
              </a:rPr>
              <a:t>印刷：○○○○印刷　　</a:t>
            </a:r>
            <a:endParaRPr kumimoji="1" lang="en-US" altLang="ja-JP" sz="900" dirty="0" smtClean="0">
              <a:latin typeface="Meiryo UI" panose="020B0604030504040204" pitchFamily="50" charset="-128"/>
              <a:ea typeface="Meiryo UI" panose="020B0604030504040204" pitchFamily="50" charset="-128"/>
            </a:endParaRPr>
          </a:p>
          <a:p>
            <a:pPr algn="r"/>
            <a:r>
              <a:rPr lang="ja-JP" altLang="en-US" sz="900" dirty="0" smtClean="0">
                <a:latin typeface="Meiryo UI" panose="020B0604030504040204" pitchFamily="50" charset="-128"/>
                <a:ea typeface="Meiryo UI" panose="020B0604030504040204" pitchFamily="50" charset="-128"/>
              </a:rPr>
              <a:t>発行：一橋大学経済研究所</a:t>
            </a:r>
            <a:endParaRPr lang="en-US" altLang="ja-JP" sz="900" dirty="0" smtClean="0">
              <a:latin typeface="Meiryo UI" panose="020B0604030504040204" pitchFamily="50" charset="-128"/>
              <a:ea typeface="Meiryo UI" panose="020B0604030504040204" pitchFamily="50" charset="-128"/>
            </a:endParaRPr>
          </a:p>
          <a:p>
            <a:pPr algn="r"/>
            <a:r>
              <a:rPr lang="ja-JP" altLang="en-US" sz="900" dirty="0" smtClean="0">
                <a:latin typeface="Meiryo UI" panose="020B0604030504040204" pitchFamily="50" charset="-128"/>
                <a:ea typeface="Meiryo UI" panose="020B0604030504040204" pitchFamily="50" charset="-128"/>
              </a:rPr>
              <a:t>許可無き複写・転載を禁じます　 </a:t>
            </a:r>
            <a:endParaRPr lang="en-US" altLang="ja-JP" sz="900" dirty="0" smtClean="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390266" y="8120631"/>
            <a:ext cx="5985000" cy="1061829"/>
          </a:xfrm>
          <a:prstGeom prst="rect">
            <a:avLst/>
          </a:prstGeom>
          <a:noFill/>
        </p:spPr>
        <p:txBody>
          <a:bodyPr wrap="square" rtlCol="0">
            <a:spAutoFit/>
          </a:bodyPr>
          <a:lstStyle/>
          <a:p>
            <a:endParaRPr lang="en-US" altLang="ja-JP" sz="900" dirty="0" smtClean="0"/>
          </a:p>
          <a:p>
            <a:r>
              <a:rPr lang="ja-JP" altLang="en-US" sz="900" dirty="0" smtClean="0">
                <a:solidFill>
                  <a:srgbClr val="FF0000"/>
                </a:solidFill>
              </a:rPr>
              <a:t>○○○○○○○○○○○○○○○○○○○○○○○○○○　</a:t>
            </a:r>
            <a:r>
              <a:rPr lang="ja-JP" altLang="en-US" sz="900" dirty="0">
                <a:solidFill>
                  <a:srgbClr val="FF0000"/>
                </a:solidFill>
              </a:rPr>
              <a:t>寄付</a:t>
            </a:r>
            <a:r>
              <a:rPr lang="ja-JP" altLang="en-US" sz="900" dirty="0" smtClean="0">
                <a:solidFill>
                  <a:srgbClr val="FF0000"/>
                </a:solidFill>
              </a:rPr>
              <a:t>金</a:t>
            </a:r>
            <a:r>
              <a:rPr lang="ja-JP" altLang="en-US" sz="900" dirty="0">
                <a:solidFill>
                  <a:srgbClr val="FF0000"/>
                </a:solidFill>
              </a:rPr>
              <a:t>案内</a:t>
            </a:r>
            <a:r>
              <a:rPr lang="ja-JP" altLang="en-US" sz="900" dirty="0" smtClean="0">
                <a:solidFill>
                  <a:srgbClr val="FF0000"/>
                </a:solidFill>
              </a:rPr>
              <a:t>－－－－－－－－－－－－－－－－－－－</a:t>
            </a:r>
            <a:endParaRPr lang="en-US" altLang="ja-JP" sz="900" dirty="0" smtClean="0">
              <a:solidFill>
                <a:srgbClr val="FF0000"/>
              </a:solidFill>
            </a:endParaRPr>
          </a:p>
          <a:p>
            <a:r>
              <a:rPr lang="ja-JP" altLang="en-US" sz="900" dirty="0">
                <a:solidFill>
                  <a:srgbClr val="FF0000"/>
                </a:solidFill>
              </a:rPr>
              <a:t>○○○○○○○○○○○○○○○○○○○○○○○○○○　－－－－－－－－－－－－－－－－－－－－－－－－</a:t>
            </a:r>
          </a:p>
          <a:p>
            <a:r>
              <a:rPr lang="ja-JP" altLang="en-US" sz="900" dirty="0">
                <a:solidFill>
                  <a:srgbClr val="FF0000"/>
                </a:solidFill>
              </a:rPr>
              <a:t>○○○○○○○○○○○○○○○○○○○○○○○○○○　－－－－－－－－－－－－－－－－－－－－－－－－</a:t>
            </a:r>
          </a:p>
          <a:p>
            <a:r>
              <a:rPr lang="ja-JP" altLang="en-US" sz="900" dirty="0">
                <a:solidFill>
                  <a:srgbClr val="FF0000"/>
                </a:solidFill>
              </a:rPr>
              <a:t>○○○○○○○○○○○○○○○○○○○○○○○○○○　－－－－－－－－－－－－－－－－－－－－－－－－</a:t>
            </a:r>
          </a:p>
          <a:p>
            <a:r>
              <a:rPr lang="ja-JP" altLang="en-US" sz="900" dirty="0" smtClean="0">
                <a:solidFill>
                  <a:srgbClr val="FF0000"/>
                </a:solidFill>
              </a:rPr>
              <a:t>○</a:t>
            </a:r>
            <a:r>
              <a:rPr lang="ja-JP" altLang="en-US" sz="900" dirty="0">
                <a:solidFill>
                  <a:srgbClr val="FF0000"/>
                </a:solidFill>
              </a:rPr>
              <a:t>○○○○○○○○○○○○○○○○○○○○○○○○○　－－－－－－－－－－－－－－－－－－－－－－－－</a:t>
            </a:r>
            <a:endParaRPr lang="en-US" altLang="ja-JP" sz="900" dirty="0">
              <a:solidFill>
                <a:srgbClr val="FF0000"/>
              </a:solidFill>
            </a:endParaRPr>
          </a:p>
          <a:p>
            <a:r>
              <a:rPr lang="ja-JP" altLang="en-US" sz="900" dirty="0">
                <a:solidFill>
                  <a:srgbClr val="FF0000"/>
                </a:solidFill>
              </a:rPr>
              <a:t>○○○○○○○○○○○○○○○○○○○○○○○○○○　－－－－－－－－－－－－－－－－－－－－－－－</a:t>
            </a:r>
            <a:r>
              <a:rPr lang="ja-JP" altLang="en-US" sz="900" dirty="0" smtClean="0">
                <a:solidFill>
                  <a:srgbClr val="FF0000"/>
                </a:solidFill>
              </a:rPr>
              <a:t>－</a:t>
            </a:r>
            <a:endParaRPr lang="ja-JP" altLang="en-US" sz="900" dirty="0">
              <a:solidFill>
                <a:srgbClr val="FF0000"/>
              </a:solidFill>
            </a:endParaRPr>
          </a:p>
        </p:txBody>
      </p:sp>
    </p:spTree>
    <p:extLst>
      <p:ext uri="{BB962C8B-B14F-4D97-AF65-F5344CB8AC3E}">
        <p14:creationId xmlns:p14="http://schemas.microsoft.com/office/powerpoint/2010/main" val="3264138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9"/>
          <p:cNvPicPr/>
          <p:nvPr/>
        </p:nvPicPr>
        <p:blipFill>
          <a:blip r:embed="rId3" cstate="print">
            <a:extLst>
              <a:ext uri="{28A0092B-C50C-407E-A947-70E740481C1C}">
                <a14:useLocalDpi xmlns:a14="http://schemas.microsoft.com/office/drawing/2010/main" val="0"/>
              </a:ext>
            </a:extLst>
          </a:blip>
          <a:stretch>
            <a:fillRect/>
          </a:stretch>
        </p:blipFill>
        <p:spPr>
          <a:xfrm rot="698513">
            <a:off x="4334276" y="484549"/>
            <a:ext cx="2030221" cy="2043264"/>
          </a:xfrm>
          <a:prstGeom prst="rect">
            <a:avLst/>
          </a:prstGeom>
          <a:solidFill>
            <a:srgbClr val="FFFFFF">
              <a:shade val="85000"/>
            </a:srgbClr>
          </a:solidFill>
          <a:ln w="1047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正方形/長方形 4"/>
          <p:cNvSpPr/>
          <p:nvPr/>
        </p:nvSpPr>
        <p:spPr>
          <a:xfrm>
            <a:off x="-801000" y="300722"/>
            <a:ext cx="6284209" cy="1754326"/>
          </a:xfrm>
          <a:prstGeom prst="rect">
            <a:avLst/>
          </a:prstGeom>
          <a:noFill/>
        </p:spPr>
        <p:txBody>
          <a:bodyPr wrap="square" lIns="91440" tIns="45720" rIns="91440" bIns="45720">
            <a:spAutoFit/>
          </a:bodyPr>
          <a:lstStyle/>
          <a:p>
            <a:pPr algn="ctr"/>
            <a:r>
              <a:rPr lang="en-US" altLang="ja-JP"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eiryo UI" panose="020B0604030504040204" pitchFamily="50" charset="-128"/>
                <a:ea typeface="Meiryo UI" panose="020B0604030504040204" pitchFamily="50" charset="-128"/>
              </a:rPr>
              <a:t>Director’s </a:t>
            </a:r>
            <a:r>
              <a:rPr lang="en-US" altLang="ja-JP"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eiryo UI" panose="020B0604030504040204" pitchFamily="50" charset="-128"/>
                <a:ea typeface="Meiryo UI" panose="020B0604030504040204" pitchFamily="50" charset="-128"/>
              </a:rPr>
              <a:t>Choice</a:t>
            </a:r>
            <a:r>
              <a:rPr lang="en-US" altLang="ja-JP"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eiryo UI" panose="020B0604030504040204" pitchFamily="50" charset="-128"/>
                <a:ea typeface="Meiryo UI" panose="020B0604030504040204" pitchFamily="50" charset="-128"/>
              </a:rPr>
              <a:t>!</a:t>
            </a:r>
            <a:endParaRPr lang="ja-JP" alt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8" name="正方形/長方形 7"/>
          <p:cNvSpPr/>
          <p:nvPr/>
        </p:nvSpPr>
        <p:spPr>
          <a:xfrm>
            <a:off x="414000" y="2076818"/>
            <a:ext cx="4012370" cy="584775"/>
          </a:xfrm>
          <a:prstGeom prst="rect">
            <a:avLst/>
          </a:prstGeom>
          <a:noFill/>
        </p:spPr>
        <p:txBody>
          <a:bodyPr wrap="square" lIns="91440" tIns="45720" rIns="91440" bIns="45720">
            <a:spAutoFit/>
          </a:bodyPr>
          <a:lstStyle/>
          <a:p>
            <a:pPr algn="ctr"/>
            <a:r>
              <a:rPr lang="ja-JP" altLang="ja-JP" sz="32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eiryo UI" panose="020B0604030504040204" pitchFamily="50" charset="-128"/>
                <a:ea typeface="Meiryo UI" panose="020B0604030504040204" pitchFamily="50" charset="-128"/>
              </a:rPr>
              <a:t>所長</a:t>
            </a:r>
            <a:r>
              <a:rPr lang="ja-JP" altLang="ja-JP" sz="32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eiryo UI" panose="020B0604030504040204" pitchFamily="50" charset="-128"/>
                <a:ea typeface="Meiryo UI" panose="020B0604030504040204" pitchFamily="50" charset="-128"/>
              </a:rPr>
              <a:t>今回の一押し！</a:t>
            </a:r>
            <a:endParaRPr lang="ja-JP" altLang="en-US" sz="32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フッター プレースホルダー 2"/>
          <p:cNvSpPr>
            <a:spLocks noGrp="1"/>
          </p:cNvSpPr>
          <p:nvPr>
            <p:ph type="ftr" sz="quarter" idx="11"/>
          </p:nvPr>
        </p:nvSpPr>
        <p:spPr>
          <a:xfrm>
            <a:off x="0" y="9492897"/>
            <a:ext cx="2314575" cy="527403"/>
          </a:xfrm>
        </p:spPr>
        <p:txBody>
          <a:bodyPr/>
          <a:lstStyle/>
          <a:p>
            <a:pPr algn="l"/>
            <a:r>
              <a:rPr lang="en-US" altLang="ja-JP" sz="1600" dirty="0"/>
              <a:t>2</a:t>
            </a:r>
            <a:r>
              <a:rPr lang="en-US" altLang="ja-JP" dirty="0"/>
              <a:t> </a:t>
            </a:r>
            <a:r>
              <a:rPr lang="en-US" altLang="ja-JP" dirty="0" smtClean="0"/>
              <a:t>  www.ier.hit-u.ac.jp</a:t>
            </a:r>
            <a:endParaRPr kumimoji="1" lang="ja-JP" altLang="en-US" sz="1600" dirty="0"/>
          </a:p>
        </p:txBody>
      </p:sp>
      <p:sp>
        <p:nvSpPr>
          <p:cNvPr id="2" name="テキスト ボックス 1"/>
          <p:cNvSpPr txBox="1"/>
          <p:nvPr/>
        </p:nvSpPr>
        <p:spPr>
          <a:xfrm>
            <a:off x="234550" y="2818747"/>
            <a:ext cx="3150000" cy="6740307"/>
          </a:xfrm>
          <a:prstGeom prst="rect">
            <a:avLst/>
          </a:prstGeom>
          <a:noFill/>
        </p:spPr>
        <p:txBody>
          <a:bodyPr wrap="square" rtlCol="0">
            <a:spAutoFit/>
          </a:bodyPr>
          <a:lstStyle/>
          <a:p>
            <a:r>
              <a:rPr lang="en-US" altLang="ja-JP" sz="1200" dirty="0" smtClean="0"/>
              <a:t>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a:t>
            </a:r>
            <a:r>
              <a:rPr lang="en-US" altLang="ja-JP" sz="1200" dirty="0"/>
              <a:t>1234567890</a:t>
            </a:r>
          </a:p>
          <a:p>
            <a:r>
              <a:rPr lang="en-US" altLang="ja-JP" sz="1200" dirty="0" smtClean="0">
                <a:solidFill>
                  <a:srgbClr val="FF0000"/>
                </a:solidFill>
              </a:rPr>
              <a:t>[1,330 words; 12p]</a:t>
            </a:r>
            <a:endParaRPr lang="ja-JP" altLang="ja-JP" sz="1200" dirty="0">
              <a:solidFill>
                <a:srgbClr val="FF0000"/>
              </a:solidFill>
            </a:endParaRPr>
          </a:p>
        </p:txBody>
      </p:sp>
      <p:sp>
        <p:nvSpPr>
          <p:cNvPr id="6" name="テキスト ボックス 5"/>
          <p:cNvSpPr txBox="1"/>
          <p:nvPr/>
        </p:nvSpPr>
        <p:spPr>
          <a:xfrm>
            <a:off x="3384550" y="2818747"/>
            <a:ext cx="3473450" cy="6740307"/>
          </a:xfrm>
          <a:prstGeom prst="rect">
            <a:avLst/>
          </a:prstGeom>
          <a:noFill/>
        </p:spPr>
        <p:txBody>
          <a:bodyPr wrap="square" rtlCol="0">
            <a:spAutoFit/>
          </a:bodyPr>
          <a:lstStyle/>
          <a:p>
            <a:r>
              <a:rPr lang="ja-JP" altLang="en-US" sz="1200" dirty="0" smtClean="0"/>
              <a:t>１２３４５６７８９０１２３４５６７８９０１２３４５６７８９０１２３４５６７８９０</a:t>
            </a:r>
            <a:r>
              <a:rPr lang="ja-JP" altLang="en-US" sz="1200" dirty="0"/>
              <a:t>１２３４５６７８９０１２３４５６７８９０１２３４５６７８９０１２</a:t>
            </a:r>
            <a:r>
              <a:rPr lang="ja-JP" altLang="en-US" sz="1200" dirty="0" smtClean="0"/>
              <a:t>３４５６７８９０１２３４５６７８９０１２３４５６</a:t>
            </a:r>
            <a:r>
              <a:rPr lang="ja-JP" altLang="en-US" sz="1200" dirty="0"/>
              <a:t>７８９０１２３４５６７８９０１２</a:t>
            </a:r>
            <a:r>
              <a:rPr lang="ja-JP" altLang="en-US" sz="1200" dirty="0" smtClean="0"/>
              <a:t>３４５６７８９０１２３４５６７８９０１２３４５６</a:t>
            </a:r>
            <a:r>
              <a:rPr lang="ja-JP" altLang="en-US" sz="1200" dirty="0"/>
              <a:t>７８９０１２３４５６７８９０１２</a:t>
            </a:r>
            <a:r>
              <a:rPr lang="ja-JP" altLang="en-US" sz="1200" dirty="0" smtClean="0"/>
              <a:t>３４５６７８９０１２３４５６７８９０１２３４５６</a:t>
            </a:r>
            <a:r>
              <a:rPr lang="ja-JP" altLang="en-US" sz="1200" dirty="0"/>
              <a:t>７８９０１２３４５６７８９０１２</a:t>
            </a:r>
            <a:r>
              <a:rPr lang="ja-JP" altLang="en-US" sz="1200" dirty="0" smtClean="0"/>
              <a:t>３４５６７８９０１２３４５６７８９０１２３４５６</a:t>
            </a:r>
            <a:r>
              <a:rPr lang="ja-JP" altLang="en-US" sz="1200" dirty="0"/>
              <a:t>７８９０１２３４５６７８９０</a:t>
            </a:r>
            <a:r>
              <a:rPr lang="ja-JP" altLang="en-US" sz="1200" dirty="0" smtClean="0"/>
              <a:t>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a:t>
            </a:r>
            <a:r>
              <a:rPr lang="ja-JP" altLang="en-US" sz="1200" dirty="0"/>
              <a:t>１２３４５６７８</a:t>
            </a:r>
            <a:r>
              <a:rPr lang="ja-JP" altLang="en-US" sz="1200" dirty="0" smtClean="0"/>
              <a:t>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a:t>
            </a:r>
            <a:r>
              <a:rPr lang="ja-JP" altLang="en-US" sz="1200" dirty="0"/>
              <a:t>１２</a:t>
            </a:r>
            <a:r>
              <a:rPr lang="ja-JP" altLang="en-US" sz="1200" dirty="0" smtClean="0"/>
              <a:t>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a:t>
            </a:r>
            <a:r>
              <a:rPr lang="ja-JP" altLang="en-US" sz="1200" dirty="0"/>
              <a:t>１２３４５６</a:t>
            </a:r>
            <a:r>
              <a:rPr lang="ja-JP" altLang="en-US" sz="1200" dirty="0" smtClean="0"/>
              <a:t>７８９０１２３４５６７８９０１２３４５６７８９０１２３４５６７８９０１２３４５６７８９０１２３４５６７８９０</a:t>
            </a:r>
            <a:r>
              <a:rPr lang="ja-JP" altLang="en-US" sz="1200" dirty="0"/>
              <a:t>１２３４５６７８９０</a:t>
            </a:r>
            <a:endParaRPr lang="en-US" altLang="ja-JP" sz="1200" dirty="0" smtClean="0"/>
          </a:p>
          <a:p>
            <a:r>
              <a:rPr lang="en-US" altLang="ja-JP" sz="1200" dirty="0" smtClean="0">
                <a:solidFill>
                  <a:srgbClr val="FF0000"/>
                </a:solidFill>
              </a:rPr>
              <a:t>[1,080</a:t>
            </a:r>
            <a:r>
              <a:rPr lang="ja-JP" altLang="en-US" sz="1200" dirty="0" smtClean="0">
                <a:solidFill>
                  <a:srgbClr val="FF0000"/>
                </a:solidFill>
              </a:rPr>
              <a:t>文字</a:t>
            </a:r>
            <a:r>
              <a:rPr lang="en-US" altLang="ja-JP" sz="1200" dirty="0" smtClean="0">
                <a:solidFill>
                  <a:srgbClr val="FF0000"/>
                </a:solidFill>
              </a:rPr>
              <a:t>, 12p]</a:t>
            </a:r>
            <a:endParaRPr lang="ja-JP" altLang="en-US" sz="1200" dirty="0">
              <a:solidFill>
                <a:srgbClr val="FF0000"/>
              </a:solidFill>
            </a:endParaRPr>
          </a:p>
        </p:txBody>
      </p:sp>
    </p:spTree>
    <p:extLst>
      <p:ext uri="{BB962C8B-B14F-4D97-AF65-F5344CB8AC3E}">
        <p14:creationId xmlns:p14="http://schemas.microsoft.com/office/powerpoint/2010/main" val="593156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正方形/長方形 2"/>
          <p:cNvSpPr/>
          <p:nvPr/>
        </p:nvSpPr>
        <p:spPr>
          <a:xfrm>
            <a:off x="160809" y="183000"/>
            <a:ext cx="6642156" cy="584775"/>
          </a:xfrm>
          <a:prstGeom prst="rect">
            <a:avLst/>
          </a:prstGeom>
          <a:noFill/>
        </p:spPr>
        <p:txBody>
          <a:bodyPr wrap="square" lIns="91440" tIns="45720" rIns="91440" bIns="45720">
            <a:spAutoFit/>
          </a:bodyPr>
          <a:lstStyle/>
          <a:p>
            <a:pPr algn="ctr"/>
            <a:r>
              <a:rPr lang="en-US" altLang="ja-JP"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Meiryo UI" panose="020B0604030504040204" pitchFamily="50" charset="-128"/>
                <a:ea typeface="Meiryo UI" panose="020B0604030504040204" pitchFamily="50" charset="-128"/>
              </a:rPr>
              <a:t>Feature </a:t>
            </a:r>
            <a:r>
              <a:rPr lang="en-US" altLang="ja-JP" sz="32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Meiryo UI" panose="020B0604030504040204" pitchFamily="50" charset="-128"/>
                <a:ea typeface="Meiryo UI" panose="020B0604030504040204" pitchFamily="50" charset="-128"/>
              </a:rPr>
              <a:t>Article 1  </a:t>
            </a:r>
            <a:r>
              <a:rPr lang="ja-JP" altLang="ja-JP" sz="32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Meiryo UI" panose="020B0604030504040204" pitchFamily="50" charset="-128"/>
                <a:ea typeface="Meiryo UI" panose="020B0604030504040204" pitchFamily="50" charset="-128"/>
              </a:rPr>
              <a:t>特集記事</a:t>
            </a:r>
            <a:r>
              <a:rPr lang="ja-JP" altLang="en-US"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Meiryo UI" panose="020B0604030504040204" pitchFamily="50" charset="-128"/>
                <a:ea typeface="Meiryo UI" panose="020B0604030504040204" pitchFamily="50" charset="-128"/>
              </a:rPr>
              <a:t> </a:t>
            </a:r>
            <a:r>
              <a:rPr lang="en-US" altLang="ja-JP" sz="32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Meiryo UI" panose="020B0604030504040204" pitchFamily="50" charset="-128"/>
                <a:ea typeface="Meiryo UI" panose="020B0604030504040204" pitchFamily="50" charset="-128"/>
              </a:rPr>
              <a:t>1</a:t>
            </a:r>
            <a:endParaRPr lang="ja-JP" altLang="en-US"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7" name="角丸四角形 6"/>
          <p:cNvSpPr/>
          <p:nvPr/>
        </p:nvSpPr>
        <p:spPr>
          <a:xfrm>
            <a:off x="414000" y="7428000"/>
            <a:ext cx="2790000" cy="22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8" name="角丸四角形 7"/>
          <p:cNvSpPr/>
          <p:nvPr/>
        </p:nvSpPr>
        <p:spPr>
          <a:xfrm>
            <a:off x="3481886" y="903000"/>
            <a:ext cx="2827113" cy="22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 name="フッター プレースホルダー 1"/>
          <p:cNvSpPr>
            <a:spLocks noGrp="1"/>
          </p:cNvSpPr>
          <p:nvPr>
            <p:ph type="ftr" sz="quarter" idx="11"/>
          </p:nvPr>
        </p:nvSpPr>
        <p:spPr>
          <a:xfrm>
            <a:off x="4542345" y="9488742"/>
            <a:ext cx="2314575" cy="527403"/>
          </a:xfrm>
        </p:spPr>
        <p:txBody>
          <a:bodyPr/>
          <a:lstStyle/>
          <a:p>
            <a:pPr algn="r"/>
            <a:r>
              <a:rPr lang="en-US" altLang="ja-JP" dirty="0" smtClean="0"/>
              <a:t>www.ier.hit-u.ac.jp   </a:t>
            </a:r>
            <a:r>
              <a:rPr lang="en-US" altLang="ja-JP" sz="1600" dirty="0" smtClean="0"/>
              <a:t>3</a:t>
            </a:r>
            <a:endParaRPr kumimoji="1" lang="ja-JP" altLang="en-US" sz="1600" dirty="0"/>
          </a:p>
        </p:txBody>
      </p:sp>
      <p:sp>
        <p:nvSpPr>
          <p:cNvPr id="9" name="テキスト ボックス 8"/>
          <p:cNvSpPr txBox="1"/>
          <p:nvPr/>
        </p:nvSpPr>
        <p:spPr>
          <a:xfrm>
            <a:off x="160809" y="1038000"/>
            <a:ext cx="3160241" cy="6370975"/>
          </a:xfrm>
          <a:prstGeom prst="rect">
            <a:avLst/>
          </a:prstGeom>
          <a:noFill/>
        </p:spPr>
        <p:txBody>
          <a:bodyPr wrap="square" rtlCol="0">
            <a:spAutoFit/>
          </a:bodyPr>
          <a:lstStyle/>
          <a:p>
            <a:r>
              <a:rPr lang="en-US" altLang="ja-JP" sz="1200" dirty="0" smtClean="0"/>
              <a:t>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a:t>
            </a:r>
            <a:r>
              <a:rPr lang="en-US" altLang="ja-JP" sz="1200" dirty="0"/>
              <a:t>1234567890</a:t>
            </a:r>
          </a:p>
          <a:p>
            <a:r>
              <a:rPr kumimoji="1" lang="en-US" altLang="ja-JP" sz="1200" dirty="0" smtClean="0">
                <a:solidFill>
                  <a:srgbClr val="FF0000"/>
                </a:solidFill>
              </a:rPr>
              <a:t>[1,250 words]</a:t>
            </a:r>
            <a:endParaRPr kumimoji="1" lang="ja-JP" altLang="en-US" sz="1200" dirty="0">
              <a:solidFill>
                <a:srgbClr val="FF0000"/>
              </a:solidFill>
            </a:endParaRPr>
          </a:p>
        </p:txBody>
      </p:sp>
      <p:sp>
        <p:nvSpPr>
          <p:cNvPr id="10" name="テキスト ボックス 9"/>
          <p:cNvSpPr txBox="1"/>
          <p:nvPr/>
        </p:nvSpPr>
        <p:spPr>
          <a:xfrm>
            <a:off x="3470186" y="3255725"/>
            <a:ext cx="3321079" cy="6740307"/>
          </a:xfrm>
          <a:prstGeom prst="rect">
            <a:avLst/>
          </a:prstGeom>
          <a:noFill/>
        </p:spPr>
        <p:txBody>
          <a:bodyPr wrap="square" rtlCol="0">
            <a:spAutoFit/>
          </a:bodyPr>
          <a:lstStyle/>
          <a:p>
            <a:r>
              <a:rPr lang="ja-JP" altLang="ja-JP" sz="1200" dirty="0"/>
              <a:t>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a:t>
            </a:r>
            <a:r>
              <a:rPr lang="ja-JP" altLang="ja-JP" sz="1200" dirty="0" smtClean="0"/>
              <a:t>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a:t>
            </a:r>
            <a:r>
              <a:rPr lang="ja-JP" altLang="ja-JP" sz="1200" dirty="0"/>
              <a:t>１２３４５６７８</a:t>
            </a:r>
            <a:r>
              <a:rPr lang="ja-JP" altLang="ja-JP" sz="1200" dirty="0" smtClean="0"/>
              <a:t>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a:t>
            </a:r>
            <a:r>
              <a:rPr lang="ja-JP" altLang="ja-JP" sz="1200" dirty="0"/>
              <a:t>１２</a:t>
            </a:r>
            <a:r>
              <a:rPr lang="ja-JP" altLang="ja-JP" sz="1200" dirty="0" smtClean="0"/>
              <a:t>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a:t>
            </a:r>
            <a:endParaRPr lang="ja-JP" altLang="ja-JP" sz="1200" dirty="0"/>
          </a:p>
          <a:p>
            <a:r>
              <a:rPr kumimoji="1" lang="en-US" altLang="ja-JP" sz="1200" dirty="0" smtClean="0">
                <a:solidFill>
                  <a:srgbClr val="FF0000"/>
                </a:solidFill>
              </a:rPr>
              <a:t>[980</a:t>
            </a:r>
            <a:r>
              <a:rPr lang="ja-JP" altLang="en-US" sz="1200" dirty="0" smtClean="0">
                <a:solidFill>
                  <a:srgbClr val="FF0000"/>
                </a:solidFill>
              </a:rPr>
              <a:t>文字</a:t>
            </a:r>
            <a:r>
              <a:rPr kumimoji="1" lang="en-US" altLang="ja-JP" sz="1200" dirty="0" smtClean="0">
                <a:solidFill>
                  <a:srgbClr val="FF0000"/>
                </a:solidFill>
              </a:rPr>
              <a:t>]</a:t>
            </a:r>
            <a:endParaRPr kumimoji="1" lang="ja-JP" altLang="en-US" sz="1200" dirty="0">
              <a:solidFill>
                <a:srgbClr val="FF0000"/>
              </a:solidFill>
            </a:endParaRPr>
          </a:p>
        </p:txBody>
      </p:sp>
    </p:spTree>
    <p:extLst>
      <p:ext uri="{BB962C8B-B14F-4D97-AF65-F5344CB8AC3E}">
        <p14:creationId xmlns:p14="http://schemas.microsoft.com/office/powerpoint/2010/main" val="3930081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正方形/長方形 2"/>
          <p:cNvSpPr/>
          <p:nvPr/>
        </p:nvSpPr>
        <p:spPr>
          <a:xfrm>
            <a:off x="160809" y="183000"/>
            <a:ext cx="6642156" cy="584775"/>
          </a:xfrm>
          <a:prstGeom prst="rect">
            <a:avLst/>
          </a:prstGeom>
          <a:noFill/>
        </p:spPr>
        <p:txBody>
          <a:bodyPr wrap="square" lIns="91440" tIns="45720" rIns="91440" bIns="45720">
            <a:spAutoFit/>
          </a:bodyPr>
          <a:lstStyle/>
          <a:p>
            <a:pPr algn="ctr"/>
            <a:r>
              <a:rPr lang="en-US" altLang="ja-JP"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Meiryo UI" panose="020B0604030504040204" pitchFamily="50" charset="-128"/>
                <a:ea typeface="Meiryo UI" panose="020B0604030504040204" pitchFamily="50" charset="-128"/>
              </a:rPr>
              <a:t>Feature </a:t>
            </a:r>
            <a:r>
              <a:rPr lang="en-US" altLang="ja-JP" sz="32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Meiryo UI" panose="020B0604030504040204" pitchFamily="50" charset="-128"/>
                <a:ea typeface="Meiryo UI" panose="020B0604030504040204" pitchFamily="50" charset="-128"/>
              </a:rPr>
              <a:t>Article 2  </a:t>
            </a:r>
            <a:r>
              <a:rPr lang="ja-JP" altLang="ja-JP" sz="32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Meiryo UI" panose="020B0604030504040204" pitchFamily="50" charset="-128"/>
                <a:ea typeface="Meiryo UI" panose="020B0604030504040204" pitchFamily="50" charset="-128"/>
              </a:rPr>
              <a:t>特集記事</a:t>
            </a:r>
            <a:r>
              <a:rPr lang="ja-JP" altLang="en-US"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Meiryo UI" panose="020B0604030504040204" pitchFamily="50" charset="-128"/>
                <a:ea typeface="Meiryo UI" panose="020B0604030504040204" pitchFamily="50" charset="-128"/>
              </a:rPr>
              <a:t> </a:t>
            </a:r>
            <a:r>
              <a:rPr lang="en-US" altLang="ja-JP"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Meiryo UI" panose="020B0604030504040204" pitchFamily="50" charset="-128"/>
                <a:ea typeface="Meiryo UI" panose="020B0604030504040204" pitchFamily="50" charset="-128"/>
              </a:rPr>
              <a:t>2</a:t>
            </a:r>
            <a:endParaRPr lang="ja-JP" altLang="en-US"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7" name="角丸四角形 6"/>
          <p:cNvSpPr/>
          <p:nvPr/>
        </p:nvSpPr>
        <p:spPr>
          <a:xfrm>
            <a:off x="414000" y="7428000"/>
            <a:ext cx="2790000" cy="2205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8" name="角丸四角形 7"/>
          <p:cNvSpPr/>
          <p:nvPr/>
        </p:nvSpPr>
        <p:spPr>
          <a:xfrm>
            <a:off x="3481886" y="903000"/>
            <a:ext cx="2827113" cy="2205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0" name="フッター プレースホルダー 2"/>
          <p:cNvSpPr txBox="1">
            <a:spLocks/>
          </p:cNvSpPr>
          <p:nvPr/>
        </p:nvSpPr>
        <p:spPr>
          <a:xfrm>
            <a:off x="0" y="9492897"/>
            <a:ext cx="2314575" cy="527403"/>
          </a:xfrm>
          <a:prstGeom prst="rect">
            <a:avLst/>
          </a:prstGeom>
        </p:spPr>
        <p:txBody>
          <a:bodyPr vert="horz" lIns="91440" tIns="45720" rIns="91440" bIns="45720" rtlCol="0" anchor="ctr"/>
          <a:lstStyle>
            <a:defPPr>
              <a:defRPr lang="ja-JP"/>
            </a:defPPr>
            <a:lvl1pPr marL="0" algn="ct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en-US" altLang="ja-JP" sz="1600" dirty="0" smtClean="0"/>
              <a:t>4</a:t>
            </a:r>
            <a:r>
              <a:rPr lang="en-US" altLang="ja-JP" dirty="0" smtClean="0"/>
              <a:t>   www.ier.hit-u.ac.jp</a:t>
            </a:r>
            <a:endParaRPr lang="ja-JP" altLang="en-US" sz="1600" dirty="0"/>
          </a:p>
        </p:txBody>
      </p:sp>
      <p:sp>
        <p:nvSpPr>
          <p:cNvPr id="12" name="テキスト ボックス 11"/>
          <p:cNvSpPr txBox="1"/>
          <p:nvPr/>
        </p:nvSpPr>
        <p:spPr>
          <a:xfrm>
            <a:off x="160809" y="1038000"/>
            <a:ext cx="3160241" cy="6370975"/>
          </a:xfrm>
          <a:prstGeom prst="rect">
            <a:avLst/>
          </a:prstGeom>
          <a:noFill/>
        </p:spPr>
        <p:txBody>
          <a:bodyPr wrap="square" rtlCol="0">
            <a:spAutoFit/>
          </a:bodyPr>
          <a:lstStyle/>
          <a:p>
            <a:r>
              <a:rPr lang="en-US" altLang="ja-JP" sz="1200" dirty="0" smtClean="0"/>
              <a:t>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a:t>
            </a:r>
            <a:r>
              <a:rPr lang="en-US" altLang="ja-JP" sz="1200" dirty="0"/>
              <a:t>1234567890</a:t>
            </a:r>
          </a:p>
          <a:p>
            <a:r>
              <a:rPr kumimoji="1" lang="en-US" altLang="ja-JP" sz="1200" dirty="0" smtClean="0">
                <a:solidFill>
                  <a:srgbClr val="FF0000"/>
                </a:solidFill>
              </a:rPr>
              <a:t>[1,250 words]</a:t>
            </a:r>
            <a:endParaRPr kumimoji="1" lang="ja-JP" altLang="en-US" sz="1200" dirty="0">
              <a:solidFill>
                <a:srgbClr val="FF0000"/>
              </a:solidFill>
            </a:endParaRPr>
          </a:p>
        </p:txBody>
      </p:sp>
      <p:sp>
        <p:nvSpPr>
          <p:cNvPr id="13" name="テキスト ボックス 12"/>
          <p:cNvSpPr txBox="1"/>
          <p:nvPr/>
        </p:nvSpPr>
        <p:spPr>
          <a:xfrm>
            <a:off x="3470186" y="3255725"/>
            <a:ext cx="3321079" cy="6740307"/>
          </a:xfrm>
          <a:prstGeom prst="rect">
            <a:avLst/>
          </a:prstGeom>
          <a:noFill/>
        </p:spPr>
        <p:txBody>
          <a:bodyPr wrap="square" rtlCol="0">
            <a:spAutoFit/>
          </a:bodyPr>
          <a:lstStyle/>
          <a:p>
            <a:r>
              <a:rPr lang="ja-JP" altLang="ja-JP" sz="1200" dirty="0"/>
              <a:t>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a:t>
            </a:r>
            <a:r>
              <a:rPr lang="ja-JP" altLang="ja-JP" sz="1200" dirty="0" smtClean="0"/>
              <a:t>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a:t>
            </a:r>
            <a:r>
              <a:rPr lang="ja-JP" altLang="ja-JP" sz="1200" dirty="0"/>
              <a:t>１２３４５６７８</a:t>
            </a:r>
            <a:r>
              <a:rPr lang="ja-JP" altLang="ja-JP" sz="1200" dirty="0" smtClean="0"/>
              <a:t>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a:t>
            </a:r>
            <a:r>
              <a:rPr lang="ja-JP" altLang="ja-JP" sz="1200" dirty="0"/>
              <a:t>１２</a:t>
            </a:r>
            <a:r>
              <a:rPr lang="ja-JP" altLang="ja-JP" sz="1200" dirty="0" smtClean="0"/>
              <a:t>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a:t>
            </a:r>
            <a:endParaRPr lang="ja-JP" altLang="ja-JP" sz="1200" dirty="0"/>
          </a:p>
          <a:p>
            <a:r>
              <a:rPr kumimoji="1" lang="en-US" altLang="ja-JP" sz="1200" dirty="0" smtClean="0">
                <a:solidFill>
                  <a:srgbClr val="FF0000"/>
                </a:solidFill>
              </a:rPr>
              <a:t>[980</a:t>
            </a:r>
            <a:r>
              <a:rPr lang="ja-JP" altLang="en-US" sz="1200" dirty="0" smtClean="0">
                <a:solidFill>
                  <a:srgbClr val="FF0000"/>
                </a:solidFill>
              </a:rPr>
              <a:t>文字</a:t>
            </a:r>
            <a:r>
              <a:rPr kumimoji="1" lang="en-US" altLang="ja-JP" sz="1200" dirty="0" smtClean="0">
                <a:solidFill>
                  <a:srgbClr val="FF0000"/>
                </a:solidFill>
              </a:rPr>
              <a:t>]</a:t>
            </a:r>
            <a:endParaRPr kumimoji="1" lang="ja-JP" altLang="en-US" sz="1200" dirty="0">
              <a:solidFill>
                <a:srgbClr val="FF0000"/>
              </a:solidFill>
            </a:endParaRPr>
          </a:p>
        </p:txBody>
      </p:sp>
    </p:spTree>
    <p:extLst>
      <p:ext uri="{BB962C8B-B14F-4D97-AF65-F5344CB8AC3E}">
        <p14:creationId xmlns:p14="http://schemas.microsoft.com/office/powerpoint/2010/main" val="3278767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正方形/長方形 2"/>
          <p:cNvSpPr/>
          <p:nvPr/>
        </p:nvSpPr>
        <p:spPr>
          <a:xfrm>
            <a:off x="160809" y="183000"/>
            <a:ext cx="6642156" cy="584775"/>
          </a:xfrm>
          <a:prstGeom prst="rect">
            <a:avLst/>
          </a:prstGeom>
          <a:noFill/>
        </p:spPr>
        <p:txBody>
          <a:bodyPr wrap="square" lIns="91440" tIns="45720" rIns="91440" bIns="45720">
            <a:spAutoFit/>
          </a:bodyPr>
          <a:lstStyle/>
          <a:p>
            <a:pPr algn="ctr"/>
            <a:r>
              <a:rPr lang="en-US" altLang="ja-JP" sz="3200" b="1" dirty="0">
                <a:ln w="6600">
                  <a:solidFill>
                    <a:schemeClr val="accent2"/>
                  </a:solidFill>
                  <a:prstDash val="solid"/>
                </a:ln>
                <a:solidFill>
                  <a:srgbClr val="FFFFFF"/>
                </a:solidFill>
                <a:effectLst>
                  <a:outerShdw dist="38100" dir="2700000" algn="tl" rotWithShape="0">
                    <a:schemeClr val="accent2"/>
                  </a:outerShdw>
                </a:effectLst>
                <a:latin typeface="Meiryo UI" panose="020B0604030504040204" pitchFamily="50" charset="-128"/>
                <a:ea typeface="Meiryo UI" panose="020B0604030504040204" pitchFamily="50" charset="-128"/>
              </a:rPr>
              <a:t>Feature </a:t>
            </a:r>
            <a:r>
              <a:rPr lang="en-US" altLang="ja-JP" sz="3200" b="1" dirty="0" smtClean="0">
                <a:ln w="6600">
                  <a:solidFill>
                    <a:schemeClr val="accent2"/>
                  </a:solidFill>
                  <a:prstDash val="solid"/>
                </a:ln>
                <a:solidFill>
                  <a:srgbClr val="FFFFFF"/>
                </a:solidFill>
                <a:effectLst>
                  <a:outerShdw dist="38100" dir="2700000" algn="tl" rotWithShape="0">
                    <a:schemeClr val="accent2"/>
                  </a:outerShdw>
                </a:effectLst>
                <a:latin typeface="Meiryo UI" panose="020B0604030504040204" pitchFamily="50" charset="-128"/>
                <a:ea typeface="Meiryo UI" panose="020B0604030504040204" pitchFamily="50" charset="-128"/>
              </a:rPr>
              <a:t>Article 3  </a:t>
            </a:r>
            <a:r>
              <a:rPr lang="ja-JP" altLang="ja-JP" sz="3200" b="1" dirty="0" smtClean="0">
                <a:ln w="6600">
                  <a:solidFill>
                    <a:schemeClr val="accent2"/>
                  </a:solidFill>
                  <a:prstDash val="solid"/>
                </a:ln>
                <a:solidFill>
                  <a:srgbClr val="FFFFFF"/>
                </a:solidFill>
                <a:effectLst>
                  <a:outerShdw dist="38100" dir="2700000" algn="tl" rotWithShape="0">
                    <a:schemeClr val="accent2"/>
                  </a:outerShdw>
                </a:effectLst>
                <a:latin typeface="Meiryo UI" panose="020B0604030504040204" pitchFamily="50" charset="-128"/>
                <a:ea typeface="Meiryo UI" panose="020B0604030504040204" pitchFamily="50" charset="-128"/>
              </a:rPr>
              <a:t>特集記事</a:t>
            </a:r>
            <a:r>
              <a:rPr lang="ja-JP" altLang="en-US" sz="3200" b="1" dirty="0">
                <a:ln w="6600">
                  <a:solidFill>
                    <a:schemeClr val="accent2"/>
                  </a:solidFill>
                  <a:prstDash val="solid"/>
                </a:ln>
                <a:solidFill>
                  <a:srgbClr val="FFFFFF"/>
                </a:solidFill>
                <a:effectLst>
                  <a:outerShdw dist="38100" dir="2700000" algn="tl" rotWithShape="0">
                    <a:schemeClr val="accent2"/>
                  </a:outerShdw>
                </a:effectLst>
                <a:latin typeface="Meiryo UI" panose="020B0604030504040204" pitchFamily="50" charset="-128"/>
                <a:ea typeface="Meiryo UI" panose="020B0604030504040204" pitchFamily="50" charset="-128"/>
              </a:rPr>
              <a:t> </a:t>
            </a:r>
            <a:r>
              <a:rPr lang="en-US" altLang="ja-JP" sz="3200" b="1" dirty="0" smtClean="0">
                <a:ln w="6600">
                  <a:solidFill>
                    <a:schemeClr val="accent2"/>
                  </a:solidFill>
                  <a:prstDash val="solid"/>
                </a:ln>
                <a:solidFill>
                  <a:srgbClr val="FFFFFF"/>
                </a:solidFill>
                <a:effectLst>
                  <a:outerShdw dist="38100" dir="2700000" algn="tl" rotWithShape="0">
                    <a:schemeClr val="accent2"/>
                  </a:outerShdw>
                </a:effectLst>
                <a:latin typeface="Meiryo UI" panose="020B0604030504040204" pitchFamily="50" charset="-128"/>
                <a:ea typeface="Meiryo UI" panose="020B0604030504040204" pitchFamily="50" charset="-128"/>
              </a:rPr>
              <a:t>3</a:t>
            </a:r>
            <a:endParaRPr lang="ja-JP" altLang="en-US" sz="32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正方形/長方形 5"/>
          <p:cNvSpPr/>
          <p:nvPr/>
        </p:nvSpPr>
        <p:spPr>
          <a:xfrm>
            <a:off x="219216" y="4799648"/>
            <a:ext cx="6642156" cy="584775"/>
          </a:xfrm>
          <a:prstGeom prst="rect">
            <a:avLst/>
          </a:prstGeom>
          <a:noFill/>
        </p:spPr>
        <p:txBody>
          <a:bodyPr wrap="square" lIns="91440" tIns="45720" rIns="91440" bIns="45720">
            <a:spAutoFit/>
          </a:bodyPr>
          <a:lstStyle/>
          <a:p>
            <a:pPr algn="ctr"/>
            <a:r>
              <a:rPr lang="en-US" altLang="ja-JP" sz="3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eiryo UI" panose="020B0604030504040204" pitchFamily="50" charset="-128"/>
                <a:ea typeface="Meiryo UI" panose="020B0604030504040204" pitchFamily="50" charset="-128"/>
              </a:rPr>
              <a:t>Feature </a:t>
            </a:r>
            <a:r>
              <a:rPr lang="en-US" altLang="ja-JP" sz="32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eiryo UI" panose="020B0604030504040204" pitchFamily="50" charset="-128"/>
                <a:ea typeface="Meiryo UI" panose="020B0604030504040204" pitchFamily="50" charset="-128"/>
              </a:rPr>
              <a:t>Article </a:t>
            </a:r>
            <a:r>
              <a:rPr lang="en-US" altLang="ja-JP" sz="3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eiryo UI" panose="020B0604030504040204" pitchFamily="50" charset="-128"/>
                <a:ea typeface="Meiryo UI" panose="020B0604030504040204" pitchFamily="50" charset="-128"/>
              </a:rPr>
              <a:t>4</a:t>
            </a:r>
            <a:r>
              <a:rPr lang="en-US" altLang="ja-JP" sz="32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eiryo UI" panose="020B0604030504040204" pitchFamily="50" charset="-128"/>
                <a:ea typeface="Meiryo UI" panose="020B0604030504040204" pitchFamily="50" charset="-128"/>
              </a:rPr>
              <a:t>  </a:t>
            </a:r>
            <a:r>
              <a:rPr lang="ja-JP" altLang="ja-JP" sz="32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eiryo UI" panose="020B0604030504040204" pitchFamily="50" charset="-128"/>
                <a:ea typeface="Meiryo UI" panose="020B0604030504040204" pitchFamily="50" charset="-128"/>
              </a:rPr>
              <a:t>特集記事</a:t>
            </a:r>
            <a:r>
              <a:rPr lang="ja-JP" altLang="en-US" sz="3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eiryo UI" panose="020B0604030504040204" pitchFamily="50" charset="-128"/>
                <a:ea typeface="Meiryo UI" panose="020B0604030504040204" pitchFamily="50" charset="-128"/>
              </a:rPr>
              <a:t> </a:t>
            </a:r>
            <a:r>
              <a:rPr lang="en-US" altLang="ja-JP" sz="3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eiryo UI" panose="020B0604030504040204" pitchFamily="50" charset="-128"/>
                <a:ea typeface="Meiryo UI" panose="020B0604030504040204" pitchFamily="50" charset="-128"/>
              </a:rPr>
              <a:t>4</a:t>
            </a:r>
            <a:endParaRPr lang="ja-JP" altLang="en-US" sz="3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7" name="フッター プレースホルダー 1"/>
          <p:cNvSpPr txBox="1">
            <a:spLocks/>
          </p:cNvSpPr>
          <p:nvPr/>
        </p:nvSpPr>
        <p:spPr>
          <a:xfrm>
            <a:off x="4542345" y="9488742"/>
            <a:ext cx="2314575" cy="527403"/>
          </a:xfrm>
          <a:prstGeom prst="rect">
            <a:avLst/>
          </a:prstGeom>
        </p:spPr>
        <p:txBody>
          <a:bodyPr vert="horz" lIns="91440" tIns="45720" rIns="91440" bIns="45720" rtlCol="0" anchor="ctr"/>
          <a:lstStyle>
            <a:defPPr>
              <a:defRPr lang="ja-JP"/>
            </a:defPPr>
            <a:lvl1pPr marL="0" algn="ct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dirty="0" smtClean="0"/>
              <a:t>www.ier.hit-u.ac.jp   </a:t>
            </a:r>
            <a:r>
              <a:rPr lang="en-US" altLang="ja-JP" sz="1600" dirty="0" smtClean="0"/>
              <a:t>5</a:t>
            </a:r>
            <a:endParaRPr lang="ja-JP" altLang="en-US" sz="1600" dirty="0"/>
          </a:p>
        </p:txBody>
      </p:sp>
      <p:sp>
        <p:nvSpPr>
          <p:cNvPr id="12" name="テキスト ボックス 11"/>
          <p:cNvSpPr txBox="1"/>
          <p:nvPr/>
        </p:nvSpPr>
        <p:spPr>
          <a:xfrm>
            <a:off x="3487087" y="5422523"/>
            <a:ext cx="3321079" cy="3970318"/>
          </a:xfrm>
          <a:prstGeom prst="rect">
            <a:avLst/>
          </a:prstGeom>
          <a:noFill/>
        </p:spPr>
        <p:txBody>
          <a:bodyPr wrap="square" rtlCol="0">
            <a:spAutoFit/>
          </a:bodyPr>
          <a:lstStyle/>
          <a:p>
            <a:r>
              <a:rPr lang="ja-JP" altLang="ja-JP" sz="1200" dirty="0"/>
              <a:t>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a:t>
            </a:r>
            <a:r>
              <a:rPr lang="ja-JP" altLang="ja-JP" sz="1200" dirty="0" smtClean="0"/>
              <a:t>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a:t>
            </a:r>
            <a:r>
              <a:rPr lang="ja-JP" altLang="ja-JP" sz="1200" dirty="0"/>
              <a:t>１２３４５６７８</a:t>
            </a:r>
            <a:r>
              <a:rPr lang="ja-JP" altLang="ja-JP" sz="1200" dirty="0" smtClean="0"/>
              <a:t>９０１２３４５６７８９０１２３４５６７８９０１２３４５６７８９０１２３４５６７８９０１２３４５６７８９０１２３４５６７８９０</a:t>
            </a:r>
            <a:r>
              <a:rPr lang="ja-JP" altLang="ja-JP" sz="1200" dirty="0"/>
              <a:t>１２３４５６７８９０</a:t>
            </a:r>
          </a:p>
          <a:p>
            <a:r>
              <a:rPr lang="ja-JP" altLang="ja-JP" sz="1200" dirty="0" smtClean="0"/>
              <a:t> </a:t>
            </a:r>
            <a:r>
              <a:rPr kumimoji="1" lang="en-US" altLang="ja-JP" sz="1200" dirty="0" smtClean="0">
                <a:solidFill>
                  <a:srgbClr val="FF0000"/>
                </a:solidFill>
              </a:rPr>
              <a:t>[580</a:t>
            </a:r>
            <a:r>
              <a:rPr lang="ja-JP" altLang="en-US" sz="1200" dirty="0" smtClean="0">
                <a:solidFill>
                  <a:srgbClr val="FF0000"/>
                </a:solidFill>
              </a:rPr>
              <a:t>文字</a:t>
            </a:r>
            <a:r>
              <a:rPr kumimoji="1" lang="en-US" altLang="ja-JP" sz="1200" dirty="0" smtClean="0">
                <a:solidFill>
                  <a:srgbClr val="FF0000"/>
                </a:solidFill>
              </a:rPr>
              <a:t>]</a:t>
            </a:r>
            <a:endParaRPr kumimoji="1" lang="ja-JP" altLang="en-US" sz="1200" dirty="0">
              <a:solidFill>
                <a:srgbClr val="FF0000"/>
              </a:solidFill>
            </a:endParaRPr>
          </a:p>
        </p:txBody>
      </p:sp>
      <p:sp>
        <p:nvSpPr>
          <p:cNvPr id="14" name="テキスト ボックス 13"/>
          <p:cNvSpPr txBox="1"/>
          <p:nvPr/>
        </p:nvSpPr>
        <p:spPr>
          <a:xfrm>
            <a:off x="3535841" y="782235"/>
            <a:ext cx="3321079" cy="3970318"/>
          </a:xfrm>
          <a:prstGeom prst="rect">
            <a:avLst/>
          </a:prstGeom>
          <a:noFill/>
        </p:spPr>
        <p:txBody>
          <a:bodyPr wrap="square" rtlCol="0">
            <a:spAutoFit/>
          </a:bodyPr>
          <a:lstStyle/>
          <a:p>
            <a:r>
              <a:rPr lang="ja-JP" altLang="ja-JP" sz="1200" dirty="0"/>
              <a:t>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a:t>
            </a:r>
            <a:r>
              <a:rPr lang="ja-JP" altLang="ja-JP" sz="1200" dirty="0" smtClean="0"/>
              <a:t>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a:t>
            </a:r>
            <a:r>
              <a:rPr lang="ja-JP" altLang="ja-JP" sz="1200" dirty="0"/>
              <a:t>１２３４５６７８</a:t>
            </a:r>
            <a:r>
              <a:rPr lang="ja-JP" altLang="ja-JP" sz="1200" dirty="0" smtClean="0"/>
              <a:t>９０１２３４５６７８９０１２３４５６７８９０１２３４５６７８９０１２３４５６７８９０１２３４５６７８９０１２３４５６７８９０</a:t>
            </a:r>
            <a:r>
              <a:rPr lang="ja-JP" altLang="ja-JP" sz="1200" dirty="0"/>
              <a:t>１２３４５６７８９０</a:t>
            </a:r>
          </a:p>
          <a:p>
            <a:r>
              <a:rPr lang="ja-JP" altLang="ja-JP" sz="1200" dirty="0" smtClean="0"/>
              <a:t> </a:t>
            </a:r>
            <a:r>
              <a:rPr kumimoji="1" lang="en-US" altLang="ja-JP" sz="1200" dirty="0" smtClean="0">
                <a:solidFill>
                  <a:srgbClr val="FF0000"/>
                </a:solidFill>
              </a:rPr>
              <a:t>[580</a:t>
            </a:r>
            <a:r>
              <a:rPr lang="ja-JP" altLang="en-US" sz="1200" dirty="0" smtClean="0">
                <a:solidFill>
                  <a:srgbClr val="FF0000"/>
                </a:solidFill>
              </a:rPr>
              <a:t>文字</a:t>
            </a:r>
            <a:r>
              <a:rPr kumimoji="1" lang="en-US" altLang="ja-JP" sz="1200" dirty="0" smtClean="0">
                <a:solidFill>
                  <a:srgbClr val="FF0000"/>
                </a:solidFill>
              </a:rPr>
              <a:t>]</a:t>
            </a:r>
            <a:endParaRPr kumimoji="1" lang="ja-JP" altLang="en-US" sz="1200" dirty="0">
              <a:solidFill>
                <a:srgbClr val="FF0000"/>
              </a:solidFill>
            </a:endParaRPr>
          </a:p>
        </p:txBody>
      </p:sp>
      <p:sp>
        <p:nvSpPr>
          <p:cNvPr id="15" name="テキスト ボックス 14"/>
          <p:cNvSpPr txBox="1"/>
          <p:nvPr/>
        </p:nvSpPr>
        <p:spPr>
          <a:xfrm>
            <a:off x="158289" y="765830"/>
            <a:ext cx="3196741" cy="3970318"/>
          </a:xfrm>
          <a:prstGeom prst="rect">
            <a:avLst/>
          </a:prstGeom>
          <a:noFill/>
        </p:spPr>
        <p:txBody>
          <a:bodyPr wrap="square" rtlCol="0">
            <a:spAutoFit/>
          </a:bodyPr>
          <a:lstStyle/>
          <a:p>
            <a:r>
              <a:rPr lang="en-US" altLang="ja-JP" sz="1200" dirty="0" smtClean="0"/>
              <a:t>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a:t>
            </a:r>
            <a:r>
              <a:rPr lang="en-US" altLang="ja-JP" sz="1200" dirty="0"/>
              <a:t>1234567890</a:t>
            </a:r>
            <a:endParaRPr lang="en-US" altLang="ja-JP" sz="1200" dirty="0" smtClean="0"/>
          </a:p>
          <a:p>
            <a:r>
              <a:rPr kumimoji="1" lang="en-US" altLang="ja-JP" sz="1200" dirty="0" smtClean="0">
                <a:solidFill>
                  <a:srgbClr val="FF0000"/>
                </a:solidFill>
              </a:rPr>
              <a:t>[760 words]</a:t>
            </a:r>
            <a:endParaRPr kumimoji="1" lang="ja-JP" altLang="en-US" sz="1200" dirty="0">
              <a:solidFill>
                <a:srgbClr val="FF0000"/>
              </a:solidFill>
            </a:endParaRPr>
          </a:p>
        </p:txBody>
      </p:sp>
      <p:sp>
        <p:nvSpPr>
          <p:cNvPr id="16" name="テキスト ボックス 15"/>
          <p:cNvSpPr txBox="1"/>
          <p:nvPr/>
        </p:nvSpPr>
        <p:spPr>
          <a:xfrm>
            <a:off x="99000" y="5381303"/>
            <a:ext cx="3196741" cy="3970318"/>
          </a:xfrm>
          <a:prstGeom prst="rect">
            <a:avLst/>
          </a:prstGeom>
          <a:noFill/>
        </p:spPr>
        <p:txBody>
          <a:bodyPr wrap="square" rtlCol="0">
            <a:spAutoFit/>
          </a:bodyPr>
          <a:lstStyle/>
          <a:p>
            <a:r>
              <a:rPr lang="en-US" altLang="ja-JP" sz="1200" dirty="0" smtClean="0"/>
              <a:t>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1234567890</a:t>
            </a:r>
            <a:r>
              <a:rPr lang="en-US" altLang="ja-JP" sz="1200" dirty="0"/>
              <a:t>1234567890</a:t>
            </a:r>
            <a:endParaRPr lang="en-US" altLang="ja-JP" sz="1200" dirty="0" smtClean="0"/>
          </a:p>
          <a:p>
            <a:r>
              <a:rPr kumimoji="1" lang="en-US" altLang="ja-JP" sz="1200" dirty="0" smtClean="0">
                <a:solidFill>
                  <a:srgbClr val="FF0000"/>
                </a:solidFill>
              </a:rPr>
              <a:t>[760 words]</a:t>
            </a:r>
            <a:endParaRPr kumimoji="1" lang="ja-JP" altLang="en-US" sz="1200" dirty="0">
              <a:solidFill>
                <a:srgbClr val="FF0000"/>
              </a:solidFill>
            </a:endParaRPr>
          </a:p>
        </p:txBody>
      </p:sp>
    </p:spTree>
    <p:extLst>
      <p:ext uri="{BB962C8B-B14F-4D97-AF65-F5344CB8AC3E}">
        <p14:creationId xmlns:p14="http://schemas.microsoft.com/office/powerpoint/2010/main" val="945499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9000" y="273000"/>
            <a:ext cx="6389999" cy="630000"/>
          </a:xfrm>
        </p:spPr>
        <p:txBody>
          <a:bodyPr>
            <a:noAutofit/>
            <a:scene3d>
              <a:camera prst="orthographicFront"/>
              <a:lightRig rig="soft" dir="t">
                <a:rot lat="0" lon="0" rev="15600000"/>
              </a:lightRig>
            </a:scene3d>
            <a:sp3d extrusionH="57150" prstMaterial="softEdge">
              <a:bevelT w="25400" h="38100"/>
            </a:sp3d>
          </a:bodyPr>
          <a:lstStyle/>
          <a:p>
            <a:pPr algn="ctr"/>
            <a:r>
              <a:rPr lang="en-US" altLang="ja-JP" sz="1600" b="1" dirty="0">
                <a:ln/>
                <a:solidFill>
                  <a:srgbClr val="3399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International </a:t>
            </a:r>
            <a:r>
              <a:rPr lang="en-US" altLang="ja-JP" sz="1600" b="1" dirty="0" smtClean="0">
                <a:ln/>
                <a:solidFill>
                  <a:srgbClr val="3399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Publications from IER        </a:t>
            </a:r>
            <a:r>
              <a:rPr lang="ja-JP" altLang="ja-JP" sz="1600" b="1" dirty="0" smtClean="0">
                <a:ln/>
                <a:solidFill>
                  <a:srgbClr val="3399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研究</a:t>
            </a:r>
            <a:r>
              <a:rPr lang="ja-JP" altLang="ja-JP" sz="1600" b="1" dirty="0">
                <a:ln/>
                <a:solidFill>
                  <a:srgbClr val="3399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成果の</a:t>
            </a:r>
            <a:r>
              <a:rPr lang="ja-JP" altLang="ja-JP" sz="1600" b="1" dirty="0" smtClean="0">
                <a:ln/>
                <a:solidFill>
                  <a:srgbClr val="3399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国際</a:t>
            </a:r>
            <a:r>
              <a:rPr lang="ja-JP" altLang="en-US" sz="1600" b="1" dirty="0" smtClean="0">
                <a:ln/>
                <a:solidFill>
                  <a:srgbClr val="3399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発信</a:t>
            </a:r>
            <a:r>
              <a:rPr lang="en-US" altLang="ja-JP" sz="1200" b="1" dirty="0" smtClean="0">
                <a:ln/>
                <a:solidFill>
                  <a:srgbClr val="3399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Selected Journal Articles</a:t>
            </a:r>
            <a:r>
              <a:rPr lang="ja-JP" altLang="en-US" sz="1200" b="1" dirty="0" smtClean="0">
                <a:ln/>
                <a:solidFill>
                  <a:srgbClr val="3399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en-US" altLang="ja-JP" sz="1200" b="1" dirty="0" smtClean="0">
                <a:ln/>
                <a:solidFill>
                  <a:srgbClr val="3399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and Book Chapters   </a:t>
            </a:r>
            <a:r>
              <a:rPr lang="ja-JP" altLang="en-US" sz="1200" b="1" dirty="0" smtClean="0">
                <a:ln/>
                <a:solidFill>
                  <a:srgbClr val="3399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雑誌論文・図書所有論文</a:t>
            </a:r>
            <a:endParaRPr kumimoji="1" lang="ja-JP" altLang="en-US" sz="1200" b="1" dirty="0">
              <a:ln/>
              <a:solidFill>
                <a:srgbClr val="3399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324000" y="1128000"/>
            <a:ext cx="6254999" cy="8710077"/>
          </a:xfrm>
          <a:prstGeom prst="rect">
            <a:avLst/>
          </a:prstGeom>
          <a:noFill/>
        </p:spPr>
        <p:txBody>
          <a:bodyPr wrap="square" numCol="2" rtlCol="0">
            <a:spAutoFit/>
          </a:bodyPr>
          <a:lstStyle/>
          <a:p>
            <a:pPr algn="just"/>
            <a:r>
              <a:rPr lang="en-GB" altLang="ja-JP" sz="1000" b="1" dirty="0" err="1" smtClean="0"/>
              <a:t>Arimoto</a:t>
            </a:r>
            <a:r>
              <a:rPr lang="en-GB" altLang="ja-JP" sz="1000" b="1" dirty="0" smtClean="0"/>
              <a:t>, Y.</a:t>
            </a:r>
            <a:r>
              <a:rPr lang="en-GB" altLang="ja-JP" sz="1000" dirty="0" smtClean="0"/>
              <a:t>, S. Nakajima and K. Tomita (2016) “Farmland Consolidation by Plot Exchange: A Simulation-based Approach” </a:t>
            </a:r>
            <a:r>
              <a:rPr lang="en-GB" altLang="ja-JP" sz="1000" i="1" dirty="0" smtClean="0"/>
              <a:t>Japanese Journal of Rural Economics</a:t>
            </a:r>
            <a:r>
              <a:rPr lang="en-GB" altLang="ja-JP" sz="1000" dirty="0" smtClean="0"/>
              <a:t> 18: 1-16.</a:t>
            </a:r>
          </a:p>
          <a:p>
            <a:pPr algn="just"/>
            <a:r>
              <a:rPr lang="en-GB" altLang="ja-JP" sz="1000" b="1" dirty="0" err="1" smtClean="0"/>
              <a:t>Fukao</a:t>
            </a:r>
            <a:r>
              <a:rPr lang="en-GB" altLang="ja-JP" sz="1000" b="1" dirty="0" smtClean="0"/>
              <a:t>, K.</a:t>
            </a:r>
            <a:r>
              <a:rPr lang="en-GB" altLang="ja-JP" sz="1000" dirty="0" smtClean="0"/>
              <a:t>, K. </a:t>
            </a:r>
            <a:r>
              <a:rPr lang="en-GB" altLang="ja-JP" sz="1000" dirty="0" err="1" smtClean="0"/>
              <a:t>Ikeuchi</a:t>
            </a:r>
            <a:r>
              <a:rPr lang="en-GB" altLang="ja-JP" sz="1000" dirty="0" smtClean="0"/>
              <a:t>, YG. Kim and HU. Kwon (2017) “Innovation and Employment Growth in Japan: Analysis Based on Microdata from the Basic Survey of Japanese business Structure and Activities” </a:t>
            </a:r>
            <a:r>
              <a:rPr lang="en-GB" altLang="ja-JP" sz="1000" i="1" dirty="0" smtClean="0"/>
              <a:t>Japanese Economic Review</a:t>
            </a:r>
            <a:r>
              <a:rPr lang="en-GB" altLang="ja-JP" sz="1000" dirty="0" smtClean="0"/>
              <a:t> 68:200-216.</a:t>
            </a:r>
          </a:p>
          <a:p>
            <a:pPr algn="just"/>
            <a:r>
              <a:rPr lang="en-GB" altLang="ja-JP" sz="1000" b="1" dirty="0" err="1" smtClean="0"/>
              <a:t>Fukao</a:t>
            </a:r>
            <a:r>
              <a:rPr lang="en-GB" altLang="ja-JP" sz="1000" b="1" dirty="0" smtClean="0"/>
              <a:t>, K.</a:t>
            </a:r>
            <a:r>
              <a:rPr lang="en-GB" altLang="ja-JP" sz="1000" dirty="0" smtClean="0"/>
              <a:t>, K. </a:t>
            </a:r>
            <a:r>
              <a:rPr lang="en-GB" altLang="ja-JP" sz="1000" dirty="0" err="1" smtClean="0"/>
              <a:t>Ikeuchi</a:t>
            </a:r>
            <a:r>
              <a:rPr lang="en-GB" altLang="ja-JP" sz="1000" dirty="0" smtClean="0"/>
              <a:t>, HU. Kwon, YG. Kim, T. Makino, M. Takizawa, “The Structural Causes of Japan’s Lost Decades” In: D. W. Jorgenson, K. </a:t>
            </a:r>
            <a:r>
              <a:rPr lang="en-GB" altLang="ja-JP" sz="1000" dirty="0" err="1" smtClean="0"/>
              <a:t>Fukao</a:t>
            </a:r>
            <a:r>
              <a:rPr lang="en-GB" altLang="ja-JP" sz="1000" dirty="0" smtClean="0"/>
              <a:t> and M. P. </a:t>
            </a:r>
            <a:r>
              <a:rPr lang="en-GB" altLang="ja-JP" sz="1000" dirty="0" err="1" smtClean="0"/>
              <a:t>Timmer</a:t>
            </a:r>
            <a:r>
              <a:rPr lang="en-GB" altLang="ja-JP" sz="1000" dirty="0" smtClean="0"/>
              <a:t>, eds</a:t>
            </a:r>
            <a:r>
              <a:rPr lang="en-GB" altLang="ja-JP" sz="1000" i="1" dirty="0" smtClean="0"/>
              <a:t>., The World Economy, Growth or Stagnation? </a:t>
            </a:r>
            <a:r>
              <a:rPr lang="en-GB" altLang="ja-JP" sz="1000" dirty="0" smtClean="0"/>
              <a:t>Cambridge University Press: 70-110.</a:t>
            </a:r>
          </a:p>
          <a:p>
            <a:pPr algn="just"/>
            <a:r>
              <a:rPr lang="en-GB" altLang="ja-JP" sz="1000" b="1" dirty="0" smtClean="0"/>
              <a:t>Hattori, M., </a:t>
            </a:r>
            <a:r>
              <a:rPr lang="en-GB" altLang="ja-JP" sz="1000" dirty="0" smtClean="0"/>
              <a:t>A. </a:t>
            </a:r>
            <a:r>
              <a:rPr lang="en-GB" altLang="ja-JP" sz="1000" dirty="0" err="1" smtClean="0"/>
              <a:t>Schrimpf</a:t>
            </a:r>
            <a:r>
              <a:rPr lang="en-GB" altLang="ja-JP" sz="1000" dirty="0" smtClean="0"/>
              <a:t> and V. </a:t>
            </a:r>
            <a:r>
              <a:rPr lang="en-GB" altLang="ja-JP" sz="1000" dirty="0" err="1" smtClean="0"/>
              <a:t>Sushko</a:t>
            </a:r>
            <a:r>
              <a:rPr lang="en-GB" altLang="ja-JP" sz="1000" dirty="0" smtClean="0"/>
              <a:t> (2016) “The Response of Tail Risk Perceptions to Unconventional Monetary Policy,” </a:t>
            </a:r>
            <a:r>
              <a:rPr lang="en-GB" altLang="ja-JP" sz="1000" i="1" dirty="0" smtClean="0"/>
              <a:t>American Economic Journal: Macroeconomics</a:t>
            </a:r>
            <a:r>
              <a:rPr lang="en-GB" altLang="ja-JP" sz="1000" dirty="0" smtClean="0"/>
              <a:t>, 8: 111-136.</a:t>
            </a:r>
          </a:p>
          <a:p>
            <a:pPr algn="ctr"/>
            <a:r>
              <a:rPr lang="ja-JP" altLang="en-US" sz="1000" dirty="0" smtClean="0"/>
              <a:t>・</a:t>
            </a:r>
            <a:endParaRPr lang="en-US" altLang="ja-JP" sz="1000" dirty="0" smtClean="0"/>
          </a:p>
          <a:p>
            <a:pPr algn="ctr"/>
            <a:r>
              <a:rPr lang="ja-JP" altLang="en-US" sz="1000" dirty="0" smtClean="0"/>
              <a:t>・</a:t>
            </a:r>
            <a:endParaRPr lang="en-US" altLang="ja-JP" sz="1000" dirty="0" smtClean="0"/>
          </a:p>
          <a:p>
            <a:pPr algn="ctr"/>
            <a:r>
              <a:rPr lang="ja-JP" altLang="en-US" sz="1000" dirty="0" smtClean="0"/>
              <a:t>・</a:t>
            </a:r>
            <a:endParaRPr lang="en-US" altLang="ja-JP" sz="1000" dirty="0" smtClean="0"/>
          </a:p>
          <a:p>
            <a:pPr algn="ctr"/>
            <a:r>
              <a:rPr lang="ja-JP" altLang="en-US" sz="1000" dirty="0" smtClean="0"/>
              <a:t>・</a:t>
            </a:r>
            <a:endParaRPr lang="en-US" altLang="ja-JP" sz="1000" dirty="0" smtClean="0"/>
          </a:p>
          <a:p>
            <a:pPr algn="ctr"/>
            <a:r>
              <a:rPr lang="ja-JP" altLang="en-US" sz="1000" dirty="0" smtClean="0"/>
              <a:t>・</a:t>
            </a:r>
            <a:endParaRPr lang="en-US" altLang="ja-JP" sz="1000" dirty="0" smtClean="0"/>
          </a:p>
          <a:p>
            <a:pPr algn="ctr"/>
            <a:r>
              <a:rPr lang="ja-JP" altLang="en-US" sz="1000" dirty="0" smtClean="0"/>
              <a:t>・</a:t>
            </a:r>
            <a:endParaRPr lang="en-US" altLang="ja-JP" sz="1000" dirty="0" smtClean="0"/>
          </a:p>
          <a:p>
            <a:pPr algn="ctr"/>
            <a:r>
              <a:rPr lang="ja-JP" altLang="en-US" sz="1000" dirty="0" smtClean="0"/>
              <a:t>・</a:t>
            </a:r>
            <a:endParaRPr lang="en-US" altLang="ja-JP" sz="1000" dirty="0" smtClean="0"/>
          </a:p>
          <a:p>
            <a:pPr algn="ctr"/>
            <a:r>
              <a:rPr lang="ja-JP" altLang="en-US" sz="1000" dirty="0" smtClean="0"/>
              <a:t>・</a:t>
            </a:r>
            <a:endParaRPr lang="en-US" altLang="ja-JP" sz="1000" dirty="0" smtClean="0"/>
          </a:p>
          <a:p>
            <a:pPr algn="ctr"/>
            <a:r>
              <a:rPr lang="ja-JP" altLang="en-US" sz="1000" dirty="0" smtClean="0"/>
              <a:t>・</a:t>
            </a:r>
            <a:endParaRPr lang="en-US" altLang="ja-JP" sz="1000" dirty="0" smtClean="0"/>
          </a:p>
          <a:p>
            <a:pPr algn="ctr"/>
            <a:r>
              <a:rPr lang="ja-JP" altLang="en-US" sz="1000" dirty="0" smtClean="0"/>
              <a:t>・</a:t>
            </a:r>
            <a:endParaRPr lang="en-US" altLang="ja-JP" sz="1000" dirty="0" smtClean="0"/>
          </a:p>
          <a:p>
            <a:pPr algn="ctr"/>
            <a:r>
              <a:rPr lang="ja-JP" altLang="en-US" sz="1000" dirty="0" smtClean="0"/>
              <a:t>・</a:t>
            </a:r>
            <a:endParaRPr lang="en-US" altLang="ja-JP" sz="1000" dirty="0" smtClean="0"/>
          </a:p>
          <a:p>
            <a:pPr algn="ctr"/>
            <a:r>
              <a:rPr lang="ja-JP" altLang="en-US" sz="1000" dirty="0" smtClean="0"/>
              <a:t>・</a:t>
            </a:r>
            <a:endParaRPr lang="en-US" altLang="ja-JP" sz="1000" dirty="0" smtClean="0"/>
          </a:p>
          <a:p>
            <a:pPr algn="ctr"/>
            <a:r>
              <a:rPr lang="ja-JP" altLang="en-US" sz="1000" dirty="0" smtClean="0"/>
              <a:t>・</a:t>
            </a:r>
            <a:endParaRPr lang="en-US" altLang="ja-JP" sz="1000" dirty="0" smtClean="0"/>
          </a:p>
          <a:p>
            <a:pPr algn="ctr"/>
            <a:r>
              <a:rPr lang="ja-JP" altLang="en-US" sz="1000" dirty="0" smtClean="0"/>
              <a:t>・</a:t>
            </a:r>
            <a:endParaRPr lang="en-US" altLang="ja-JP" sz="1000" dirty="0" smtClean="0"/>
          </a:p>
          <a:p>
            <a:pPr algn="ctr"/>
            <a:r>
              <a:rPr lang="ja-JP" altLang="en-US" sz="1000" dirty="0" smtClean="0"/>
              <a:t>・</a:t>
            </a:r>
            <a:endParaRPr lang="en-US" altLang="ja-JP" sz="1000" dirty="0" smtClean="0"/>
          </a:p>
          <a:p>
            <a:pPr algn="ctr"/>
            <a:r>
              <a:rPr lang="ja-JP" altLang="en-US" sz="1000" dirty="0" smtClean="0"/>
              <a:t>・</a:t>
            </a:r>
            <a:endParaRPr lang="en-US" altLang="ja-JP" sz="1000" dirty="0" smtClean="0"/>
          </a:p>
          <a:p>
            <a:pPr algn="just"/>
            <a:r>
              <a:rPr lang="en-GB" altLang="ja-JP" sz="1000" b="1" dirty="0" err="1" smtClean="0"/>
              <a:t>Oshio</a:t>
            </a:r>
            <a:r>
              <a:rPr lang="en-US" altLang="ja-JP" sz="1000" b="1" dirty="0" smtClean="0"/>
              <a:t>, T.</a:t>
            </a:r>
            <a:r>
              <a:rPr lang="en-GB" altLang="ja-JP" sz="1000" b="1" dirty="0" smtClean="0"/>
              <a:t> </a:t>
            </a:r>
            <a:r>
              <a:rPr lang="en-GB" altLang="ja-JP" sz="1000" dirty="0" smtClean="0"/>
              <a:t>et al. (2016), “Protecting Human Security: Proposals for the G7 </a:t>
            </a:r>
            <a:r>
              <a:rPr lang="en-GB" altLang="ja-JP" sz="1000" dirty="0" err="1" smtClean="0"/>
              <a:t>Ise-Shima</a:t>
            </a:r>
            <a:r>
              <a:rPr lang="en-GB" altLang="ja-JP" sz="1000" dirty="0" smtClean="0"/>
              <a:t> Summit in Japan,” </a:t>
            </a:r>
            <a:r>
              <a:rPr lang="en-GB" altLang="ja-JP" sz="1000" i="1" dirty="0" smtClean="0"/>
              <a:t>Lancet</a:t>
            </a:r>
            <a:r>
              <a:rPr lang="en-GB" altLang="ja-JP" sz="1000" dirty="0" smtClean="0"/>
              <a:t>, 387(10033): 2155-2162.</a:t>
            </a:r>
            <a:endParaRPr lang="en-US" altLang="ja-JP" sz="1000" dirty="0" smtClean="0"/>
          </a:p>
          <a:p>
            <a:pPr algn="ctr"/>
            <a:r>
              <a:rPr lang="ja-JP" altLang="en-US" sz="1000" dirty="0" smtClean="0"/>
              <a:t>・</a:t>
            </a:r>
            <a:endParaRPr lang="en-US" altLang="ja-JP" sz="1000" dirty="0" smtClean="0"/>
          </a:p>
          <a:p>
            <a:pPr algn="ctr"/>
            <a:r>
              <a:rPr lang="ja-JP" altLang="en-US" sz="1000" dirty="0" smtClean="0"/>
              <a:t>・</a:t>
            </a:r>
            <a:endParaRPr lang="en-US" altLang="ja-JP" sz="1000" dirty="0" smtClean="0"/>
          </a:p>
          <a:p>
            <a:pPr algn="ctr"/>
            <a:r>
              <a:rPr lang="ja-JP" altLang="en-US" sz="1000" dirty="0" smtClean="0"/>
              <a:t>・</a:t>
            </a:r>
            <a:endParaRPr lang="en-US" altLang="ja-JP" sz="1000" dirty="0" smtClean="0"/>
          </a:p>
          <a:p>
            <a:pPr algn="ctr"/>
            <a:r>
              <a:rPr lang="ja-JP" altLang="en-US" sz="1000" dirty="0" smtClean="0"/>
              <a:t>・</a:t>
            </a:r>
            <a:endParaRPr lang="en-US" altLang="ja-JP" sz="1000" dirty="0" smtClean="0"/>
          </a:p>
          <a:p>
            <a:pPr algn="ctr"/>
            <a:r>
              <a:rPr lang="ja-JP" altLang="en-US" sz="1000" dirty="0" smtClean="0"/>
              <a:t>・</a:t>
            </a:r>
            <a:endParaRPr lang="en-US" altLang="ja-JP" sz="1000" dirty="0" smtClean="0"/>
          </a:p>
          <a:p>
            <a:pPr algn="ctr"/>
            <a:r>
              <a:rPr lang="ja-JP" altLang="en-US" sz="1000" dirty="0" smtClean="0"/>
              <a:t>・</a:t>
            </a:r>
            <a:endParaRPr lang="en-US" altLang="ja-JP" sz="1000" dirty="0" smtClean="0"/>
          </a:p>
          <a:p>
            <a:pPr algn="ctr"/>
            <a:r>
              <a:rPr lang="ja-JP" altLang="en-US" sz="1000" dirty="0" smtClean="0"/>
              <a:t>・</a:t>
            </a:r>
            <a:endParaRPr lang="en-US" altLang="ja-JP" sz="1000" dirty="0" smtClean="0"/>
          </a:p>
          <a:p>
            <a:pPr algn="ctr"/>
            <a:r>
              <a:rPr lang="ja-JP" altLang="en-US" sz="1000" dirty="0" smtClean="0"/>
              <a:t>・</a:t>
            </a:r>
            <a:endParaRPr lang="en-US" altLang="ja-JP" sz="1000" dirty="0" smtClean="0"/>
          </a:p>
          <a:p>
            <a:pPr algn="ctr"/>
            <a:r>
              <a:rPr lang="ja-JP" altLang="en-US" sz="1000" dirty="0" smtClean="0"/>
              <a:t>・</a:t>
            </a:r>
            <a:endParaRPr lang="en-US" altLang="ja-JP" sz="1000" dirty="0" smtClean="0"/>
          </a:p>
          <a:p>
            <a:pPr algn="ctr"/>
            <a:r>
              <a:rPr lang="ja-JP" altLang="en-US" sz="1000" dirty="0" smtClean="0"/>
              <a:t>・</a:t>
            </a:r>
            <a:endParaRPr lang="en-US" altLang="ja-JP" sz="1000" dirty="0" smtClean="0"/>
          </a:p>
          <a:p>
            <a:pPr algn="ctr"/>
            <a:r>
              <a:rPr lang="ja-JP" altLang="en-US" sz="1000" dirty="0" smtClean="0"/>
              <a:t>・ </a:t>
            </a:r>
            <a:endParaRPr lang="en-US" altLang="ja-JP" sz="1000" dirty="0" smtClean="0"/>
          </a:p>
          <a:p>
            <a:pPr algn="ctr"/>
            <a:r>
              <a:rPr lang="ja-JP" altLang="en-US" sz="1000" dirty="0" smtClean="0"/>
              <a:t>・</a:t>
            </a:r>
            <a:endParaRPr lang="en-US" altLang="ja-JP" sz="1000" dirty="0" smtClean="0"/>
          </a:p>
          <a:p>
            <a:pPr algn="ctr"/>
            <a:r>
              <a:rPr lang="ja-JP" altLang="en-US" sz="1000" dirty="0" smtClean="0"/>
              <a:t>・</a:t>
            </a:r>
            <a:endParaRPr lang="en-US" altLang="ja-JP" sz="1000" dirty="0" smtClean="0"/>
          </a:p>
          <a:p>
            <a:pPr algn="ctr"/>
            <a:r>
              <a:rPr lang="ja-JP" altLang="en-US" sz="1000" dirty="0" smtClean="0"/>
              <a:t>・</a:t>
            </a:r>
            <a:endParaRPr lang="en-GB" altLang="ja-JP" sz="1000" dirty="0" smtClean="0"/>
          </a:p>
          <a:p>
            <a:pPr algn="ctr"/>
            <a:r>
              <a:rPr kumimoji="1" lang="ja-JP" altLang="en-US" sz="1000" dirty="0" smtClean="0"/>
              <a:t>・</a:t>
            </a:r>
            <a:endParaRPr kumimoji="1" lang="en-US" altLang="ja-JP" sz="1000" dirty="0" smtClean="0"/>
          </a:p>
          <a:p>
            <a:pPr algn="ctr"/>
            <a:r>
              <a:rPr lang="ja-JP" altLang="en-US" sz="1000" dirty="0" smtClean="0"/>
              <a:t>・</a:t>
            </a:r>
            <a:endParaRPr lang="en-US" altLang="ja-JP" sz="1000" dirty="0" smtClean="0"/>
          </a:p>
          <a:p>
            <a:pPr algn="ctr"/>
            <a:r>
              <a:rPr kumimoji="1" lang="ja-JP" altLang="en-US" sz="1000" dirty="0" smtClean="0"/>
              <a:t>・</a:t>
            </a:r>
            <a:endParaRPr kumimoji="1" lang="en-US" altLang="ja-JP" sz="1000" dirty="0" smtClean="0"/>
          </a:p>
          <a:p>
            <a:pPr algn="ctr"/>
            <a:r>
              <a:rPr lang="ja-JP" altLang="en-US" sz="1000" dirty="0" smtClean="0"/>
              <a:t>・</a:t>
            </a:r>
            <a:endParaRPr lang="en-US" altLang="ja-JP" sz="1000" dirty="0" smtClean="0"/>
          </a:p>
          <a:p>
            <a:pPr algn="ctr"/>
            <a:r>
              <a:rPr kumimoji="1" lang="ja-JP" altLang="en-US" sz="1000" dirty="0" smtClean="0"/>
              <a:t>・</a:t>
            </a:r>
            <a:endParaRPr kumimoji="1" lang="en-US" altLang="ja-JP" sz="1000" dirty="0" smtClean="0"/>
          </a:p>
          <a:p>
            <a:pPr algn="ctr"/>
            <a:r>
              <a:rPr lang="ja-JP" altLang="en-US" sz="1000" dirty="0" smtClean="0"/>
              <a:t>・</a:t>
            </a:r>
            <a:endParaRPr lang="en-US" altLang="ja-JP" sz="1000" dirty="0" smtClean="0"/>
          </a:p>
          <a:p>
            <a:pPr algn="ctr"/>
            <a:r>
              <a:rPr kumimoji="1" lang="ja-JP" altLang="en-US" sz="1000" dirty="0" smtClean="0"/>
              <a:t>・</a:t>
            </a:r>
            <a:endParaRPr kumimoji="1" lang="en-US" altLang="ja-JP" sz="1000" dirty="0" smtClean="0"/>
          </a:p>
          <a:p>
            <a:pPr algn="ctr"/>
            <a:r>
              <a:rPr lang="ja-JP" altLang="en-US" sz="1000" dirty="0" smtClean="0"/>
              <a:t>・</a:t>
            </a:r>
            <a:endParaRPr lang="en-US" altLang="ja-JP" sz="1000" dirty="0" smtClean="0"/>
          </a:p>
          <a:p>
            <a:pPr algn="ctr"/>
            <a:r>
              <a:rPr lang="en-US" altLang="ja-JP" sz="1000" dirty="0" smtClean="0"/>
              <a:t>.</a:t>
            </a:r>
          </a:p>
          <a:p>
            <a:pPr algn="ctr"/>
            <a:r>
              <a:rPr lang="en-US" altLang="ja-JP" sz="1000" dirty="0" smtClean="0"/>
              <a:t>.</a:t>
            </a:r>
          </a:p>
          <a:p>
            <a:pPr algn="ctr"/>
            <a:r>
              <a:rPr lang="en-US" altLang="ja-JP" sz="1000" dirty="0" smtClean="0"/>
              <a:t>.</a:t>
            </a:r>
          </a:p>
          <a:p>
            <a:pPr algn="ctr"/>
            <a:r>
              <a:rPr lang="en-US" altLang="ja-JP" sz="1000" dirty="0" smtClean="0"/>
              <a:t>.</a:t>
            </a:r>
          </a:p>
          <a:p>
            <a:pPr algn="ctr"/>
            <a:r>
              <a:rPr lang="en-US" altLang="ja-JP" sz="1000" dirty="0" smtClean="0"/>
              <a:t>.</a:t>
            </a:r>
          </a:p>
          <a:p>
            <a:pPr algn="ctr"/>
            <a:r>
              <a:rPr lang="en-US" altLang="ja-JP" sz="1000" dirty="0" smtClean="0"/>
              <a:t>.</a:t>
            </a:r>
          </a:p>
          <a:p>
            <a:pPr algn="ctr"/>
            <a:r>
              <a:rPr lang="en-US" altLang="ja-JP" sz="1000" dirty="0" smtClean="0"/>
              <a:t>.</a:t>
            </a:r>
          </a:p>
          <a:p>
            <a:pPr algn="ctr"/>
            <a:r>
              <a:rPr lang="en-US" altLang="ja-JP" sz="1000" dirty="0" smtClean="0"/>
              <a:t>.</a:t>
            </a:r>
          </a:p>
          <a:p>
            <a:pPr algn="ctr"/>
            <a:r>
              <a:rPr lang="en-US" altLang="ja-JP" sz="1000" dirty="0" smtClean="0"/>
              <a:t>.</a:t>
            </a:r>
          </a:p>
          <a:p>
            <a:pPr algn="ctr"/>
            <a:r>
              <a:rPr lang="en-US" altLang="ja-JP" sz="1000" dirty="0" smtClean="0"/>
              <a:t>.</a:t>
            </a:r>
          </a:p>
          <a:p>
            <a:pPr algn="ctr"/>
            <a:r>
              <a:rPr lang="en-US" altLang="ja-JP" sz="1000" dirty="0" smtClean="0"/>
              <a:t>.</a:t>
            </a:r>
          </a:p>
          <a:p>
            <a:pPr algn="ctr"/>
            <a:r>
              <a:rPr lang="en-US" altLang="ja-JP" sz="1000" dirty="0" smtClean="0"/>
              <a:t>.</a:t>
            </a:r>
          </a:p>
          <a:p>
            <a:pPr algn="ctr"/>
            <a:r>
              <a:rPr lang="en-US" altLang="ja-JP" sz="1000" dirty="0" smtClean="0"/>
              <a:t>.</a:t>
            </a:r>
          </a:p>
          <a:p>
            <a:pPr algn="ctr"/>
            <a:r>
              <a:rPr lang="en-US" altLang="ja-JP" sz="1000" dirty="0" smtClean="0"/>
              <a:t>.</a:t>
            </a:r>
          </a:p>
          <a:p>
            <a:pPr algn="ctr"/>
            <a:r>
              <a:rPr lang="en-US" altLang="ja-JP" sz="1000" dirty="0" smtClean="0"/>
              <a:t>.</a:t>
            </a:r>
          </a:p>
          <a:p>
            <a:pPr algn="ctr"/>
            <a:r>
              <a:rPr lang="en-US" altLang="ja-JP" sz="1000" dirty="0" smtClean="0"/>
              <a:t>.</a:t>
            </a:r>
          </a:p>
          <a:p>
            <a:pPr algn="ctr"/>
            <a:r>
              <a:rPr lang="en-US" altLang="ja-JP" sz="1000" dirty="0" smtClean="0"/>
              <a:t>.</a:t>
            </a:r>
          </a:p>
          <a:p>
            <a:pPr algn="ctr"/>
            <a:r>
              <a:rPr lang="en-US" altLang="ja-JP" sz="1000" dirty="0" smtClean="0"/>
              <a:t>.</a:t>
            </a:r>
          </a:p>
          <a:p>
            <a:pPr algn="ctr"/>
            <a:r>
              <a:rPr lang="en-US" altLang="ja-JP" sz="1000" dirty="0" smtClean="0"/>
              <a:t>.</a:t>
            </a:r>
          </a:p>
          <a:p>
            <a:pPr algn="ctr"/>
            <a:r>
              <a:rPr lang="en-US" altLang="ja-JP" sz="1000" dirty="0" smtClean="0"/>
              <a:t>.</a:t>
            </a:r>
          </a:p>
          <a:p>
            <a:pPr algn="ctr"/>
            <a:r>
              <a:rPr lang="en-US" altLang="ja-JP" sz="1000" dirty="0" smtClean="0"/>
              <a:t>.</a:t>
            </a:r>
          </a:p>
          <a:p>
            <a:pPr algn="ctr"/>
            <a:r>
              <a:rPr lang="en-US" altLang="ja-JP" sz="1000" dirty="0" smtClean="0"/>
              <a:t>.</a:t>
            </a:r>
          </a:p>
          <a:p>
            <a:pPr algn="ctr"/>
            <a:r>
              <a:rPr lang="en-US" altLang="ja-JP" sz="1000" dirty="0" smtClean="0"/>
              <a:t>.</a:t>
            </a:r>
          </a:p>
          <a:p>
            <a:pPr algn="ctr"/>
            <a:r>
              <a:rPr lang="en-US" altLang="ja-JP" sz="1000" dirty="0" smtClean="0"/>
              <a:t>.</a:t>
            </a:r>
          </a:p>
          <a:p>
            <a:pPr algn="ctr"/>
            <a:r>
              <a:rPr lang="en-US" altLang="ja-JP" sz="1000" dirty="0" smtClean="0"/>
              <a:t>.</a:t>
            </a:r>
          </a:p>
          <a:p>
            <a:pPr algn="ctr"/>
            <a:r>
              <a:rPr lang="en-US" altLang="ja-JP" sz="1000" dirty="0" smtClean="0"/>
              <a:t>.</a:t>
            </a:r>
          </a:p>
          <a:p>
            <a:pPr algn="ctr"/>
            <a:r>
              <a:rPr lang="en-US" altLang="ja-JP" sz="1000" dirty="0" smtClean="0"/>
              <a:t>.</a:t>
            </a:r>
          </a:p>
          <a:p>
            <a:pPr algn="ctr"/>
            <a:r>
              <a:rPr lang="en-US" altLang="ja-JP" sz="1000" dirty="0" smtClean="0"/>
              <a:t>.</a:t>
            </a:r>
          </a:p>
          <a:p>
            <a:pPr algn="ctr"/>
            <a:r>
              <a:rPr lang="en-US" altLang="ja-JP" sz="1000" dirty="0" smtClean="0"/>
              <a:t>.</a:t>
            </a:r>
          </a:p>
          <a:p>
            <a:pPr algn="ctr"/>
            <a:r>
              <a:rPr lang="en-US" altLang="ja-JP" sz="1000" dirty="0" smtClean="0"/>
              <a:t>.</a:t>
            </a:r>
          </a:p>
          <a:p>
            <a:pPr algn="ctr"/>
            <a:r>
              <a:rPr lang="en-US" altLang="ja-JP" sz="1000" dirty="0" smtClean="0"/>
              <a:t>.</a:t>
            </a:r>
          </a:p>
          <a:p>
            <a:pPr algn="ctr"/>
            <a:r>
              <a:rPr lang="en-US" altLang="ja-JP" sz="1000" dirty="0" smtClean="0"/>
              <a:t>.</a:t>
            </a:r>
          </a:p>
          <a:p>
            <a:pPr algn="ctr"/>
            <a:r>
              <a:rPr lang="en-US" altLang="ja-JP" sz="1000" dirty="0" smtClean="0"/>
              <a:t>.</a:t>
            </a:r>
          </a:p>
          <a:p>
            <a:pPr algn="ctr"/>
            <a:r>
              <a:rPr lang="en-US" altLang="ja-JP" sz="1000" dirty="0" smtClean="0"/>
              <a:t>.</a:t>
            </a:r>
          </a:p>
          <a:p>
            <a:pPr algn="ctr"/>
            <a:r>
              <a:rPr lang="en-US" altLang="ja-JP" sz="1000" dirty="0" smtClean="0"/>
              <a:t>.</a:t>
            </a:r>
          </a:p>
          <a:p>
            <a:pPr algn="ctr"/>
            <a:r>
              <a:rPr lang="en-US" altLang="ja-JP" sz="1000" dirty="0" smtClean="0"/>
              <a:t>.</a:t>
            </a:r>
          </a:p>
          <a:p>
            <a:pPr algn="ctr"/>
            <a:r>
              <a:rPr lang="en-US" altLang="ja-JP" sz="1000" dirty="0" smtClean="0"/>
              <a:t>.</a:t>
            </a:r>
          </a:p>
          <a:p>
            <a:pPr algn="ctr"/>
            <a:r>
              <a:rPr lang="en-US" altLang="ja-JP" sz="1000" dirty="0" smtClean="0"/>
              <a:t>.</a:t>
            </a:r>
          </a:p>
          <a:p>
            <a:pPr algn="ctr"/>
            <a:r>
              <a:rPr lang="en-US" altLang="ja-JP" sz="1000" dirty="0" smtClean="0"/>
              <a:t>.</a:t>
            </a:r>
          </a:p>
          <a:p>
            <a:pPr algn="ctr"/>
            <a:r>
              <a:rPr lang="en-US" altLang="ja-JP" sz="1000" dirty="0" smtClean="0"/>
              <a:t>.</a:t>
            </a:r>
          </a:p>
          <a:p>
            <a:pPr algn="ctr"/>
            <a:r>
              <a:rPr lang="en-US" altLang="ja-JP" sz="1000" dirty="0" smtClean="0"/>
              <a:t>.</a:t>
            </a:r>
          </a:p>
          <a:p>
            <a:pPr algn="ctr"/>
            <a:r>
              <a:rPr lang="en-US" altLang="ja-JP" sz="1000" dirty="0" smtClean="0"/>
              <a:t>.</a:t>
            </a:r>
          </a:p>
          <a:p>
            <a:pPr algn="just"/>
            <a:r>
              <a:rPr lang="en-US" altLang="ja-JP" sz="1000" b="1" dirty="0" smtClean="0"/>
              <a:t>Wu, H. X.</a:t>
            </a:r>
            <a:r>
              <a:rPr lang="en-US" altLang="ja-JP" sz="1000" dirty="0" smtClean="0"/>
              <a:t> (2016) </a:t>
            </a:r>
            <a:r>
              <a:rPr lang="en-US" altLang="ja-JP" sz="1000" dirty="0"/>
              <a:t>“Sustainability of China’s Growth Model: A Productivity </a:t>
            </a:r>
            <a:r>
              <a:rPr lang="en-US" altLang="ja-JP" sz="1000" dirty="0" smtClean="0"/>
              <a:t>Perspective,” </a:t>
            </a:r>
            <a:r>
              <a:rPr lang="en-US" altLang="ja-JP" sz="1000" i="1" dirty="0"/>
              <a:t>China &amp; World </a:t>
            </a:r>
            <a:r>
              <a:rPr lang="en-US" altLang="ja-JP" sz="1000" i="1" dirty="0" smtClean="0"/>
              <a:t>Economy</a:t>
            </a:r>
            <a:r>
              <a:rPr lang="en-US" altLang="ja-JP" sz="1000" dirty="0" smtClean="0"/>
              <a:t>, 24: 42-70.</a:t>
            </a:r>
          </a:p>
          <a:p>
            <a:pPr algn="just"/>
            <a:r>
              <a:rPr lang="en-US" altLang="ja-JP" sz="1000" b="1" dirty="0" smtClean="0"/>
              <a:t>Wu</a:t>
            </a:r>
            <a:r>
              <a:rPr lang="en-US" altLang="ja-JP" sz="1000" b="1" dirty="0"/>
              <a:t>, H. X. </a:t>
            </a:r>
            <a:r>
              <a:rPr lang="en-US" altLang="ja-JP" sz="1000" dirty="0"/>
              <a:t>(2016) “Accounting for the Industry Origin of China’s Growth and Productivity Performance, 1980–2012” </a:t>
            </a:r>
            <a:r>
              <a:rPr lang="en-US" altLang="ja-JP" sz="1000" dirty="0" smtClean="0"/>
              <a:t>In: R. </a:t>
            </a:r>
            <a:r>
              <a:rPr lang="en-US" altLang="ja-JP" sz="1000" dirty="0" err="1"/>
              <a:t>Garnaut</a:t>
            </a:r>
            <a:r>
              <a:rPr lang="en-US" altLang="ja-JP" sz="1000" dirty="0"/>
              <a:t>, </a:t>
            </a:r>
            <a:r>
              <a:rPr lang="en-US" altLang="ja-JP" sz="1000" dirty="0" smtClean="0"/>
              <a:t>C. Fang</a:t>
            </a:r>
            <a:r>
              <a:rPr lang="en-US" altLang="ja-JP" sz="1000" dirty="0"/>
              <a:t>, </a:t>
            </a:r>
            <a:r>
              <a:rPr lang="en-US" altLang="ja-JP" sz="1000" dirty="0" smtClean="0"/>
              <a:t>L. </a:t>
            </a:r>
            <a:r>
              <a:rPr lang="en-US" altLang="ja-JP" sz="1000" dirty="0"/>
              <a:t>Song and </a:t>
            </a:r>
            <a:r>
              <a:rPr lang="en-US" altLang="ja-JP" sz="1000" dirty="0" smtClean="0"/>
              <a:t>L. Johnston, eds., </a:t>
            </a:r>
            <a:r>
              <a:rPr lang="en-US" altLang="ja-JP" sz="1000" i="1" dirty="0"/>
              <a:t>China's New Sources of Economic </a:t>
            </a:r>
            <a:r>
              <a:rPr lang="en-US" altLang="ja-JP" sz="1000" i="1" dirty="0" smtClean="0"/>
              <a:t>Growth</a:t>
            </a:r>
            <a:r>
              <a:rPr lang="en-US" altLang="ja-JP" sz="1000" dirty="0" smtClean="0"/>
              <a:t>, Australian </a:t>
            </a:r>
            <a:r>
              <a:rPr lang="en-US" altLang="ja-JP" sz="1000" dirty="0"/>
              <a:t>National University Press: </a:t>
            </a:r>
            <a:r>
              <a:rPr lang="en-US" altLang="ja-JP" sz="1000" dirty="0" smtClean="0"/>
              <a:t>89-113</a:t>
            </a:r>
            <a:r>
              <a:rPr lang="en-US" altLang="ja-JP" sz="1000" dirty="0"/>
              <a:t>.</a:t>
            </a:r>
            <a:endParaRPr lang="en-US" altLang="ja-JP" sz="1000" dirty="0" smtClean="0"/>
          </a:p>
          <a:p>
            <a:endParaRPr lang="en-US" altLang="ja-JP" sz="1000" dirty="0" smtClean="0"/>
          </a:p>
          <a:p>
            <a:r>
              <a:rPr lang="en-US" altLang="ja-JP" sz="1000" b="1" dirty="0" smtClean="0">
                <a:solidFill>
                  <a:srgbClr val="FF0000"/>
                </a:solidFill>
              </a:rPr>
              <a:t>Note: IER Staffs in bold  </a:t>
            </a:r>
            <a:r>
              <a:rPr lang="ja-JP" altLang="en-US" sz="1000" b="1" dirty="0" smtClean="0">
                <a:solidFill>
                  <a:srgbClr val="FF0000"/>
                </a:solidFill>
              </a:rPr>
              <a:t>　　　　　</a:t>
            </a:r>
            <a:r>
              <a:rPr lang="ja-JP" altLang="en-US" sz="1000" b="1" dirty="0" smtClean="0">
                <a:solidFill>
                  <a:srgbClr val="FF0000"/>
                </a:solidFill>
                <a:latin typeface="メイリオ" panose="020B0604030504040204" pitchFamily="50" charset="-128"/>
                <a:ea typeface="メイリオ" panose="020B0604030504040204" pitchFamily="50" charset="-128"/>
              </a:rPr>
              <a:t>注：太字</a:t>
            </a:r>
            <a:r>
              <a:rPr lang="ja-JP" altLang="en-US" sz="1000" b="1" dirty="0">
                <a:solidFill>
                  <a:srgbClr val="FF0000"/>
                </a:solidFill>
                <a:latin typeface="メイリオ" panose="020B0604030504040204" pitchFamily="50" charset="-128"/>
                <a:ea typeface="メイリオ" panose="020B0604030504040204" pitchFamily="50" charset="-128"/>
              </a:rPr>
              <a:t>が</a:t>
            </a:r>
            <a:r>
              <a:rPr lang="ja-JP" altLang="en-US" sz="1000" b="1" dirty="0" smtClean="0">
                <a:solidFill>
                  <a:srgbClr val="FF0000"/>
                </a:solidFill>
                <a:latin typeface="メイリオ" panose="020B0604030504040204" pitchFamily="50" charset="-128"/>
                <a:ea typeface="メイリオ" panose="020B0604030504040204" pitchFamily="50" charset="-128"/>
              </a:rPr>
              <a:t>研究所教員</a:t>
            </a:r>
            <a:endParaRPr lang="en-US" altLang="ja-JP" sz="1000" b="1" dirty="0" smtClean="0">
              <a:solidFill>
                <a:srgbClr val="FF0000"/>
              </a:solidFill>
              <a:latin typeface="メイリオ" panose="020B0604030504040204" pitchFamily="50" charset="-128"/>
              <a:ea typeface="メイリオ" panose="020B0604030504040204" pitchFamily="50" charset="-128"/>
            </a:endParaRPr>
          </a:p>
        </p:txBody>
      </p:sp>
      <p:sp>
        <p:nvSpPr>
          <p:cNvPr id="7" name="フッター プレースホルダー 2"/>
          <p:cNvSpPr txBox="1">
            <a:spLocks/>
          </p:cNvSpPr>
          <p:nvPr/>
        </p:nvSpPr>
        <p:spPr>
          <a:xfrm>
            <a:off x="7069" y="9470037"/>
            <a:ext cx="2314575" cy="527403"/>
          </a:xfrm>
          <a:prstGeom prst="rect">
            <a:avLst/>
          </a:prstGeom>
        </p:spPr>
        <p:txBody>
          <a:bodyPr vert="horz" lIns="91440" tIns="45720" rIns="91440" bIns="45720" rtlCol="0" anchor="ctr"/>
          <a:lstStyle>
            <a:defPPr>
              <a:defRPr lang="ja-JP"/>
            </a:defPPr>
            <a:lvl1pPr marL="0" algn="ct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en-US" altLang="ja-JP" sz="1600" dirty="0" smtClean="0"/>
              <a:t>6</a:t>
            </a:r>
            <a:r>
              <a:rPr lang="en-US" altLang="ja-JP" dirty="0" smtClean="0"/>
              <a:t>   www.ier.hit-u.ac.jp</a:t>
            </a:r>
            <a:endParaRPr lang="ja-JP" altLang="en-US" sz="1600" dirty="0"/>
          </a:p>
        </p:txBody>
      </p:sp>
    </p:spTree>
    <p:extLst>
      <p:ext uri="{BB962C8B-B14F-4D97-AF65-F5344CB8AC3E}">
        <p14:creationId xmlns:p14="http://schemas.microsoft.com/office/powerpoint/2010/main" val="4094947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9000" y="122220"/>
            <a:ext cx="6389999" cy="630000"/>
          </a:xfrm>
        </p:spPr>
        <p:txBody>
          <a:bodyPr>
            <a:noAutofit/>
            <a:scene3d>
              <a:camera prst="orthographicFront"/>
              <a:lightRig rig="soft" dir="t">
                <a:rot lat="0" lon="0" rev="15600000"/>
              </a:lightRig>
            </a:scene3d>
            <a:sp3d extrusionH="57150" prstMaterial="softEdge">
              <a:bevelT w="25400" h="38100"/>
            </a:sp3d>
          </a:bodyPr>
          <a:lstStyle/>
          <a:p>
            <a:pPr algn="ctr"/>
            <a:r>
              <a:rPr lang="en-US" altLang="ja-JP" sz="1600" b="1" dirty="0">
                <a:ln>
                  <a:solidFill>
                    <a:srgbClr val="CC0000"/>
                  </a:solidFill>
                </a:ln>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International </a:t>
            </a:r>
            <a:r>
              <a:rPr lang="en-US" altLang="ja-JP" sz="1600" b="1" dirty="0" smtClean="0">
                <a:ln>
                  <a:solidFill>
                    <a:srgbClr val="CC0000"/>
                  </a:solidFill>
                </a:ln>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Publications from IER        </a:t>
            </a:r>
            <a:r>
              <a:rPr lang="ja-JP" altLang="ja-JP" sz="1600" b="1" dirty="0" smtClean="0">
                <a:ln>
                  <a:solidFill>
                    <a:srgbClr val="CC0000"/>
                  </a:solidFill>
                </a:ln>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研究</a:t>
            </a:r>
            <a:r>
              <a:rPr lang="ja-JP" altLang="ja-JP" sz="1600" b="1" dirty="0">
                <a:ln>
                  <a:solidFill>
                    <a:srgbClr val="CC0000"/>
                  </a:solidFill>
                </a:ln>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成果の</a:t>
            </a:r>
            <a:r>
              <a:rPr lang="ja-JP" altLang="ja-JP" sz="1600" b="1" dirty="0" smtClean="0">
                <a:ln>
                  <a:solidFill>
                    <a:srgbClr val="CC0000"/>
                  </a:solidFill>
                </a:ln>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国際</a:t>
            </a:r>
            <a:r>
              <a:rPr lang="ja-JP" altLang="en-US" sz="1600" b="1" dirty="0" smtClean="0">
                <a:ln>
                  <a:solidFill>
                    <a:srgbClr val="CC0000"/>
                  </a:solidFill>
                </a:ln>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発信</a:t>
            </a:r>
            <a:r>
              <a:rPr lang="en-US" altLang="ja-JP" sz="1200" b="1" dirty="0" smtClean="0">
                <a:ln>
                  <a:solidFill>
                    <a:srgbClr val="CC0000"/>
                  </a:solidFill>
                </a:ln>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Selected Books and Edited Books    </a:t>
            </a:r>
            <a:r>
              <a:rPr lang="ja-JP" altLang="en-US" sz="1200" b="1" dirty="0" smtClean="0">
                <a:ln>
                  <a:solidFill>
                    <a:srgbClr val="CC0000"/>
                  </a:solidFill>
                </a:ln>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学術</a:t>
            </a:r>
            <a:r>
              <a:rPr lang="ja-JP" altLang="en-US" sz="1200" b="1" dirty="0">
                <a:ln>
                  <a:solidFill>
                    <a:srgbClr val="CC0000"/>
                  </a:solidFill>
                </a:ln>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図書</a:t>
            </a:r>
            <a:endParaRPr kumimoji="1" lang="ja-JP" altLang="en-US" sz="1200" b="1" dirty="0">
              <a:ln>
                <a:solidFill>
                  <a:srgbClr val="CC0000"/>
                </a:solidFill>
              </a:ln>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pic>
        <p:nvPicPr>
          <p:cNvPr id="1026" name="Picture 2" descr="https://images-fe.ssl-images-amazon.com/images/I/51wIflHWeT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607" y="3033914"/>
            <a:ext cx="1377000" cy="2025001"/>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1705090" y="2898721"/>
            <a:ext cx="4725000" cy="738664"/>
          </a:xfrm>
          <a:prstGeom prst="rect">
            <a:avLst/>
          </a:prstGeom>
          <a:noFill/>
        </p:spPr>
        <p:txBody>
          <a:bodyPr wrap="square" rtlCol="0">
            <a:spAutoFit/>
          </a:bodyPr>
          <a:lstStyle/>
          <a:p>
            <a:r>
              <a:rPr lang="en-US" altLang="ja-JP" sz="1400" i="1" dirty="0" smtClean="0"/>
              <a:t>The </a:t>
            </a:r>
            <a:r>
              <a:rPr lang="en-US" altLang="ja-JP" sz="1400" i="1" dirty="0"/>
              <a:t>World Economy, Growth or Stagnation</a:t>
            </a:r>
            <a:r>
              <a:rPr lang="en-US" altLang="ja-JP" sz="1400" i="1" dirty="0" smtClean="0"/>
              <a:t>?  </a:t>
            </a:r>
            <a:r>
              <a:rPr lang="en-US" altLang="ja-JP" sz="1400" dirty="0" smtClean="0"/>
              <a:t>Cambridge </a:t>
            </a:r>
            <a:r>
              <a:rPr lang="en-US" altLang="ja-JP" sz="1400" dirty="0"/>
              <a:t>University Press, </a:t>
            </a:r>
            <a:r>
              <a:rPr lang="en-US" altLang="ja-JP" sz="1400" dirty="0" smtClean="0"/>
              <a:t>2016.</a:t>
            </a:r>
          </a:p>
          <a:p>
            <a:r>
              <a:rPr lang="en-US" altLang="ja-JP" sz="1400" dirty="0" smtClean="0"/>
              <a:t>Edited by D</a:t>
            </a:r>
            <a:r>
              <a:rPr lang="en-US" altLang="ja-JP" sz="1400" dirty="0"/>
              <a:t>. W. Jorgenson, </a:t>
            </a:r>
            <a:r>
              <a:rPr lang="en-US" altLang="ja-JP" sz="1400" b="1" dirty="0"/>
              <a:t>K. </a:t>
            </a:r>
            <a:r>
              <a:rPr lang="en-US" altLang="ja-JP" sz="1400" b="1" dirty="0" err="1"/>
              <a:t>Fukao</a:t>
            </a:r>
            <a:r>
              <a:rPr lang="en-US" altLang="ja-JP" sz="1400" dirty="0"/>
              <a:t>, </a:t>
            </a:r>
            <a:r>
              <a:rPr lang="en-US" altLang="ja-JP" sz="1400" dirty="0" smtClean="0"/>
              <a:t>and M</a:t>
            </a:r>
            <a:r>
              <a:rPr lang="en-US" altLang="ja-JP" sz="1400" dirty="0"/>
              <a:t>. P. </a:t>
            </a:r>
            <a:r>
              <a:rPr lang="en-US" altLang="ja-JP" sz="1400" dirty="0" err="1" smtClean="0"/>
              <a:t>Timmer</a:t>
            </a:r>
            <a:endParaRPr kumimoji="1" lang="ja-JP" altLang="en-US" dirty="0"/>
          </a:p>
        </p:txBody>
      </p:sp>
      <p:sp>
        <p:nvSpPr>
          <p:cNvPr id="9" name="テキスト ボックス 8"/>
          <p:cNvSpPr txBox="1"/>
          <p:nvPr/>
        </p:nvSpPr>
        <p:spPr>
          <a:xfrm>
            <a:off x="292607" y="5121730"/>
            <a:ext cx="4725000" cy="738664"/>
          </a:xfrm>
          <a:prstGeom prst="rect">
            <a:avLst/>
          </a:prstGeom>
          <a:noFill/>
        </p:spPr>
        <p:txBody>
          <a:bodyPr wrap="square" rtlCol="0">
            <a:spAutoFit/>
          </a:bodyPr>
          <a:lstStyle/>
          <a:p>
            <a:r>
              <a:rPr lang="en-US" altLang="ja-JP" sz="1400" i="1" dirty="0"/>
              <a:t>Demography of Russia: From the Past to the Present</a:t>
            </a:r>
            <a:r>
              <a:rPr lang="en-US" altLang="ja-JP" sz="1400" dirty="0"/>
              <a:t>, Palgrave </a:t>
            </a:r>
            <a:r>
              <a:rPr lang="en-US" altLang="ja-JP" sz="1400" dirty="0" smtClean="0"/>
              <a:t>Macmillan, 2016.</a:t>
            </a:r>
          </a:p>
          <a:p>
            <a:r>
              <a:rPr lang="en-US" altLang="ja-JP" sz="1400" dirty="0"/>
              <a:t>by T</a:t>
            </a:r>
            <a:r>
              <a:rPr lang="en-US" altLang="ja-JP" sz="1400" dirty="0" smtClean="0"/>
              <a:t>. </a:t>
            </a:r>
            <a:r>
              <a:rPr lang="en-US" altLang="ja-JP" sz="1400" dirty="0" err="1" smtClean="0"/>
              <a:t>Karabchuk</a:t>
            </a:r>
            <a:r>
              <a:rPr lang="en-US" altLang="ja-JP" sz="1400" b="1" dirty="0"/>
              <a:t>, K</a:t>
            </a:r>
            <a:r>
              <a:rPr lang="en-US" altLang="ja-JP" sz="1400" b="1" dirty="0" smtClean="0"/>
              <a:t>. </a:t>
            </a:r>
            <a:r>
              <a:rPr lang="en-US" altLang="ja-JP" sz="1400" b="1" dirty="0" err="1" smtClean="0"/>
              <a:t>Kumo</a:t>
            </a:r>
            <a:r>
              <a:rPr lang="en-US" altLang="ja-JP" sz="1400" dirty="0"/>
              <a:t>, E</a:t>
            </a:r>
            <a:r>
              <a:rPr lang="en-US" altLang="ja-JP" sz="1400" dirty="0" smtClean="0"/>
              <a:t>. </a:t>
            </a:r>
            <a:r>
              <a:rPr lang="en-US" altLang="ja-JP" sz="1400" dirty="0" err="1" smtClean="0"/>
              <a:t>Selezneva</a:t>
            </a:r>
            <a:endParaRPr kumimoji="1" lang="ja-JP" altLang="en-US" dirty="0"/>
          </a:p>
        </p:txBody>
      </p:sp>
      <p:pic>
        <p:nvPicPr>
          <p:cNvPr id="1028" name="Picture 4" descr="https://images.springer.com/sgw/books/medium/97811375184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2845" y="5155478"/>
            <a:ext cx="1457325" cy="2066925"/>
          </a:xfrm>
          <a:prstGeom prst="rect">
            <a:avLst/>
          </a:prstGeom>
          <a:noFill/>
          <a:extLst>
            <a:ext uri="{909E8E84-426E-40DD-AFC4-6F175D3DCCD1}">
              <a14:hiddenFill xmlns:a14="http://schemas.microsoft.com/office/drawing/2010/main">
                <a:solidFill>
                  <a:srgbClr val="FFFFFF"/>
                </a:solidFill>
              </a14:hiddenFill>
            </a:ext>
          </a:extLst>
        </p:spPr>
      </p:pic>
      <p:sp>
        <p:nvSpPr>
          <p:cNvPr id="14" name="フッター プレースホルダー 1"/>
          <p:cNvSpPr txBox="1">
            <a:spLocks/>
          </p:cNvSpPr>
          <p:nvPr/>
        </p:nvSpPr>
        <p:spPr>
          <a:xfrm>
            <a:off x="4542345" y="9488742"/>
            <a:ext cx="2314575" cy="527403"/>
          </a:xfrm>
          <a:prstGeom prst="rect">
            <a:avLst/>
          </a:prstGeom>
        </p:spPr>
        <p:txBody>
          <a:bodyPr vert="horz" lIns="91440" tIns="45720" rIns="91440" bIns="45720" rtlCol="0" anchor="ctr"/>
          <a:lstStyle>
            <a:defPPr>
              <a:defRPr lang="ja-JP"/>
            </a:defPPr>
            <a:lvl1pPr marL="0" algn="ct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dirty="0" smtClean="0"/>
              <a:t>www.ier.hit-u.ac.jp   </a:t>
            </a:r>
            <a:r>
              <a:rPr lang="en-US" altLang="ja-JP" sz="1600" dirty="0" smtClean="0"/>
              <a:t>7</a:t>
            </a:r>
            <a:endParaRPr lang="ja-JP" altLang="en-US" sz="1600" dirty="0"/>
          </a:p>
        </p:txBody>
      </p:sp>
      <p:sp>
        <p:nvSpPr>
          <p:cNvPr id="18" name="テキスト ボックス 17"/>
          <p:cNvSpPr txBox="1"/>
          <p:nvPr/>
        </p:nvSpPr>
        <p:spPr>
          <a:xfrm>
            <a:off x="1635620" y="8182783"/>
            <a:ext cx="2385000" cy="1569660"/>
          </a:xfrm>
          <a:prstGeom prst="rect">
            <a:avLst/>
          </a:prstGeom>
          <a:noFill/>
        </p:spPr>
        <p:txBody>
          <a:bodyPr wrap="square" rtlCol="0">
            <a:spAutoFit/>
          </a:bodyPr>
          <a:lstStyle/>
          <a:p>
            <a:r>
              <a:rPr lang="en-US" altLang="ja-JP" sz="1200" dirty="0" smtClean="0"/>
              <a:t>1234567890123456789012345678901234567890123456789012345678901234567890123456789012345678901234567890123456789012345678901234567890123456789012345678901234567890123456789012345678901234567890</a:t>
            </a:r>
          </a:p>
          <a:p>
            <a:r>
              <a:rPr lang="en-US" altLang="ja-JP" sz="1200" dirty="0" smtClean="0">
                <a:solidFill>
                  <a:srgbClr val="FF0000"/>
                </a:solidFill>
              </a:rPr>
              <a:t> </a:t>
            </a:r>
            <a:r>
              <a:rPr lang="en-US" altLang="ja-JP" sz="1200" dirty="0">
                <a:solidFill>
                  <a:srgbClr val="FF0000"/>
                </a:solidFill>
              </a:rPr>
              <a:t>[</a:t>
            </a:r>
            <a:r>
              <a:rPr lang="en-US" altLang="ja-JP" sz="1200" dirty="0" smtClean="0">
                <a:solidFill>
                  <a:srgbClr val="FF0000"/>
                </a:solidFill>
              </a:rPr>
              <a:t>190 </a:t>
            </a:r>
            <a:r>
              <a:rPr lang="en-US" altLang="ja-JP" sz="1200" dirty="0">
                <a:solidFill>
                  <a:srgbClr val="FF0000"/>
                </a:solidFill>
              </a:rPr>
              <a:t>words]</a:t>
            </a:r>
            <a:endParaRPr lang="ja-JP" altLang="ja-JP" sz="1200" dirty="0">
              <a:solidFill>
                <a:srgbClr val="FF0000"/>
              </a:solidFill>
            </a:endParaRPr>
          </a:p>
        </p:txBody>
      </p:sp>
      <p:sp>
        <p:nvSpPr>
          <p:cNvPr id="19" name="テキスト ボックス 18"/>
          <p:cNvSpPr txBox="1"/>
          <p:nvPr/>
        </p:nvSpPr>
        <p:spPr>
          <a:xfrm>
            <a:off x="3947169" y="8182328"/>
            <a:ext cx="2631830" cy="1569660"/>
          </a:xfrm>
          <a:prstGeom prst="rect">
            <a:avLst/>
          </a:prstGeom>
          <a:noFill/>
        </p:spPr>
        <p:txBody>
          <a:bodyPr wrap="square" rtlCol="0">
            <a:spAutoFit/>
          </a:bodyPr>
          <a:lstStyle/>
          <a:p>
            <a:r>
              <a:rPr lang="ja-JP" altLang="ja-JP" sz="1200" dirty="0"/>
              <a:t>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a:t>
            </a:r>
            <a:r>
              <a:rPr lang="ja-JP" altLang="ja-JP" sz="1200" dirty="0" smtClean="0"/>
              <a:t>７８９０１２３４５６７８９０１２３４５６７８９０１２３４５６７８９０１２３４５６７８９０１２３４５６７８９０</a:t>
            </a:r>
            <a:r>
              <a:rPr lang="ja-JP" altLang="ja-JP" sz="1200" dirty="0"/>
              <a:t>１２３４５６７８９０</a:t>
            </a:r>
            <a:r>
              <a:rPr lang="ja-JP" altLang="ja-JP" sz="1200" dirty="0" smtClean="0"/>
              <a:t> </a:t>
            </a:r>
            <a:endParaRPr lang="en-US" altLang="ja-JP" sz="1200" dirty="0" smtClean="0"/>
          </a:p>
          <a:p>
            <a:r>
              <a:rPr kumimoji="1" lang="en-US" altLang="ja-JP" sz="1200" dirty="0" smtClean="0">
                <a:solidFill>
                  <a:srgbClr val="FF0000"/>
                </a:solidFill>
              </a:rPr>
              <a:t>[160</a:t>
            </a:r>
            <a:r>
              <a:rPr lang="ja-JP" altLang="en-US" sz="1200" dirty="0" smtClean="0">
                <a:solidFill>
                  <a:srgbClr val="FF0000"/>
                </a:solidFill>
              </a:rPr>
              <a:t>文字</a:t>
            </a:r>
            <a:r>
              <a:rPr kumimoji="1" lang="en-US" altLang="ja-JP" sz="1200" dirty="0" smtClean="0">
                <a:solidFill>
                  <a:srgbClr val="FF0000"/>
                </a:solidFill>
              </a:rPr>
              <a:t>]</a:t>
            </a:r>
            <a:endParaRPr kumimoji="1" lang="ja-JP" altLang="en-US" sz="1200" dirty="0">
              <a:solidFill>
                <a:srgbClr val="FF0000"/>
              </a:solidFill>
            </a:endParaRPr>
          </a:p>
        </p:txBody>
      </p:sp>
      <p:sp>
        <p:nvSpPr>
          <p:cNvPr id="20" name="テキスト ボックス 19"/>
          <p:cNvSpPr txBox="1"/>
          <p:nvPr/>
        </p:nvSpPr>
        <p:spPr>
          <a:xfrm>
            <a:off x="1678262" y="3612411"/>
            <a:ext cx="2385000" cy="1569660"/>
          </a:xfrm>
          <a:prstGeom prst="rect">
            <a:avLst/>
          </a:prstGeom>
          <a:noFill/>
        </p:spPr>
        <p:txBody>
          <a:bodyPr wrap="square" rtlCol="0">
            <a:spAutoFit/>
          </a:bodyPr>
          <a:lstStyle/>
          <a:p>
            <a:r>
              <a:rPr lang="en-US" altLang="ja-JP" sz="1200" dirty="0" smtClean="0"/>
              <a:t>1234567890123456789012345678901234567890123456789012345678901234567890123456789012345678901234567890123456789012345678901234567890123456789012345678901234567890123456789012345678901234567890</a:t>
            </a:r>
          </a:p>
          <a:p>
            <a:r>
              <a:rPr lang="en-US" altLang="ja-JP" sz="1200" dirty="0" smtClean="0">
                <a:solidFill>
                  <a:srgbClr val="FF0000"/>
                </a:solidFill>
              </a:rPr>
              <a:t> </a:t>
            </a:r>
            <a:r>
              <a:rPr lang="en-US" altLang="ja-JP" sz="1200" dirty="0">
                <a:solidFill>
                  <a:srgbClr val="FF0000"/>
                </a:solidFill>
              </a:rPr>
              <a:t>[</a:t>
            </a:r>
            <a:r>
              <a:rPr lang="en-US" altLang="ja-JP" sz="1200" dirty="0" smtClean="0">
                <a:solidFill>
                  <a:srgbClr val="FF0000"/>
                </a:solidFill>
              </a:rPr>
              <a:t>190 </a:t>
            </a:r>
            <a:r>
              <a:rPr lang="en-US" altLang="ja-JP" sz="1200" dirty="0">
                <a:solidFill>
                  <a:srgbClr val="FF0000"/>
                </a:solidFill>
              </a:rPr>
              <a:t>words]</a:t>
            </a:r>
            <a:endParaRPr lang="ja-JP" altLang="ja-JP" sz="1200" dirty="0">
              <a:solidFill>
                <a:srgbClr val="FF0000"/>
              </a:solidFill>
            </a:endParaRPr>
          </a:p>
        </p:txBody>
      </p:sp>
      <p:sp>
        <p:nvSpPr>
          <p:cNvPr id="21" name="テキスト ボックス 20"/>
          <p:cNvSpPr txBox="1"/>
          <p:nvPr/>
        </p:nvSpPr>
        <p:spPr>
          <a:xfrm>
            <a:off x="4071917" y="3612411"/>
            <a:ext cx="2631830" cy="1569660"/>
          </a:xfrm>
          <a:prstGeom prst="rect">
            <a:avLst/>
          </a:prstGeom>
          <a:noFill/>
        </p:spPr>
        <p:txBody>
          <a:bodyPr wrap="square" rtlCol="0">
            <a:spAutoFit/>
          </a:bodyPr>
          <a:lstStyle/>
          <a:p>
            <a:r>
              <a:rPr lang="ja-JP" altLang="ja-JP" sz="1200" dirty="0"/>
              <a:t>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a:t>
            </a:r>
            <a:r>
              <a:rPr lang="ja-JP" altLang="ja-JP" sz="1200" dirty="0" smtClean="0"/>
              <a:t>７８９０１２３４５６７８９０１２３４５６７８９０１２３４５６７８９０１２３４５６７８９０１２３４５６７８９０</a:t>
            </a:r>
            <a:r>
              <a:rPr lang="ja-JP" altLang="ja-JP" sz="1200" dirty="0"/>
              <a:t>１２３４５６７８９０</a:t>
            </a:r>
            <a:r>
              <a:rPr lang="ja-JP" altLang="ja-JP" sz="1200" dirty="0" smtClean="0"/>
              <a:t> </a:t>
            </a:r>
            <a:endParaRPr lang="en-US" altLang="ja-JP" sz="1200" dirty="0" smtClean="0"/>
          </a:p>
          <a:p>
            <a:r>
              <a:rPr kumimoji="1" lang="en-US" altLang="ja-JP" sz="1200" dirty="0" smtClean="0">
                <a:solidFill>
                  <a:srgbClr val="FF0000"/>
                </a:solidFill>
              </a:rPr>
              <a:t>[160</a:t>
            </a:r>
            <a:r>
              <a:rPr lang="ja-JP" altLang="en-US" sz="1200" dirty="0" smtClean="0">
                <a:solidFill>
                  <a:srgbClr val="FF0000"/>
                </a:solidFill>
              </a:rPr>
              <a:t>文字</a:t>
            </a:r>
            <a:r>
              <a:rPr kumimoji="1" lang="en-US" altLang="ja-JP" sz="1200" dirty="0" smtClean="0">
                <a:solidFill>
                  <a:srgbClr val="FF0000"/>
                </a:solidFill>
              </a:rPr>
              <a:t>]</a:t>
            </a:r>
            <a:endParaRPr kumimoji="1" lang="ja-JP" altLang="en-US" sz="1200" dirty="0">
              <a:solidFill>
                <a:srgbClr val="FF0000"/>
              </a:solidFill>
            </a:endParaRPr>
          </a:p>
        </p:txBody>
      </p:sp>
      <p:sp>
        <p:nvSpPr>
          <p:cNvPr id="16" name="テキスト ボックス 15"/>
          <p:cNvSpPr txBox="1"/>
          <p:nvPr/>
        </p:nvSpPr>
        <p:spPr>
          <a:xfrm>
            <a:off x="1678262" y="7479594"/>
            <a:ext cx="4725000" cy="738664"/>
          </a:xfrm>
          <a:prstGeom prst="rect">
            <a:avLst/>
          </a:prstGeom>
          <a:noFill/>
        </p:spPr>
        <p:txBody>
          <a:bodyPr wrap="square" rtlCol="0">
            <a:spAutoFit/>
          </a:bodyPr>
          <a:lstStyle/>
          <a:p>
            <a:r>
              <a:rPr lang="en-US" altLang="ja-JP" sz="1400" i="1" dirty="0" smtClean="0"/>
              <a:t>Economics of European Crises and Emerging Markets</a:t>
            </a:r>
            <a:r>
              <a:rPr lang="en-US" altLang="ja-JP" sz="1400" dirty="0" smtClean="0"/>
              <a:t>, </a:t>
            </a:r>
            <a:r>
              <a:rPr lang="en-US" altLang="ja-JP" sz="1400" dirty="0"/>
              <a:t>Palgrave </a:t>
            </a:r>
            <a:r>
              <a:rPr lang="en-US" altLang="ja-JP" sz="1400" dirty="0" smtClean="0"/>
              <a:t>Macmillan, 2017.</a:t>
            </a:r>
          </a:p>
          <a:p>
            <a:r>
              <a:rPr lang="en-US" altLang="ja-JP" sz="1400" dirty="0" smtClean="0"/>
              <a:t>Edited by P. </a:t>
            </a:r>
            <a:r>
              <a:rPr lang="en-US" altLang="ja-JP" sz="1400" dirty="0" err="1" smtClean="0"/>
              <a:t>Havlik</a:t>
            </a:r>
            <a:r>
              <a:rPr lang="en-US" altLang="ja-JP" sz="1400" dirty="0" smtClean="0"/>
              <a:t> and </a:t>
            </a:r>
            <a:r>
              <a:rPr lang="en-US" altLang="ja-JP" sz="1400" b="1" dirty="0" smtClean="0"/>
              <a:t>I. Iwasaki</a:t>
            </a:r>
            <a:endParaRPr kumimoji="1" lang="ja-JP" altLang="en-US" b="1" dirty="0"/>
          </a:p>
        </p:txBody>
      </p:sp>
      <p:sp>
        <p:nvSpPr>
          <p:cNvPr id="17" name="テキスト ボックス 16"/>
          <p:cNvSpPr txBox="1"/>
          <p:nvPr/>
        </p:nvSpPr>
        <p:spPr>
          <a:xfrm>
            <a:off x="189000" y="5865082"/>
            <a:ext cx="2385000" cy="1569660"/>
          </a:xfrm>
          <a:prstGeom prst="rect">
            <a:avLst/>
          </a:prstGeom>
          <a:noFill/>
        </p:spPr>
        <p:txBody>
          <a:bodyPr wrap="square" rtlCol="0">
            <a:spAutoFit/>
          </a:bodyPr>
          <a:lstStyle/>
          <a:p>
            <a:r>
              <a:rPr lang="en-US" altLang="ja-JP" sz="1200" dirty="0" smtClean="0"/>
              <a:t>1234567890123456789012345678901234567890123456789012345678901234567890123456789012345678901234567890123456789012345678901234567890123456789012345678901234567890123456789012345678901234567890</a:t>
            </a:r>
          </a:p>
          <a:p>
            <a:r>
              <a:rPr lang="en-US" altLang="ja-JP" sz="1200" dirty="0" smtClean="0">
                <a:solidFill>
                  <a:srgbClr val="FF0000"/>
                </a:solidFill>
              </a:rPr>
              <a:t> </a:t>
            </a:r>
            <a:r>
              <a:rPr lang="en-US" altLang="ja-JP" sz="1200" dirty="0">
                <a:solidFill>
                  <a:srgbClr val="FF0000"/>
                </a:solidFill>
              </a:rPr>
              <a:t>[</a:t>
            </a:r>
            <a:r>
              <a:rPr lang="en-US" altLang="ja-JP" sz="1200" dirty="0" smtClean="0">
                <a:solidFill>
                  <a:srgbClr val="FF0000"/>
                </a:solidFill>
              </a:rPr>
              <a:t>190 </a:t>
            </a:r>
            <a:r>
              <a:rPr lang="en-US" altLang="ja-JP" sz="1200" dirty="0">
                <a:solidFill>
                  <a:srgbClr val="FF0000"/>
                </a:solidFill>
              </a:rPr>
              <a:t>words]</a:t>
            </a:r>
            <a:endParaRPr lang="ja-JP" altLang="ja-JP" sz="1200" dirty="0">
              <a:solidFill>
                <a:srgbClr val="FF0000"/>
              </a:solidFill>
            </a:endParaRPr>
          </a:p>
        </p:txBody>
      </p:sp>
      <p:sp>
        <p:nvSpPr>
          <p:cNvPr id="22" name="テキスト ボックス 21"/>
          <p:cNvSpPr txBox="1"/>
          <p:nvPr/>
        </p:nvSpPr>
        <p:spPr>
          <a:xfrm>
            <a:off x="2515535" y="5898235"/>
            <a:ext cx="2631830" cy="1569660"/>
          </a:xfrm>
          <a:prstGeom prst="rect">
            <a:avLst/>
          </a:prstGeom>
          <a:noFill/>
        </p:spPr>
        <p:txBody>
          <a:bodyPr wrap="square" rtlCol="0">
            <a:spAutoFit/>
          </a:bodyPr>
          <a:lstStyle/>
          <a:p>
            <a:r>
              <a:rPr lang="ja-JP" altLang="ja-JP" sz="1200" dirty="0"/>
              <a:t>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a:t>
            </a:r>
            <a:r>
              <a:rPr lang="ja-JP" altLang="ja-JP" sz="1200" dirty="0" smtClean="0"/>
              <a:t>７８９０１２３４５６７８９０１２３４５６７８９０１２３４５６７８９０１２３４５６７８９０１２３４５６７８９０</a:t>
            </a:r>
            <a:r>
              <a:rPr lang="ja-JP" altLang="ja-JP" sz="1200" dirty="0"/>
              <a:t>１２３４５６７８９０</a:t>
            </a:r>
            <a:r>
              <a:rPr lang="ja-JP" altLang="ja-JP" sz="1200" dirty="0" smtClean="0"/>
              <a:t> </a:t>
            </a:r>
            <a:endParaRPr lang="en-US" altLang="ja-JP" sz="1200" dirty="0" smtClean="0"/>
          </a:p>
          <a:p>
            <a:r>
              <a:rPr kumimoji="1" lang="en-US" altLang="ja-JP" sz="1200" dirty="0" smtClean="0">
                <a:solidFill>
                  <a:srgbClr val="FF0000"/>
                </a:solidFill>
              </a:rPr>
              <a:t>[160</a:t>
            </a:r>
            <a:r>
              <a:rPr lang="ja-JP" altLang="en-US" sz="1200" dirty="0" smtClean="0">
                <a:solidFill>
                  <a:srgbClr val="FF0000"/>
                </a:solidFill>
              </a:rPr>
              <a:t>文字</a:t>
            </a:r>
            <a:r>
              <a:rPr kumimoji="1" lang="en-US" altLang="ja-JP" sz="1200" dirty="0" smtClean="0">
                <a:solidFill>
                  <a:srgbClr val="FF0000"/>
                </a:solidFill>
              </a:rPr>
              <a:t>]</a:t>
            </a:r>
            <a:endParaRPr kumimoji="1" lang="ja-JP" altLang="en-US" sz="1200" dirty="0">
              <a:solidFill>
                <a:srgbClr val="FF0000"/>
              </a:solidFill>
            </a:endParaRPr>
          </a:p>
        </p:txBody>
      </p:sp>
      <p:pic>
        <p:nvPicPr>
          <p:cNvPr id="3" name="Picture 2" descr="https://images.springer.com/sgw/books/medium/97898110523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000" y="7592696"/>
            <a:ext cx="1457325" cy="2066925"/>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p:cNvSpPr txBox="1"/>
          <p:nvPr/>
        </p:nvSpPr>
        <p:spPr>
          <a:xfrm>
            <a:off x="198863" y="1423755"/>
            <a:ext cx="2385000" cy="1569660"/>
          </a:xfrm>
          <a:prstGeom prst="rect">
            <a:avLst/>
          </a:prstGeom>
          <a:noFill/>
        </p:spPr>
        <p:txBody>
          <a:bodyPr wrap="square" rtlCol="0">
            <a:spAutoFit/>
          </a:bodyPr>
          <a:lstStyle/>
          <a:p>
            <a:r>
              <a:rPr lang="en-US" altLang="ja-JP" sz="1200" dirty="0" smtClean="0"/>
              <a:t>1234567890123456789012345678901234567890123456789012345678901234567890123456789012345678901234567890123456789012345678901234567890123456789012345678901234567890123456789012345678901234567890</a:t>
            </a:r>
          </a:p>
          <a:p>
            <a:r>
              <a:rPr lang="en-US" altLang="ja-JP" sz="1200" dirty="0" smtClean="0">
                <a:solidFill>
                  <a:srgbClr val="FF0000"/>
                </a:solidFill>
              </a:rPr>
              <a:t> </a:t>
            </a:r>
            <a:r>
              <a:rPr lang="en-US" altLang="ja-JP" sz="1200" dirty="0">
                <a:solidFill>
                  <a:srgbClr val="FF0000"/>
                </a:solidFill>
              </a:rPr>
              <a:t>[</a:t>
            </a:r>
            <a:r>
              <a:rPr lang="en-US" altLang="ja-JP" sz="1200" dirty="0" smtClean="0">
                <a:solidFill>
                  <a:srgbClr val="FF0000"/>
                </a:solidFill>
              </a:rPr>
              <a:t>190 </a:t>
            </a:r>
            <a:r>
              <a:rPr lang="en-US" altLang="ja-JP" sz="1200" dirty="0">
                <a:solidFill>
                  <a:srgbClr val="FF0000"/>
                </a:solidFill>
              </a:rPr>
              <a:t>words]</a:t>
            </a:r>
            <a:endParaRPr lang="ja-JP" altLang="ja-JP" sz="1200" dirty="0">
              <a:solidFill>
                <a:srgbClr val="FF0000"/>
              </a:solidFill>
            </a:endParaRPr>
          </a:p>
        </p:txBody>
      </p:sp>
      <p:sp>
        <p:nvSpPr>
          <p:cNvPr id="24" name="テキスト ボックス 23"/>
          <p:cNvSpPr txBox="1"/>
          <p:nvPr/>
        </p:nvSpPr>
        <p:spPr>
          <a:xfrm>
            <a:off x="2438034" y="1421980"/>
            <a:ext cx="2631830" cy="1569660"/>
          </a:xfrm>
          <a:prstGeom prst="rect">
            <a:avLst/>
          </a:prstGeom>
          <a:noFill/>
        </p:spPr>
        <p:txBody>
          <a:bodyPr wrap="square" rtlCol="0">
            <a:spAutoFit/>
          </a:bodyPr>
          <a:lstStyle/>
          <a:p>
            <a:r>
              <a:rPr lang="ja-JP" altLang="ja-JP" sz="1200" dirty="0"/>
              <a:t>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a:t>
            </a:r>
            <a:r>
              <a:rPr lang="ja-JP" altLang="ja-JP" sz="1200" dirty="0" smtClean="0"/>
              <a:t>７８９０１２３４５６７８９０１２３４５６７８９０１２３４５６７８９０１２３４５６７８９０１２３４５６７８９０</a:t>
            </a:r>
            <a:r>
              <a:rPr lang="ja-JP" altLang="ja-JP" sz="1200" dirty="0"/>
              <a:t>１２３４５６７８９０</a:t>
            </a:r>
            <a:r>
              <a:rPr lang="ja-JP" altLang="ja-JP" sz="1200" dirty="0" smtClean="0"/>
              <a:t> </a:t>
            </a:r>
            <a:endParaRPr lang="en-US" altLang="ja-JP" sz="1200" dirty="0" smtClean="0"/>
          </a:p>
          <a:p>
            <a:r>
              <a:rPr kumimoji="1" lang="en-US" altLang="ja-JP" sz="1200" dirty="0" smtClean="0">
                <a:solidFill>
                  <a:srgbClr val="FF0000"/>
                </a:solidFill>
              </a:rPr>
              <a:t>[160</a:t>
            </a:r>
            <a:r>
              <a:rPr lang="ja-JP" altLang="en-US" sz="1200" dirty="0" smtClean="0">
                <a:solidFill>
                  <a:srgbClr val="FF0000"/>
                </a:solidFill>
              </a:rPr>
              <a:t>文字</a:t>
            </a:r>
            <a:r>
              <a:rPr kumimoji="1" lang="en-US" altLang="ja-JP" sz="1200" dirty="0" smtClean="0">
                <a:solidFill>
                  <a:srgbClr val="FF0000"/>
                </a:solidFill>
              </a:rPr>
              <a:t>]</a:t>
            </a:r>
            <a:endParaRPr kumimoji="1" lang="ja-JP" altLang="en-US" sz="1200" dirty="0">
              <a:solidFill>
                <a:srgbClr val="FF0000"/>
              </a:solidFill>
            </a:endParaRPr>
          </a:p>
        </p:txBody>
      </p:sp>
      <p:pic>
        <p:nvPicPr>
          <p:cNvPr id="4" name="Picture 4" descr="https://images.springer.com/sgw/books/medium/978443155389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3637" y="947852"/>
            <a:ext cx="1395362" cy="1926570"/>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p:cNvSpPr txBox="1"/>
          <p:nvPr/>
        </p:nvSpPr>
        <p:spPr>
          <a:xfrm>
            <a:off x="221363" y="835075"/>
            <a:ext cx="4725000" cy="523220"/>
          </a:xfrm>
          <a:prstGeom prst="rect">
            <a:avLst/>
          </a:prstGeom>
          <a:noFill/>
        </p:spPr>
        <p:txBody>
          <a:bodyPr wrap="square" rtlCol="0">
            <a:spAutoFit/>
          </a:bodyPr>
          <a:lstStyle/>
          <a:p>
            <a:r>
              <a:rPr lang="en-US" altLang="ja-JP" sz="1400" i="1" dirty="0"/>
              <a:t>The Economics of Interfirm </a:t>
            </a:r>
            <a:r>
              <a:rPr lang="en-US" altLang="ja-JP" sz="1400" i="1" dirty="0" smtClean="0"/>
              <a:t>Networks, </a:t>
            </a:r>
            <a:r>
              <a:rPr lang="en-US" altLang="ja-JP" sz="1400" dirty="0" smtClean="0"/>
              <a:t>Springer, 2015.</a:t>
            </a:r>
          </a:p>
          <a:p>
            <a:r>
              <a:rPr lang="en-US" altLang="ja-JP" sz="1400" dirty="0" smtClean="0"/>
              <a:t>Edited by T. Watanabe, </a:t>
            </a:r>
            <a:r>
              <a:rPr lang="en-US" altLang="ja-JP" sz="1400" b="1" dirty="0" smtClean="0"/>
              <a:t>I. </a:t>
            </a:r>
            <a:r>
              <a:rPr lang="en-US" altLang="ja-JP" sz="1400" b="1" dirty="0" err="1" smtClean="0"/>
              <a:t>Uesugi</a:t>
            </a:r>
            <a:r>
              <a:rPr lang="en-US" altLang="ja-JP" sz="1400" dirty="0"/>
              <a:t>, </a:t>
            </a:r>
            <a:r>
              <a:rPr lang="en-US" altLang="ja-JP" sz="1400" dirty="0" smtClean="0"/>
              <a:t>and </a:t>
            </a:r>
            <a:r>
              <a:rPr lang="en-US" altLang="ja-JP" sz="1400" dirty="0" err="1" smtClean="0"/>
              <a:t>Iichiro</a:t>
            </a:r>
            <a:r>
              <a:rPr lang="en-US" altLang="ja-JP" sz="1400" dirty="0"/>
              <a:t>, </a:t>
            </a:r>
            <a:r>
              <a:rPr lang="en-US" altLang="ja-JP" sz="1400" dirty="0" smtClean="0"/>
              <a:t>A. Ono</a:t>
            </a:r>
            <a:endParaRPr kumimoji="1" lang="ja-JP" altLang="en-US" dirty="0"/>
          </a:p>
        </p:txBody>
      </p:sp>
    </p:spTree>
    <p:extLst>
      <p:ext uri="{BB962C8B-B14F-4D97-AF65-F5344CB8AC3E}">
        <p14:creationId xmlns:p14="http://schemas.microsoft.com/office/powerpoint/2010/main" val="37918370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3474724" y="5111942"/>
            <a:ext cx="3377528" cy="455019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7021" y="5096485"/>
            <a:ext cx="3414719" cy="455019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3411148" y="634560"/>
            <a:ext cx="3446852" cy="438817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59715" y="636570"/>
            <a:ext cx="3377528" cy="440227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3"/>
          <a:stretch>
            <a:fillRect/>
          </a:stretch>
        </p:blipFill>
        <p:spPr>
          <a:xfrm>
            <a:off x="5847177" y="630277"/>
            <a:ext cx="1005075" cy="1421387"/>
          </a:xfrm>
          <a:prstGeom prst="rect">
            <a:avLst/>
          </a:prstGeom>
        </p:spPr>
      </p:pic>
      <p:sp>
        <p:nvSpPr>
          <p:cNvPr id="11" name="正方形/長方形 10"/>
          <p:cNvSpPr/>
          <p:nvPr/>
        </p:nvSpPr>
        <p:spPr>
          <a:xfrm>
            <a:off x="409198" y="100530"/>
            <a:ext cx="6039602" cy="523220"/>
          </a:xfrm>
          <a:prstGeom prst="rect">
            <a:avLst/>
          </a:prstGeom>
          <a:noFill/>
        </p:spPr>
        <p:txBody>
          <a:bodyPr wrap="none" lIns="91440" tIns="45720" rIns="91440" bIns="45720">
            <a:spAutoFit/>
          </a:bodyPr>
          <a:lstStyle/>
          <a:p>
            <a:pPr algn="ctr"/>
            <a:r>
              <a:rPr lang="en-US" altLang="ja-JP" sz="28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Meiryo UI" panose="020B0604030504040204" pitchFamily="50" charset="-128"/>
                <a:ea typeface="Meiryo UI" panose="020B0604030504040204" pitchFamily="50" charset="-128"/>
              </a:rPr>
              <a:t>IER Publications     </a:t>
            </a:r>
            <a:r>
              <a:rPr lang="ja-JP" altLang="en-US" sz="28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Meiryo UI" panose="020B0604030504040204" pitchFamily="50" charset="-128"/>
                <a:ea typeface="Meiryo UI" panose="020B0604030504040204" pitchFamily="50" charset="-128"/>
              </a:rPr>
              <a:t>研究所刊行物</a:t>
            </a:r>
            <a:endParaRPr lang="ja-JP" alt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1840" y="5112533"/>
            <a:ext cx="1010412" cy="1440180"/>
          </a:xfrm>
          <a:prstGeom prst="rect">
            <a:avLst/>
          </a:prstGeom>
        </p:spPr>
      </p:pic>
      <p:sp>
        <p:nvSpPr>
          <p:cNvPr id="14" name="フッター プレースホルダー 2"/>
          <p:cNvSpPr txBox="1">
            <a:spLocks/>
          </p:cNvSpPr>
          <p:nvPr/>
        </p:nvSpPr>
        <p:spPr>
          <a:xfrm>
            <a:off x="0" y="9492897"/>
            <a:ext cx="2314575" cy="527403"/>
          </a:xfrm>
          <a:prstGeom prst="rect">
            <a:avLst/>
          </a:prstGeom>
        </p:spPr>
        <p:txBody>
          <a:bodyPr vert="horz" lIns="91440" tIns="45720" rIns="91440" bIns="45720" rtlCol="0" anchor="ctr"/>
          <a:lstStyle>
            <a:defPPr>
              <a:defRPr lang="ja-JP"/>
            </a:defPPr>
            <a:lvl1pPr marL="0" algn="ct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en-US" altLang="ja-JP" sz="1600" dirty="0" smtClean="0"/>
              <a:t>8</a:t>
            </a:r>
            <a:r>
              <a:rPr lang="en-US" altLang="ja-JP" dirty="0" smtClean="0"/>
              <a:t>   www.ier.hit-u.ac.jp</a:t>
            </a:r>
            <a:endParaRPr lang="ja-JP" altLang="en-US" sz="1600" dirty="0"/>
          </a:p>
        </p:txBody>
      </p:sp>
      <p:pic>
        <p:nvPicPr>
          <p:cNvPr id="7" name="図 6"/>
          <p:cNvPicPr>
            <a:picLocks noChangeAspect="1"/>
          </p:cNvPicPr>
          <p:nvPr/>
        </p:nvPicPr>
        <p:blipFill>
          <a:blip r:embed="rId5"/>
          <a:stretch>
            <a:fillRect/>
          </a:stretch>
        </p:blipFill>
        <p:spPr>
          <a:xfrm>
            <a:off x="33700" y="5117792"/>
            <a:ext cx="1028571" cy="1434921"/>
          </a:xfrm>
          <a:prstGeom prst="rect">
            <a:avLst/>
          </a:prstGeom>
        </p:spPr>
      </p:pic>
      <p:sp>
        <p:nvSpPr>
          <p:cNvPr id="9" name="テキスト ボックス 8"/>
          <p:cNvSpPr txBox="1"/>
          <p:nvPr/>
        </p:nvSpPr>
        <p:spPr>
          <a:xfrm>
            <a:off x="41915" y="2152943"/>
            <a:ext cx="1684761" cy="2862322"/>
          </a:xfrm>
          <a:prstGeom prst="rect">
            <a:avLst/>
          </a:prstGeom>
          <a:noFill/>
        </p:spPr>
        <p:txBody>
          <a:bodyPr wrap="square" rtlCol="0">
            <a:spAutoFit/>
          </a:bodyPr>
          <a:lstStyle/>
          <a:p>
            <a:r>
              <a:rPr lang="en-US" altLang="ja-JP" sz="1200" dirty="0" smtClean="0"/>
              <a:t>1234567890123456789012345678901234567890123456789012345678901234567890123456789012345678901234567890123456789012345678901234567890123456789012345678901234567890123456789012345678901234567890123456789012345678901234567890123456789012345678901234567890</a:t>
            </a:r>
            <a:r>
              <a:rPr lang="en-US" altLang="ja-JP" sz="1200" dirty="0"/>
              <a:t>1234567890</a:t>
            </a:r>
            <a:endParaRPr lang="ja-JP" altLang="ja-JP" sz="1200" dirty="0"/>
          </a:p>
          <a:p>
            <a:r>
              <a:rPr kumimoji="1" lang="en-US" altLang="ja-JP" sz="1200" dirty="0" smtClean="0">
                <a:solidFill>
                  <a:srgbClr val="FF0000"/>
                </a:solidFill>
              </a:rPr>
              <a:t>[260 words]</a:t>
            </a:r>
            <a:endParaRPr kumimoji="1" lang="ja-JP" altLang="en-US" sz="1200" dirty="0">
              <a:solidFill>
                <a:srgbClr val="FF0000"/>
              </a:solidFill>
            </a:endParaRPr>
          </a:p>
        </p:txBody>
      </p:sp>
      <p:sp>
        <p:nvSpPr>
          <p:cNvPr id="15" name="テキスト ボックス 14"/>
          <p:cNvSpPr txBox="1"/>
          <p:nvPr/>
        </p:nvSpPr>
        <p:spPr>
          <a:xfrm>
            <a:off x="1726677" y="2165545"/>
            <a:ext cx="1575000" cy="2862322"/>
          </a:xfrm>
          <a:prstGeom prst="rect">
            <a:avLst/>
          </a:prstGeom>
          <a:noFill/>
        </p:spPr>
        <p:txBody>
          <a:bodyPr wrap="square" rtlCol="0">
            <a:spAutoFit/>
          </a:bodyPr>
          <a:lstStyle/>
          <a:p>
            <a:r>
              <a:rPr lang="ja-JP" altLang="ja-JP" sz="1200" dirty="0" smtClean="0"/>
              <a:t>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a:t>
            </a:r>
            <a:r>
              <a:rPr lang="ja-JP" altLang="ja-JP" sz="1200" dirty="0"/>
              <a:t>１２３４５６７８９０</a:t>
            </a:r>
            <a:endParaRPr lang="en-US" altLang="ja-JP" sz="1200" dirty="0" smtClean="0"/>
          </a:p>
          <a:p>
            <a:r>
              <a:rPr lang="en-US" altLang="ja-JP" sz="1200" dirty="0" smtClean="0">
                <a:solidFill>
                  <a:srgbClr val="FF0000"/>
                </a:solidFill>
              </a:rPr>
              <a:t>[180 </a:t>
            </a:r>
            <a:r>
              <a:rPr lang="en-US" altLang="ja-JP" sz="1200" dirty="0">
                <a:solidFill>
                  <a:srgbClr val="FF0000"/>
                </a:solidFill>
              </a:rPr>
              <a:t>words</a:t>
            </a:r>
            <a:r>
              <a:rPr lang="en-US" altLang="ja-JP" sz="1200" dirty="0" smtClean="0">
                <a:solidFill>
                  <a:srgbClr val="FF0000"/>
                </a:solidFill>
              </a:rPr>
              <a:t>]</a:t>
            </a:r>
            <a:endParaRPr kumimoji="1" lang="ja-JP" altLang="en-US" sz="1200" dirty="0">
              <a:solidFill>
                <a:srgbClr val="FF0000"/>
              </a:solidFill>
            </a:endParaRPr>
          </a:p>
        </p:txBody>
      </p:sp>
      <p:sp>
        <p:nvSpPr>
          <p:cNvPr id="16" name="正方形/長方形 15"/>
          <p:cNvSpPr/>
          <p:nvPr/>
        </p:nvSpPr>
        <p:spPr>
          <a:xfrm>
            <a:off x="1019255" y="631946"/>
            <a:ext cx="2383105" cy="14397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altLang="ja-JP" sz="1200" b="1" dirty="0">
                <a:solidFill>
                  <a:schemeClr val="accent1">
                    <a:lumMod val="50000"/>
                  </a:schemeClr>
                </a:solidFill>
              </a:rPr>
              <a:t>Economic Research Series</a:t>
            </a:r>
          </a:p>
          <a:p>
            <a:pPr algn="ctr">
              <a:lnSpc>
                <a:spcPts val="1200"/>
              </a:lnSpc>
            </a:pPr>
            <a:r>
              <a:rPr lang="zh-TW" altLang="ja-JP" sz="1200" b="1" dirty="0">
                <a:solidFill>
                  <a:schemeClr val="accent1">
                    <a:lumMod val="50000"/>
                  </a:schemeClr>
                </a:solidFill>
                <a:latin typeface="ＭＳ Ｐゴシック" panose="020B0600070205080204" pitchFamily="50" charset="-128"/>
                <a:ea typeface="ＭＳ Ｐゴシック" panose="020B0600070205080204" pitchFamily="50" charset="-128"/>
              </a:rPr>
              <a:t>一橋大学経済研究所叢書（欧文）</a:t>
            </a:r>
            <a:endParaRPr lang="ja-JP" altLang="ja-JP" sz="1200" dirty="0">
              <a:solidFill>
                <a:schemeClr val="accent1">
                  <a:lumMod val="50000"/>
                </a:schemeClr>
              </a:solidFill>
            </a:endParaRPr>
          </a:p>
          <a:p>
            <a:pPr algn="ctr">
              <a:lnSpc>
                <a:spcPts val="1200"/>
              </a:lnSpc>
            </a:pPr>
            <a:r>
              <a:rPr lang="en-US" altLang="ja-JP" sz="1200" dirty="0">
                <a:solidFill>
                  <a:schemeClr val="accent1">
                    <a:lumMod val="50000"/>
                  </a:schemeClr>
                </a:solidFill>
              </a:rPr>
              <a:t>Takashi Kurosaki</a:t>
            </a:r>
            <a:endParaRPr lang="ja-JP" altLang="ja-JP" sz="1200" dirty="0">
              <a:solidFill>
                <a:schemeClr val="accent1">
                  <a:lumMod val="50000"/>
                </a:schemeClr>
              </a:solidFill>
            </a:endParaRPr>
          </a:p>
          <a:p>
            <a:pPr algn="ctr">
              <a:lnSpc>
                <a:spcPts val="1200"/>
              </a:lnSpc>
            </a:pPr>
            <a:r>
              <a:rPr lang="en-US" altLang="ja-JP" sz="1200" i="1" dirty="0">
                <a:solidFill>
                  <a:schemeClr val="accent1">
                    <a:lumMod val="50000"/>
                  </a:schemeClr>
                </a:solidFill>
              </a:rPr>
              <a:t>Comparative Economic Development in India, Pakistan, and Bangladesh: Agriculture in the 20th Century</a:t>
            </a:r>
            <a:endParaRPr lang="ja-JP" altLang="ja-JP" sz="1200" dirty="0">
              <a:solidFill>
                <a:schemeClr val="accent1">
                  <a:lumMod val="50000"/>
                </a:schemeClr>
              </a:solidFill>
            </a:endParaRPr>
          </a:p>
          <a:p>
            <a:pPr algn="ctr">
              <a:lnSpc>
                <a:spcPts val="1200"/>
              </a:lnSpc>
            </a:pPr>
            <a:r>
              <a:rPr lang="ja-JP" altLang="ja-JP" sz="1200" dirty="0">
                <a:solidFill>
                  <a:schemeClr val="accent1">
                    <a:lumMod val="50000"/>
                  </a:schemeClr>
                </a:solidFill>
                <a:latin typeface="ＭＳ Ｐゴシック" panose="020B0600070205080204" pitchFamily="50" charset="-128"/>
              </a:rPr>
              <a:t>黒崎卓『</a:t>
            </a:r>
            <a:r>
              <a:rPr lang="en-US" altLang="ja-JP" sz="1200" dirty="0" err="1">
                <a:solidFill>
                  <a:schemeClr val="accent1">
                    <a:lumMod val="50000"/>
                  </a:schemeClr>
                </a:solidFill>
                <a:latin typeface="ＭＳ Ｐゴシック" panose="020B0600070205080204" pitchFamily="50" charset="-128"/>
              </a:rPr>
              <a:t>xxxxxxxxxxxxxxxxxxxxx</a:t>
            </a:r>
            <a:r>
              <a:rPr lang="ja-JP" altLang="ja-JP" sz="1200" dirty="0">
                <a:solidFill>
                  <a:schemeClr val="accent1">
                    <a:lumMod val="50000"/>
                  </a:schemeClr>
                </a:solidFill>
                <a:latin typeface="ＭＳ Ｐゴシック" panose="020B0600070205080204" pitchFamily="50" charset="-128"/>
              </a:rPr>
              <a:t>』</a:t>
            </a:r>
            <a:endParaRPr lang="ja-JP" altLang="en-US" sz="1200" dirty="0">
              <a:solidFill>
                <a:schemeClr val="accent1">
                  <a:lumMod val="50000"/>
                </a:schemeClr>
              </a:solidFill>
              <a:latin typeface="ＭＳ Ｐゴシック" panose="020B0600070205080204" pitchFamily="50" charset="-128"/>
            </a:endParaRPr>
          </a:p>
        </p:txBody>
      </p:sp>
      <p:pic>
        <p:nvPicPr>
          <p:cNvPr id="3" name="図 2"/>
          <p:cNvPicPr>
            <a:picLocks noChangeAspect="1"/>
          </p:cNvPicPr>
          <p:nvPr/>
        </p:nvPicPr>
        <p:blipFill>
          <a:blip r:embed="rId6"/>
          <a:stretch>
            <a:fillRect/>
          </a:stretch>
        </p:blipFill>
        <p:spPr>
          <a:xfrm>
            <a:off x="10964" y="620458"/>
            <a:ext cx="1009837" cy="1444063"/>
          </a:xfrm>
          <a:prstGeom prst="rect">
            <a:avLst/>
          </a:prstGeom>
        </p:spPr>
      </p:pic>
      <p:sp>
        <p:nvSpPr>
          <p:cNvPr id="25" name="正方形/長方形 24"/>
          <p:cNvSpPr/>
          <p:nvPr/>
        </p:nvSpPr>
        <p:spPr>
          <a:xfrm>
            <a:off x="3426460" y="624744"/>
            <a:ext cx="2522540" cy="14397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altLang="ja-JP" sz="1200" b="1" dirty="0">
                <a:solidFill>
                  <a:schemeClr val="accent1">
                    <a:lumMod val="50000"/>
                  </a:schemeClr>
                </a:solidFill>
              </a:rPr>
              <a:t>Economic Research Series (in Japanese)</a:t>
            </a:r>
            <a:endParaRPr lang="ja-JP" altLang="ja-JP" sz="1200" dirty="0">
              <a:solidFill>
                <a:schemeClr val="accent1">
                  <a:lumMod val="50000"/>
                </a:schemeClr>
              </a:solidFill>
            </a:endParaRPr>
          </a:p>
          <a:p>
            <a:pPr algn="ctr">
              <a:lnSpc>
                <a:spcPts val="1200"/>
              </a:lnSpc>
            </a:pPr>
            <a:r>
              <a:rPr lang="zh-TW" altLang="ja-JP" sz="1200" b="1" dirty="0">
                <a:solidFill>
                  <a:schemeClr val="accent1">
                    <a:lumMod val="50000"/>
                  </a:schemeClr>
                </a:solidFill>
                <a:ea typeface="ＭＳ Ｐゴシック" panose="020B0600070205080204" pitchFamily="50" charset="-128"/>
              </a:rPr>
              <a:t>一橋大学経済研究所経済研究叢書</a:t>
            </a:r>
            <a:endParaRPr lang="ja-JP" altLang="ja-JP" sz="1200" dirty="0">
              <a:solidFill>
                <a:schemeClr val="accent1">
                  <a:lumMod val="50000"/>
                </a:schemeClr>
              </a:solidFill>
            </a:endParaRPr>
          </a:p>
          <a:p>
            <a:pPr algn="ctr">
              <a:lnSpc>
                <a:spcPts val="1200"/>
              </a:lnSpc>
            </a:pPr>
            <a:r>
              <a:rPr lang="en-US" altLang="ja-JP" sz="1200" dirty="0">
                <a:solidFill>
                  <a:schemeClr val="accent1">
                    <a:lumMod val="50000"/>
                  </a:schemeClr>
                </a:solidFill>
              </a:rPr>
              <a:t>Reiko </a:t>
            </a:r>
            <a:r>
              <a:rPr lang="en-US" altLang="ja-JP" sz="1200" dirty="0" err="1">
                <a:solidFill>
                  <a:schemeClr val="accent1">
                    <a:lumMod val="50000"/>
                  </a:schemeClr>
                </a:solidFill>
              </a:rPr>
              <a:t>Gotoh</a:t>
            </a:r>
            <a:endParaRPr lang="ja-JP" altLang="ja-JP" sz="1200" dirty="0">
              <a:solidFill>
                <a:schemeClr val="accent1">
                  <a:lumMod val="50000"/>
                </a:schemeClr>
              </a:solidFill>
            </a:endParaRPr>
          </a:p>
          <a:p>
            <a:pPr algn="ctr">
              <a:lnSpc>
                <a:spcPts val="1200"/>
              </a:lnSpc>
            </a:pPr>
            <a:r>
              <a:rPr lang="en-US" altLang="ja-JP" sz="1200" i="1" dirty="0" err="1" smtClean="0">
                <a:solidFill>
                  <a:schemeClr val="accent1">
                    <a:lumMod val="50000"/>
                  </a:schemeClr>
                </a:solidFill>
              </a:rPr>
              <a:t>xxxxxxxxxxxxxxxxxx</a:t>
            </a:r>
            <a:endParaRPr lang="ja-JP" altLang="ja-JP" sz="1200" i="1" dirty="0">
              <a:solidFill>
                <a:schemeClr val="accent1">
                  <a:lumMod val="50000"/>
                </a:schemeClr>
              </a:solidFill>
            </a:endParaRPr>
          </a:p>
          <a:p>
            <a:pPr algn="ctr">
              <a:lnSpc>
                <a:spcPts val="1200"/>
              </a:lnSpc>
            </a:pPr>
            <a:r>
              <a:rPr lang="ja-JP" altLang="ja-JP" sz="1200" dirty="0">
                <a:solidFill>
                  <a:schemeClr val="accent1">
                    <a:lumMod val="50000"/>
                  </a:schemeClr>
                </a:solidFill>
              </a:rPr>
              <a:t>後藤玲子『潜在能力アプローチ－－倫理と経済－－』</a:t>
            </a:r>
            <a:endParaRPr lang="ja-JP" altLang="en-US" sz="1200" dirty="0">
              <a:solidFill>
                <a:schemeClr val="accent1">
                  <a:lumMod val="50000"/>
                </a:schemeClr>
              </a:solidFill>
            </a:endParaRPr>
          </a:p>
        </p:txBody>
      </p:sp>
      <p:sp>
        <p:nvSpPr>
          <p:cNvPr id="27" name="テキスト ボックス 26"/>
          <p:cNvSpPr txBox="1"/>
          <p:nvPr/>
        </p:nvSpPr>
        <p:spPr>
          <a:xfrm>
            <a:off x="5223047" y="2145419"/>
            <a:ext cx="1575000" cy="2862322"/>
          </a:xfrm>
          <a:prstGeom prst="rect">
            <a:avLst/>
          </a:prstGeom>
          <a:noFill/>
        </p:spPr>
        <p:txBody>
          <a:bodyPr wrap="square" rtlCol="0">
            <a:spAutoFit/>
          </a:bodyPr>
          <a:lstStyle/>
          <a:p>
            <a:r>
              <a:rPr lang="ja-JP" altLang="ja-JP" sz="1200" dirty="0" smtClean="0"/>
              <a:t>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a:t>
            </a:r>
            <a:r>
              <a:rPr lang="ja-JP" altLang="ja-JP" sz="1200" dirty="0"/>
              <a:t>１２３４５６７８９０</a:t>
            </a:r>
            <a:endParaRPr lang="en-US" altLang="ja-JP" sz="1200" dirty="0" smtClean="0"/>
          </a:p>
          <a:p>
            <a:r>
              <a:rPr lang="en-US" altLang="ja-JP" sz="1200" dirty="0" smtClean="0">
                <a:solidFill>
                  <a:srgbClr val="FF0000"/>
                </a:solidFill>
              </a:rPr>
              <a:t>[180 </a:t>
            </a:r>
            <a:r>
              <a:rPr lang="en-US" altLang="ja-JP" sz="1200" dirty="0">
                <a:solidFill>
                  <a:srgbClr val="FF0000"/>
                </a:solidFill>
              </a:rPr>
              <a:t>words</a:t>
            </a:r>
            <a:r>
              <a:rPr lang="en-US" altLang="ja-JP" sz="1200" dirty="0" smtClean="0">
                <a:solidFill>
                  <a:srgbClr val="FF0000"/>
                </a:solidFill>
              </a:rPr>
              <a:t>]</a:t>
            </a:r>
            <a:endParaRPr kumimoji="1" lang="ja-JP" altLang="en-US" sz="1200" dirty="0">
              <a:solidFill>
                <a:srgbClr val="FF0000"/>
              </a:solidFill>
            </a:endParaRPr>
          </a:p>
        </p:txBody>
      </p:sp>
      <p:sp>
        <p:nvSpPr>
          <p:cNvPr id="31" name="正方形/長方形 30"/>
          <p:cNvSpPr/>
          <p:nvPr/>
        </p:nvSpPr>
        <p:spPr>
          <a:xfrm>
            <a:off x="1032281" y="5120645"/>
            <a:ext cx="2383105" cy="14397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altLang="ja-JP" sz="1200" b="1" dirty="0">
                <a:solidFill>
                  <a:schemeClr val="accent1">
                    <a:lumMod val="50000"/>
                  </a:schemeClr>
                </a:solidFill>
              </a:rPr>
              <a:t>Asian Historical Statistics: China</a:t>
            </a:r>
          </a:p>
          <a:p>
            <a:pPr algn="ctr">
              <a:lnSpc>
                <a:spcPts val="1200"/>
              </a:lnSpc>
            </a:pPr>
            <a:r>
              <a:rPr lang="en-US" altLang="ja-JP" sz="1200" dirty="0">
                <a:solidFill>
                  <a:schemeClr val="accent1">
                    <a:lumMod val="50000"/>
                  </a:schemeClr>
                </a:solidFill>
              </a:rPr>
              <a:t>Editorial supervisors: </a:t>
            </a:r>
            <a:r>
              <a:rPr lang="en-US" altLang="ja-JP" sz="1200" dirty="0" err="1">
                <a:solidFill>
                  <a:schemeClr val="accent1">
                    <a:lumMod val="50000"/>
                  </a:schemeClr>
                </a:solidFill>
              </a:rPr>
              <a:t>Konosuke</a:t>
            </a:r>
            <a:r>
              <a:rPr lang="en-US" altLang="ja-JP" sz="1200" dirty="0">
                <a:solidFill>
                  <a:schemeClr val="accent1">
                    <a:lumMod val="50000"/>
                  </a:schemeClr>
                </a:solidFill>
              </a:rPr>
              <a:t> </a:t>
            </a:r>
            <a:r>
              <a:rPr lang="en-US" altLang="ja-JP" sz="1200" dirty="0" err="1">
                <a:solidFill>
                  <a:schemeClr val="accent1">
                    <a:lumMod val="50000"/>
                  </a:schemeClr>
                </a:solidFill>
              </a:rPr>
              <a:t>Odaka</a:t>
            </a:r>
            <a:r>
              <a:rPr lang="en-US" altLang="ja-JP" sz="1200" dirty="0">
                <a:solidFill>
                  <a:schemeClr val="accent1">
                    <a:lumMod val="50000"/>
                  </a:schemeClr>
                </a:solidFill>
              </a:rPr>
              <a:t>, Osamu Saito, </a:t>
            </a:r>
            <a:r>
              <a:rPr lang="en-US" altLang="ja-JP" sz="1200" dirty="0" err="1">
                <a:solidFill>
                  <a:schemeClr val="accent1">
                    <a:lumMod val="50000"/>
                  </a:schemeClr>
                </a:solidFill>
              </a:rPr>
              <a:t>Kyoji</a:t>
            </a:r>
            <a:r>
              <a:rPr lang="en-US" altLang="ja-JP" sz="1200" dirty="0">
                <a:solidFill>
                  <a:schemeClr val="accent1">
                    <a:lumMod val="50000"/>
                  </a:schemeClr>
                </a:solidFill>
              </a:rPr>
              <a:t> </a:t>
            </a:r>
            <a:r>
              <a:rPr lang="en-US" altLang="ja-JP" sz="1200" dirty="0" err="1">
                <a:solidFill>
                  <a:schemeClr val="accent1">
                    <a:lumMod val="50000"/>
                  </a:schemeClr>
                </a:solidFill>
              </a:rPr>
              <a:t>Fukao</a:t>
            </a:r>
            <a:endParaRPr lang="en-US" altLang="ja-JP" sz="1200" dirty="0">
              <a:solidFill>
                <a:schemeClr val="accent1">
                  <a:lumMod val="50000"/>
                </a:schemeClr>
              </a:solidFill>
            </a:endParaRPr>
          </a:p>
          <a:p>
            <a:pPr algn="ctr">
              <a:lnSpc>
                <a:spcPts val="1200"/>
              </a:lnSpc>
            </a:pPr>
            <a:r>
              <a:rPr lang="en-US" altLang="ja-JP" sz="1200" dirty="0">
                <a:solidFill>
                  <a:schemeClr val="accent1">
                    <a:lumMod val="50000"/>
                  </a:schemeClr>
                </a:solidFill>
              </a:rPr>
              <a:t>Editors: </a:t>
            </a:r>
            <a:r>
              <a:rPr lang="en-US" altLang="ja-JP" sz="1200" dirty="0" err="1">
                <a:solidFill>
                  <a:schemeClr val="accent1">
                    <a:lumMod val="50000"/>
                  </a:schemeClr>
                </a:solidFill>
              </a:rPr>
              <a:t>Ryoshin</a:t>
            </a:r>
            <a:r>
              <a:rPr lang="en-US" altLang="ja-JP" sz="1200" dirty="0">
                <a:solidFill>
                  <a:schemeClr val="accent1">
                    <a:lumMod val="50000"/>
                  </a:schemeClr>
                </a:solidFill>
              </a:rPr>
              <a:t> Minami, Fumio Makino</a:t>
            </a:r>
          </a:p>
          <a:p>
            <a:pPr algn="ctr">
              <a:lnSpc>
                <a:spcPts val="1200"/>
              </a:lnSpc>
            </a:pPr>
            <a:r>
              <a:rPr lang="en-US" altLang="ja-JP" sz="1200" b="1" dirty="0" smtClean="0">
                <a:solidFill>
                  <a:schemeClr val="accent1">
                    <a:lumMod val="50000"/>
                  </a:schemeClr>
                </a:solidFill>
              </a:rPr>
              <a:t>『</a:t>
            </a:r>
            <a:r>
              <a:rPr lang="ja-JP" altLang="en-US" sz="1200" b="1" dirty="0" smtClean="0">
                <a:solidFill>
                  <a:schemeClr val="accent1">
                    <a:lumMod val="50000"/>
                  </a:schemeClr>
                </a:solidFill>
              </a:rPr>
              <a:t>アジア</a:t>
            </a:r>
            <a:r>
              <a:rPr lang="ja-JP" altLang="en-US" sz="1200" b="1" dirty="0">
                <a:solidFill>
                  <a:schemeClr val="accent1">
                    <a:lumMod val="50000"/>
                  </a:schemeClr>
                </a:solidFill>
              </a:rPr>
              <a:t>長期経済統計 </a:t>
            </a:r>
            <a:r>
              <a:rPr lang="en-US" altLang="ja-JP" sz="1200" b="1" dirty="0">
                <a:solidFill>
                  <a:schemeClr val="accent1">
                    <a:lumMod val="50000"/>
                  </a:schemeClr>
                </a:solidFill>
              </a:rPr>
              <a:t>3 </a:t>
            </a:r>
            <a:r>
              <a:rPr lang="ja-JP" altLang="en-US" sz="1200" b="1" dirty="0" smtClean="0">
                <a:solidFill>
                  <a:schemeClr val="accent1">
                    <a:lumMod val="50000"/>
                  </a:schemeClr>
                </a:solidFill>
              </a:rPr>
              <a:t>中国</a:t>
            </a:r>
            <a:r>
              <a:rPr lang="en-US" altLang="ja-JP" sz="1200" b="1" dirty="0">
                <a:solidFill>
                  <a:schemeClr val="accent1">
                    <a:lumMod val="50000"/>
                  </a:schemeClr>
                </a:solidFill>
              </a:rPr>
              <a:t>』</a:t>
            </a:r>
            <a:endParaRPr lang="ja-JP" altLang="en-US" sz="1200" b="1" dirty="0">
              <a:solidFill>
                <a:schemeClr val="accent1">
                  <a:lumMod val="50000"/>
                </a:schemeClr>
              </a:solidFill>
            </a:endParaRPr>
          </a:p>
          <a:p>
            <a:pPr algn="ctr">
              <a:lnSpc>
                <a:spcPts val="1200"/>
              </a:lnSpc>
            </a:pPr>
            <a:r>
              <a:rPr lang="ja-JP" altLang="en-US" sz="1200" dirty="0">
                <a:solidFill>
                  <a:schemeClr val="accent1">
                    <a:lumMod val="50000"/>
                  </a:schemeClr>
                </a:solidFill>
              </a:rPr>
              <a:t>尾高煌之助監修／斎藤修監修／深尾京司監修／南亮進編著／牧野文夫編著</a:t>
            </a:r>
          </a:p>
        </p:txBody>
      </p:sp>
      <p:sp>
        <p:nvSpPr>
          <p:cNvPr id="33" name="テキスト ボックス 32"/>
          <p:cNvSpPr txBox="1"/>
          <p:nvPr/>
        </p:nvSpPr>
        <p:spPr>
          <a:xfrm>
            <a:off x="1867580" y="6584198"/>
            <a:ext cx="1600789" cy="2492990"/>
          </a:xfrm>
          <a:prstGeom prst="rect">
            <a:avLst/>
          </a:prstGeom>
          <a:noFill/>
        </p:spPr>
        <p:txBody>
          <a:bodyPr wrap="square" rtlCol="0">
            <a:spAutoFit/>
          </a:bodyPr>
          <a:lstStyle/>
          <a:p>
            <a:r>
              <a:rPr lang="ja-JP" altLang="en-US" sz="1200" dirty="0"/>
              <a:t>第Ｉ部　記述編</a:t>
            </a:r>
          </a:p>
          <a:p>
            <a:r>
              <a:rPr lang="ja-JP" altLang="en-US" sz="1200" dirty="0"/>
              <a:t>序章</a:t>
            </a:r>
          </a:p>
          <a:p>
            <a:r>
              <a:rPr lang="ja-JP" altLang="en-US" sz="1200" dirty="0"/>
              <a:t>第</a:t>
            </a:r>
            <a:r>
              <a:rPr lang="en-US" altLang="ja-JP" sz="1200" dirty="0"/>
              <a:t>1</a:t>
            </a:r>
            <a:r>
              <a:rPr lang="ja-JP" altLang="en-US" sz="1200" dirty="0"/>
              <a:t>章　領土の変遷・統計制度</a:t>
            </a:r>
          </a:p>
          <a:p>
            <a:r>
              <a:rPr lang="ja-JP" altLang="en-US" sz="1200" dirty="0"/>
              <a:t>第</a:t>
            </a:r>
            <a:r>
              <a:rPr lang="en-US" altLang="ja-JP" sz="1200" dirty="0"/>
              <a:t>2</a:t>
            </a:r>
            <a:r>
              <a:rPr lang="ja-JP" altLang="en-US" sz="1200" dirty="0"/>
              <a:t>章　人口・労働力</a:t>
            </a:r>
          </a:p>
          <a:p>
            <a:r>
              <a:rPr lang="ja-JP" altLang="en-US" sz="1200" dirty="0"/>
              <a:t>第</a:t>
            </a:r>
            <a:r>
              <a:rPr lang="en-US" altLang="ja-JP" sz="1200" dirty="0"/>
              <a:t>3</a:t>
            </a:r>
            <a:r>
              <a:rPr lang="ja-JP" altLang="en-US" sz="1200" dirty="0"/>
              <a:t>章　第</a:t>
            </a:r>
            <a:r>
              <a:rPr lang="en-US" altLang="ja-JP" sz="1200" dirty="0"/>
              <a:t>1</a:t>
            </a:r>
            <a:r>
              <a:rPr lang="ja-JP" altLang="en-US" sz="1200" dirty="0"/>
              <a:t>次産業</a:t>
            </a:r>
          </a:p>
          <a:p>
            <a:r>
              <a:rPr lang="ja-JP" altLang="en-US" sz="1200" dirty="0"/>
              <a:t>第</a:t>
            </a:r>
            <a:r>
              <a:rPr lang="en-US" altLang="ja-JP" sz="1200" dirty="0"/>
              <a:t>4</a:t>
            </a:r>
            <a:r>
              <a:rPr lang="ja-JP" altLang="en-US" sz="1200" dirty="0"/>
              <a:t>章　第</a:t>
            </a:r>
            <a:r>
              <a:rPr lang="en-US" altLang="ja-JP" sz="1200" dirty="0"/>
              <a:t>2</a:t>
            </a:r>
            <a:r>
              <a:rPr lang="ja-JP" altLang="en-US" sz="1200" dirty="0"/>
              <a:t>次産業</a:t>
            </a:r>
          </a:p>
          <a:p>
            <a:r>
              <a:rPr lang="ja-JP" altLang="en-US" sz="1200" dirty="0"/>
              <a:t>第</a:t>
            </a:r>
            <a:r>
              <a:rPr lang="en-US" altLang="ja-JP" sz="1200" dirty="0"/>
              <a:t>5</a:t>
            </a:r>
            <a:r>
              <a:rPr lang="ja-JP" altLang="en-US" sz="1200" dirty="0"/>
              <a:t>章　財政・金融</a:t>
            </a:r>
          </a:p>
          <a:p>
            <a:r>
              <a:rPr lang="ja-JP" altLang="en-US" sz="1200" dirty="0"/>
              <a:t>第</a:t>
            </a:r>
            <a:r>
              <a:rPr lang="en-US" altLang="ja-JP" sz="1200" dirty="0"/>
              <a:t>6</a:t>
            </a:r>
            <a:r>
              <a:rPr lang="ja-JP" altLang="en-US" sz="1200" dirty="0"/>
              <a:t>章　物価</a:t>
            </a:r>
          </a:p>
          <a:p>
            <a:r>
              <a:rPr lang="ja-JP" altLang="en-US" sz="1200" dirty="0"/>
              <a:t>第</a:t>
            </a:r>
            <a:r>
              <a:rPr lang="en-US" altLang="ja-JP" sz="1200" dirty="0"/>
              <a:t>7</a:t>
            </a:r>
            <a:r>
              <a:rPr lang="ja-JP" altLang="en-US" sz="1200" dirty="0"/>
              <a:t>章　貿易</a:t>
            </a:r>
          </a:p>
          <a:p>
            <a:r>
              <a:rPr lang="ja-JP" altLang="en-US" sz="1200" dirty="0"/>
              <a:t>第</a:t>
            </a:r>
            <a:r>
              <a:rPr lang="en-US" altLang="ja-JP" sz="1200" dirty="0"/>
              <a:t>8</a:t>
            </a:r>
            <a:r>
              <a:rPr lang="ja-JP" altLang="en-US" sz="1200" dirty="0"/>
              <a:t>章　国民経済計算</a:t>
            </a:r>
          </a:p>
          <a:p>
            <a:r>
              <a:rPr lang="ja-JP" altLang="en-US" sz="1200" dirty="0"/>
              <a:t>第</a:t>
            </a:r>
            <a:r>
              <a:rPr lang="en-US" altLang="ja-JP" sz="1200" dirty="0"/>
              <a:t>9</a:t>
            </a:r>
            <a:r>
              <a:rPr lang="ja-JP" altLang="en-US" sz="1200" dirty="0"/>
              <a:t>章　満州</a:t>
            </a:r>
          </a:p>
          <a:p>
            <a:r>
              <a:rPr lang="ja-JP" altLang="en-US" sz="1200" dirty="0"/>
              <a:t>第</a:t>
            </a:r>
            <a:r>
              <a:rPr lang="en-US" altLang="ja-JP" sz="1200" dirty="0"/>
              <a:t>II</a:t>
            </a:r>
            <a:r>
              <a:rPr lang="ja-JP" altLang="en-US" sz="1200" dirty="0"/>
              <a:t>部　統計編</a:t>
            </a:r>
          </a:p>
        </p:txBody>
      </p:sp>
      <p:sp>
        <p:nvSpPr>
          <p:cNvPr id="34" name="テキスト ボックス 33"/>
          <p:cNvSpPr txBox="1"/>
          <p:nvPr/>
        </p:nvSpPr>
        <p:spPr>
          <a:xfrm>
            <a:off x="3504086" y="2127193"/>
            <a:ext cx="1684761" cy="2862322"/>
          </a:xfrm>
          <a:prstGeom prst="rect">
            <a:avLst/>
          </a:prstGeom>
          <a:noFill/>
        </p:spPr>
        <p:txBody>
          <a:bodyPr wrap="square" rtlCol="0">
            <a:spAutoFit/>
          </a:bodyPr>
          <a:lstStyle/>
          <a:p>
            <a:r>
              <a:rPr lang="en-US" altLang="ja-JP" sz="1200" dirty="0" smtClean="0"/>
              <a:t>1234567890123456789012345678901234567890123456789012345678901234567890123456789012345678901234567890123456789012345678901234567890123456789012345678901234567890123456789012345678901234567890123456789012345678901234567890123456789012345678901234567890</a:t>
            </a:r>
            <a:r>
              <a:rPr lang="en-US" altLang="ja-JP" sz="1200" dirty="0"/>
              <a:t>1234567890</a:t>
            </a:r>
            <a:endParaRPr lang="ja-JP" altLang="ja-JP" sz="1200" dirty="0"/>
          </a:p>
          <a:p>
            <a:r>
              <a:rPr kumimoji="1" lang="en-US" altLang="ja-JP" sz="1200" dirty="0" smtClean="0">
                <a:solidFill>
                  <a:srgbClr val="FF0000"/>
                </a:solidFill>
              </a:rPr>
              <a:t>[260 words]</a:t>
            </a:r>
            <a:endParaRPr kumimoji="1" lang="ja-JP" altLang="en-US" sz="1200" dirty="0">
              <a:solidFill>
                <a:srgbClr val="FF0000"/>
              </a:solidFill>
            </a:endParaRPr>
          </a:p>
        </p:txBody>
      </p:sp>
      <p:sp>
        <p:nvSpPr>
          <p:cNvPr id="35" name="テキスト ボックス 34"/>
          <p:cNvSpPr txBox="1"/>
          <p:nvPr/>
        </p:nvSpPr>
        <p:spPr>
          <a:xfrm>
            <a:off x="3815" y="6553057"/>
            <a:ext cx="2030185" cy="3139321"/>
          </a:xfrm>
          <a:prstGeom prst="rect">
            <a:avLst/>
          </a:prstGeom>
          <a:noFill/>
        </p:spPr>
        <p:txBody>
          <a:bodyPr wrap="square" rtlCol="0">
            <a:spAutoFit/>
          </a:bodyPr>
          <a:lstStyle/>
          <a:p>
            <a:r>
              <a:rPr lang="en-US" altLang="ja-JP" sz="1100" dirty="0"/>
              <a:t>Part I Estimation and Analysis</a:t>
            </a:r>
            <a:endParaRPr lang="ja-JP" altLang="ja-JP" sz="1100" dirty="0"/>
          </a:p>
          <a:p>
            <a:r>
              <a:rPr lang="en-US" altLang="ja-JP" sz="1100" dirty="0"/>
              <a:t>Introductory Chapter</a:t>
            </a:r>
            <a:endParaRPr lang="ja-JP" altLang="ja-JP" sz="1100" dirty="0"/>
          </a:p>
          <a:p>
            <a:r>
              <a:rPr lang="en-US" altLang="ja-JP" sz="1100" dirty="0"/>
              <a:t>Ch. 1 History of the Chinese Territory and Its Statistical System</a:t>
            </a:r>
            <a:endParaRPr lang="ja-JP" altLang="ja-JP" sz="1100" dirty="0"/>
          </a:p>
          <a:p>
            <a:r>
              <a:rPr lang="en-US" altLang="ja-JP" sz="1100" dirty="0"/>
              <a:t>Ch.2 Population and Labor Force</a:t>
            </a:r>
            <a:endParaRPr lang="ja-JP" altLang="ja-JP" sz="1100" dirty="0"/>
          </a:p>
          <a:p>
            <a:r>
              <a:rPr lang="en-US" altLang="ja-JP" sz="1100" dirty="0"/>
              <a:t>Ch.3 </a:t>
            </a:r>
            <a:r>
              <a:rPr lang="en-US" altLang="ja-JP" sz="1100" dirty="0" smtClean="0"/>
              <a:t>Production </a:t>
            </a:r>
            <a:r>
              <a:rPr lang="en-US" altLang="ja-JP" sz="1100" dirty="0"/>
              <a:t>Activities in Primary Industry</a:t>
            </a:r>
            <a:endParaRPr lang="ja-JP" altLang="ja-JP" sz="1100" dirty="0"/>
          </a:p>
          <a:p>
            <a:r>
              <a:rPr lang="en-US" altLang="ja-JP" sz="1100" dirty="0"/>
              <a:t>Ch.4 Production Activities in Manufacturing and Mining</a:t>
            </a:r>
            <a:endParaRPr lang="ja-JP" altLang="ja-JP" sz="1100" dirty="0"/>
          </a:p>
          <a:p>
            <a:r>
              <a:rPr lang="en-US" altLang="ja-JP" sz="1100" dirty="0"/>
              <a:t>Ch.5 Public Finance and Money Supply</a:t>
            </a:r>
            <a:endParaRPr lang="ja-JP" altLang="ja-JP" sz="1100" dirty="0"/>
          </a:p>
          <a:p>
            <a:r>
              <a:rPr lang="en-US" altLang="ja-JP" sz="1100" dirty="0"/>
              <a:t>Ch.6 Prices</a:t>
            </a:r>
            <a:endParaRPr lang="ja-JP" altLang="ja-JP" sz="1100" dirty="0"/>
          </a:p>
          <a:p>
            <a:r>
              <a:rPr lang="en-US" altLang="ja-JP" sz="1100" dirty="0"/>
              <a:t>Ch.7 International Trade</a:t>
            </a:r>
            <a:endParaRPr lang="ja-JP" altLang="ja-JP" sz="1100" dirty="0"/>
          </a:p>
          <a:p>
            <a:r>
              <a:rPr lang="en-US" altLang="ja-JP" sz="1100" dirty="0"/>
              <a:t>Ch.8 National Accounts</a:t>
            </a:r>
            <a:endParaRPr lang="ja-JP" altLang="ja-JP" sz="1100" dirty="0"/>
          </a:p>
          <a:p>
            <a:r>
              <a:rPr lang="en-US" altLang="ja-JP" sz="1100" dirty="0"/>
              <a:t>Ch.9 Economic Activities in Manchuria</a:t>
            </a:r>
            <a:endParaRPr lang="ja-JP" altLang="ja-JP" sz="1100" dirty="0"/>
          </a:p>
          <a:p>
            <a:r>
              <a:rPr lang="en-US" altLang="ja-JP" sz="1100" dirty="0" smtClean="0"/>
              <a:t>Part </a:t>
            </a:r>
            <a:r>
              <a:rPr lang="en-US" altLang="ja-JP" sz="1100" dirty="0"/>
              <a:t>II Statistical </a:t>
            </a:r>
            <a:r>
              <a:rPr lang="en-US" altLang="ja-JP" sz="1100" dirty="0" smtClean="0"/>
              <a:t>Data</a:t>
            </a:r>
            <a:endParaRPr kumimoji="1" lang="ja-JP" altLang="en-US" sz="1100" dirty="0">
              <a:solidFill>
                <a:srgbClr val="FF0000"/>
              </a:solidFill>
            </a:endParaRPr>
          </a:p>
        </p:txBody>
      </p:sp>
      <p:sp>
        <p:nvSpPr>
          <p:cNvPr id="36" name="正方形/長方形 35"/>
          <p:cNvSpPr/>
          <p:nvPr/>
        </p:nvSpPr>
        <p:spPr>
          <a:xfrm>
            <a:off x="3454173" y="5129430"/>
            <a:ext cx="2383105" cy="14397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altLang="ja-JP" sz="1200" b="1" dirty="0">
                <a:solidFill>
                  <a:schemeClr val="accent1">
                    <a:lumMod val="50000"/>
                  </a:schemeClr>
                </a:solidFill>
              </a:rPr>
              <a:t>Economic Review</a:t>
            </a:r>
          </a:p>
          <a:p>
            <a:pPr algn="ctr">
              <a:lnSpc>
                <a:spcPts val="1200"/>
              </a:lnSpc>
            </a:pPr>
            <a:r>
              <a:rPr lang="en-US" altLang="ja-JP" sz="1200" b="1" dirty="0">
                <a:solidFill>
                  <a:schemeClr val="accent1">
                    <a:lumMod val="50000"/>
                  </a:schemeClr>
                </a:solidFill>
              </a:rPr>
              <a:t>『</a:t>
            </a:r>
            <a:r>
              <a:rPr lang="ja-JP" altLang="en-US" sz="1200" b="1" dirty="0">
                <a:solidFill>
                  <a:schemeClr val="accent1">
                    <a:lumMod val="50000"/>
                  </a:schemeClr>
                </a:solidFill>
              </a:rPr>
              <a:t>経済研究</a:t>
            </a:r>
            <a:r>
              <a:rPr lang="en-US" altLang="ja-JP" sz="1200" b="1" dirty="0">
                <a:solidFill>
                  <a:schemeClr val="accent1">
                    <a:lumMod val="50000"/>
                  </a:schemeClr>
                </a:solidFill>
              </a:rPr>
              <a:t>』</a:t>
            </a:r>
            <a:endParaRPr lang="ja-JP" altLang="en-US" sz="1200" dirty="0">
              <a:solidFill>
                <a:schemeClr val="accent1">
                  <a:lumMod val="50000"/>
                </a:schemeClr>
              </a:solidFill>
            </a:endParaRPr>
          </a:p>
        </p:txBody>
      </p:sp>
      <p:sp>
        <p:nvSpPr>
          <p:cNvPr id="37" name="テキスト ボックス 36"/>
          <p:cNvSpPr txBox="1"/>
          <p:nvPr/>
        </p:nvSpPr>
        <p:spPr>
          <a:xfrm>
            <a:off x="3504085" y="6644497"/>
            <a:ext cx="1684761" cy="2862322"/>
          </a:xfrm>
          <a:prstGeom prst="rect">
            <a:avLst/>
          </a:prstGeom>
          <a:noFill/>
        </p:spPr>
        <p:txBody>
          <a:bodyPr wrap="square" rtlCol="0">
            <a:spAutoFit/>
          </a:bodyPr>
          <a:lstStyle/>
          <a:p>
            <a:r>
              <a:rPr lang="en-US" altLang="ja-JP" sz="1200" dirty="0" smtClean="0"/>
              <a:t>1234567890123456789012345678901234567890123456789012345678901234567890123456789012345678901234567890123456789012345678901234567890123456789012345678901234567890123456789012345678901234567890123456789012345678901234567890123456789012345678901234567890</a:t>
            </a:r>
            <a:r>
              <a:rPr lang="en-US" altLang="ja-JP" sz="1200" dirty="0"/>
              <a:t>1234567890</a:t>
            </a:r>
            <a:endParaRPr lang="ja-JP" altLang="ja-JP" sz="1200" dirty="0"/>
          </a:p>
          <a:p>
            <a:r>
              <a:rPr kumimoji="1" lang="en-US" altLang="ja-JP" sz="1200" dirty="0" smtClean="0">
                <a:solidFill>
                  <a:srgbClr val="FF0000"/>
                </a:solidFill>
              </a:rPr>
              <a:t>[260 words]</a:t>
            </a:r>
            <a:endParaRPr kumimoji="1" lang="ja-JP" altLang="en-US" sz="1200" dirty="0">
              <a:solidFill>
                <a:srgbClr val="FF0000"/>
              </a:solidFill>
            </a:endParaRPr>
          </a:p>
        </p:txBody>
      </p:sp>
      <p:sp>
        <p:nvSpPr>
          <p:cNvPr id="38" name="テキスト ボックス 37"/>
          <p:cNvSpPr txBox="1"/>
          <p:nvPr/>
        </p:nvSpPr>
        <p:spPr>
          <a:xfrm>
            <a:off x="5204889" y="6668271"/>
            <a:ext cx="1575000" cy="2862322"/>
          </a:xfrm>
          <a:prstGeom prst="rect">
            <a:avLst/>
          </a:prstGeom>
          <a:noFill/>
        </p:spPr>
        <p:txBody>
          <a:bodyPr wrap="square" rtlCol="0">
            <a:spAutoFit/>
          </a:bodyPr>
          <a:lstStyle/>
          <a:p>
            <a:r>
              <a:rPr lang="ja-JP" altLang="ja-JP" sz="1200" dirty="0" smtClean="0"/>
              <a:t>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１２３４５６７８９０</a:t>
            </a:r>
            <a:r>
              <a:rPr lang="ja-JP" altLang="ja-JP" sz="1200" dirty="0"/>
              <a:t>１２３４５６７８９０</a:t>
            </a:r>
            <a:endParaRPr lang="en-US" altLang="ja-JP" sz="1200" dirty="0" smtClean="0"/>
          </a:p>
          <a:p>
            <a:r>
              <a:rPr lang="en-US" altLang="ja-JP" sz="1200" dirty="0" smtClean="0">
                <a:solidFill>
                  <a:srgbClr val="FF0000"/>
                </a:solidFill>
              </a:rPr>
              <a:t>[180 </a:t>
            </a:r>
            <a:r>
              <a:rPr lang="en-US" altLang="ja-JP" sz="1200" dirty="0">
                <a:solidFill>
                  <a:srgbClr val="FF0000"/>
                </a:solidFill>
              </a:rPr>
              <a:t>words</a:t>
            </a:r>
            <a:r>
              <a:rPr lang="en-US" altLang="ja-JP" sz="1200" dirty="0" smtClean="0">
                <a:solidFill>
                  <a:srgbClr val="FF0000"/>
                </a:solidFill>
              </a:rPr>
              <a:t>]</a:t>
            </a:r>
            <a:endParaRPr kumimoji="1" lang="ja-JP" altLang="en-US" sz="1200" dirty="0">
              <a:solidFill>
                <a:srgbClr val="FF0000"/>
              </a:solidFill>
            </a:endParaRPr>
          </a:p>
        </p:txBody>
      </p:sp>
    </p:spTree>
    <p:extLst>
      <p:ext uri="{BB962C8B-B14F-4D97-AF65-F5344CB8AC3E}">
        <p14:creationId xmlns:p14="http://schemas.microsoft.com/office/powerpoint/2010/main" val="42557561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37" y="61080"/>
            <a:ext cx="6869184" cy="461665"/>
          </a:xfrm>
          <a:prstGeom prst="rect">
            <a:avLst/>
          </a:prstGeom>
          <a:noFill/>
        </p:spPr>
        <p:txBody>
          <a:bodyPr wrap="square" lIns="91440" tIns="45720" rIns="91440" bIns="45720">
            <a:spAutoFit/>
          </a:bodyPr>
          <a:lstStyle/>
          <a:p>
            <a:pPr algn="ctr"/>
            <a:r>
              <a:rPr lang="en-US" altLang="ja-JP" sz="2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eiryo UI" panose="020B0604030504040204" pitchFamily="50" charset="-128"/>
                <a:ea typeface="Meiryo UI" panose="020B0604030504040204" pitchFamily="50" charset="-128"/>
              </a:rPr>
              <a:t>IER Large Projects    </a:t>
            </a:r>
            <a:r>
              <a:rPr lang="ja-JP" altLang="en-US" sz="2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eiryo UI" panose="020B0604030504040204" pitchFamily="50" charset="-128"/>
                <a:ea typeface="Meiryo UI" panose="020B0604030504040204" pitchFamily="50" charset="-128"/>
              </a:rPr>
              <a:t>大型科研費プロジェクト</a:t>
            </a:r>
            <a:endParaRPr lang="ja-JP" altLang="en-US" sz="2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8" name="フッター プレースホルダー 1"/>
          <p:cNvSpPr txBox="1">
            <a:spLocks/>
          </p:cNvSpPr>
          <p:nvPr/>
        </p:nvSpPr>
        <p:spPr>
          <a:xfrm>
            <a:off x="4542345" y="9488742"/>
            <a:ext cx="2314575" cy="527403"/>
          </a:xfrm>
          <a:prstGeom prst="rect">
            <a:avLst/>
          </a:prstGeom>
        </p:spPr>
        <p:txBody>
          <a:bodyPr vert="horz" lIns="91440" tIns="45720" rIns="91440" bIns="45720" rtlCol="0" anchor="ctr"/>
          <a:lstStyle>
            <a:defPPr>
              <a:defRPr lang="ja-JP"/>
            </a:defPPr>
            <a:lvl1pPr marL="0" algn="ct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dirty="0" smtClean="0"/>
              <a:t>www.ier.hit-u.ac.jp   </a:t>
            </a:r>
            <a:r>
              <a:rPr lang="en-US" altLang="ja-JP" sz="1600" dirty="0" smtClean="0"/>
              <a:t>9</a:t>
            </a:r>
            <a:endParaRPr lang="ja-JP" altLang="en-US" sz="1600" dirty="0"/>
          </a:p>
        </p:txBody>
      </p:sp>
      <p:graphicFrame>
        <p:nvGraphicFramePr>
          <p:cNvPr id="7" name="表 6"/>
          <p:cNvGraphicFramePr>
            <a:graphicFrameLocks noGrp="1"/>
          </p:cNvGraphicFramePr>
          <p:nvPr>
            <p:extLst>
              <p:ext uri="{D42A27DB-BD31-4B8C-83A1-F6EECF244321}">
                <p14:modId xmlns:p14="http://schemas.microsoft.com/office/powerpoint/2010/main" val="2754355658"/>
              </p:ext>
            </p:extLst>
          </p:nvPr>
        </p:nvGraphicFramePr>
        <p:xfrm>
          <a:off x="47329" y="1158667"/>
          <a:ext cx="6750000" cy="2127213"/>
        </p:xfrm>
        <a:graphic>
          <a:graphicData uri="http://schemas.openxmlformats.org/drawingml/2006/table">
            <a:tbl>
              <a:tblPr firstRow="1" bandRow="1">
                <a:tableStyleId>{E269D01E-BC32-4049-B463-5C60D7B0CCD2}</a:tableStyleId>
              </a:tblPr>
              <a:tblGrid>
                <a:gridCol w="4236671"/>
                <a:gridCol w="1260000"/>
                <a:gridCol w="1253329"/>
              </a:tblGrid>
              <a:tr h="246200">
                <a:tc>
                  <a:txBody>
                    <a:bodyPr/>
                    <a:lstStyle/>
                    <a:p>
                      <a:r>
                        <a:rPr kumimoji="1" lang="en-US" altLang="ja-JP" sz="800" dirty="0" smtClean="0">
                          <a:latin typeface="Meiryo UI" panose="020B0604030504040204" pitchFamily="50" charset="-128"/>
                          <a:ea typeface="Meiryo UI" panose="020B0604030504040204" pitchFamily="50" charset="-128"/>
                        </a:rPr>
                        <a:t>Title</a:t>
                      </a:r>
                    </a:p>
                    <a:p>
                      <a:r>
                        <a:rPr kumimoji="1" lang="ja-JP" altLang="en-US" sz="800" dirty="0" smtClean="0">
                          <a:latin typeface="Meiryo UI" panose="020B0604030504040204" pitchFamily="50" charset="-128"/>
                          <a:ea typeface="Meiryo UI" panose="020B0604030504040204" pitchFamily="50" charset="-128"/>
                        </a:rPr>
                        <a:t>研究課題</a:t>
                      </a:r>
                      <a:endParaRPr kumimoji="1" lang="ja-JP" altLang="en-US" sz="800" dirty="0">
                        <a:latin typeface="Meiryo UI" panose="020B0604030504040204" pitchFamily="50" charset="-128"/>
                        <a:ea typeface="Meiryo UI" panose="020B0604030504040204" pitchFamily="50" charset="-128"/>
                      </a:endParaRPr>
                    </a:p>
                  </a:txBody>
                  <a:tcPr/>
                </a:tc>
                <a:tc>
                  <a:txBody>
                    <a:bodyPr/>
                    <a:lstStyle/>
                    <a:p>
                      <a:r>
                        <a:rPr kumimoji="1" lang="en-US" altLang="ja-JP" sz="800" dirty="0" smtClean="0">
                          <a:latin typeface="Meiryo UI" panose="020B0604030504040204" pitchFamily="50" charset="-128"/>
                          <a:ea typeface="Meiryo UI" panose="020B0604030504040204" pitchFamily="50" charset="-128"/>
                        </a:rPr>
                        <a:t>Principal Investigator</a:t>
                      </a:r>
                    </a:p>
                    <a:p>
                      <a:r>
                        <a:rPr kumimoji="1" lang="ja-JP" altLang="en-US" sz="800" dirty="0" smtClean="0">
                          <a:latin typeface="Meiryo UI" panose="020B0604030504040204" pitchFamily="50" charset="-128"/>
                          <a:ea typeface="Meiryo UI" panose="020B0604030504040204" pitchFamily="50" charset="-128"/>
                        </a:rPr>
                        <a:t>研究代表者</a:t>
                      </a:r>
                      <a:endParaRPr kumimoji="1" lang="ja-JP" altLang="en-US" sz="800" dirty="0">
                        <a:latin typeface="Meiryo UI" panose="020B0604030504040204" pitchFamily="50" charset="-128"/>
                        <a:ea typeface="Meiryo UI" panose="020B0604030504040204" pitchFamily="50" charset="-128"/>
                      </a:endParaRPr>
                    </a:p>
                  </a:txBody>
                  <a:tcPr/>
                </a:tc>
                <a:tc>
                  <a:txBody>
                    <a:bodyPr/>
                    <a:lstStyle/>
                    <a:p>
                      <a:r>
                        <a:rPr kumimoji="1" lang="en-US" altLang="ja-JP" sz="800" dirty="0" smtClean="0">
                          <a:latin typeface="Meiryo UI" panose="020B0604030504040204" pitchFamily="50" charset="-128"/>
                          <a:ea typeface="Meiryo UI" panose="020B0604030504040204" pitchFamily="50" charset="-128"/>
                        </a:rPr>
                        <a:t>Thou JPY/year</a:t>
                      </a:r>
                    </a:p>
                    <a:p>
                      <a:r>
                        <a:rPr kumimoji="1" lang="zh-TW" altLang="en-US" sz="800" dirty="0" smtClean="0">
                          <a:latin typeface="Meiryo UI" panose="020B0604030504040204" pitchFamily="50" charset="-128"/>
                          <a:ea typeface="Meiryo UI" panose="020B0604030504040204" pitchFamily="50" charset="-128"/>
                        </a:rPr>
                        <a:t>交付額 千円</a:t>
                      </a:r>
                      <a:r>
                        <a:rPr kumimoji="1" lang="en-US" altLang="zh-TW" sz="800" dirty="0" smtClean="0">
                          <a:latin typeface="Meiryo UI" panose="020B0604030504040204" pitchFamily="50" charset="-128"/>
                          <a:ea typeface="Meiryo UI" panose="020B0604030504040204" pitchFamily="50" charset="-128"/>
                        </a:rPr>
                        <a:t>/</a:t>
                      </a:r>
                      <a:r>
                        <a:rPr kumimoji="1" lang="zh-TW" altLang="en-US" sz="800" dirty="0" smtClean="0">
                          <a:latin typeface="Meiryo UI" panose="020B0604030504040204" pitchFamily="50" charset="-128"/>
                          <a:ea typeface="Meiryo UI" panose="020B0604030504040204" pitchFamily="50" charset="-128"/>
                        </a:rPr>
                        <a:t>年</a:t>
                      </a:r>
                      <a:endParaRPr kumimoji="1" lang="ja-JP" altLang="en-US" sz="800" dirty="0">
                        <a:latin typeface="Meiryo UI" panose="020B0604030504040204" pitchFamily="50" charset="-128"/>
                        <a:ea typeface="Meiryo UI" panose="020B0604030504040204" pitchFamily="50" charset="-128"/>
                      </a:endParaRPr>
                    </a:p>
                  </a:txBody>
                  <a:tcPr/>
                </a:tc>
              </a:tr>
              <a:tr h="359373">
                <a:tc>
                  <a:txBody>
                    <a:bodyPr/>
                    <a:lstStyle/>
                    <a:p>
                      <a:r>
                        <a:rPr kumimoji="1" lang="en-US" altLang="ja-JP" sz="800" dirty="0" smtClean="0">
                          <a:latin typeface="Meiryo UI" panose="020B0604030504040204" pitchFamily="50" charset="-128"/>
                          <a:ea typeface="Meiryo UI" panose="020B0604030504040204" pitchFamily="50" charset="-128"/>
                        </a:rPr>
                        <a:t>Service Sector Productivity in Japan: Determinants and Policies (SSPJ)</a:t>
                      </a:r>
                    </a:p>
                    <a:p>
                      <a:r>
                        <a:rPr kumimoji="1" lang="ja-JP" altLang="en-US" sz="800" dirty="0" smtClean="0">
                          <a:latin typeface="Meiryo UI" panose="020B0604030504040204" pitchFamily="50" charset="-128"/>
                          <a:ea typeface="Meiryo UI" panose="020B0604030504040204" pitchFamily="50" charset="-128"/>
                        </a:rPr>
                        <a:t>サービス産業の生産性：決定要因と向上策</a:t>
                      </a:r>
                      <a:endParaRPr kumimoji="1" lang="ja-JP" altLang="en-US" sz="800" dirty="0">
                        <a:latin typeface="Meiryo UI" panose="020B0604030504040204" pitchFamily="50" charset="-128"/>
                        <a:ea typeface="Meiryo UI" panose="020B0604030504040204" pitchFamily="50" charset="-128"/>
                      </a:endParaRPr>
                    </a:p>
                  </a:txBody>
                  <a:tcPr/>
                </a:tc>
                <a:tc>
                  <a:txBody>
                    <a:bodyPr/>
                    <a:lstStyle/>
                    <a:p>
                      <a:r>
                        <a:rPr kumimoji="1" lang="en-US" altLang="ja-JP" sz="800" dirty="0" err="1" smtClean="0">
                          <a:latin typeface="Meiryo UI" panose="020B0604030504040204" pitchFamily="50" charset="-128"/>
                          <a:ea typeface="Meiryo UI" panose="020B0604030504040204" pitchFamily="50" charset="-128"/>
                        </a:rPr>
                        <a:t>Kyoji</a:t>
                      </a:r>
                      <a:r>
                        <a:rPr kumimoji="1" lang="en-US" altLang="ja-JP" sz="800" dirty="0" smtClean="0">
                          <a:latin typeface="Meiryo UI" panose="020B0604030504040204" pitchFamily="50" charset="-128"/>
                          <a:ea typeface="Meiryo UI" panose="020B0604030504040204" pitchFamily="50" charset="-128"/>
                        </a:rPr>
                        <a:t> </a:t>
                      </a:r>
                      <a:r>
                        <a:rPr kumimoji="1" lang="en-US" altLang="ja-JP" sz="800" dirty="0" err="1" smtClean="0">
                          <a:latin typeface="Meiryo UI" panose="020B0604030504040204" pitchFamily="50" charset="-128"/>
                          <a:ea typeface="Meiryo UI" panose="020B0604030504040204" pitchFamily="50" charset="-128"/>
                        </a:rPr>
                        <a:t>Fukao</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深尾京司</a:t>
                      </a:r>
                      <a:endParaRPr kumimoji="1" lang="ja-JP" altLang="en-US" sz="800" dirty="0">
                        <a:latin typeface="Meiryo UI" panose="020B0604030504040204" pitchFamily="50" charset="-128"/>
                        <a:ea typeface="Meiryo UI" panose="020B0604030504040204" pitchFamily="50" charset="-128"/>
                      </a:endParaRPr>
                    </a:p>
                  </a:txBody>
                  <a:tcPr/>
                </a:tc>
                <a:tc>
                  <a:txBody>
                    <a:bodyPr/>
                    <a:lstStyle/>
                    <a:p>
                      <a:r>
                        <a:rPr kumimoji="1" lang="en-US" altLang="ja-JP" sz="800" dirty="0" smtClean="0">
                          <a:latin typeface="Meiryo UI" panose="020B0604030504040204" pitchFamily="50" charset="-128"/>
                          <a:ea typeface="Meiryo UI" panose="020B0604030504040204" pitchFamily="50" charset="-128"/>
                        </a:rPr>
                        <a:t>16,800</a:t>
                      </a:r>
                      <a:endParaRPr kumimoji="1" lang="ja-JP" altLang="en-US" sz="800" dirty="0">
                        <a:latin typeface="Meiryo UI" panose="020B0604030504040204" pitchFamily="50" charset="-128"/>
                        <a:ea typeface="Meiryo UI" panose="020B0604030504040204" pitchFamily="50" charset="-128"/>
                      </a:endParaRPr>
                    </a:p>
                  </a:txBody>
                  <a:tcPr/>
                </a:tc>
              </a:tr>
              <a:tr h="754795">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eiryo UI" panose="020B0604030504040204" pitchFamily="50" charset="-128"/>
                          <a:ea typeface="Meiryo UI" panose="020B0604030504040204" pitchFamily="50" charset="-128"/>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eiryo UI" panose="020B0604030504040204" pitchFamily="50" charset="-128"/>
                          <a:ea typeface="Meiryo UI" panose="020B0604030504040204" pitchFamily="50" charset="-128"/>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800" dirty="0" smtClean="0">
                          <a:latin typeface="Meiryo UI" panose="020B0604030504040204" pitchFamily="50" charset="-128"/>
                          <a:ea typeface="Meiryo UI" panose="020B0604030504040204" pitchFamily="50" charset="-128"/>
                        </a:rPr>
                        <a:t>――――――――――――――――――――――――――――――――――――――――――――――――――――――――――――――――</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800" dirty="0" smtClean="0">
                          <a:latin typeface="Meiryo UI" panose="020B0604030504040204" pitchFamily="50" charset="-128"/>
                          <a:ea typeface="Meiryo UI" panose="020B0604030504040204" pitchFamily="50" charset="-128"/>
                        </a:rPr>
                        <a:t>――――――――――――――――――――――――――――――――――――――――――――――――――――――――――――――――</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800" dirty="0" smtClean="0">
                          <a:latin typeface="Meiryo UI" panose="020B0604030504040204" pitchFamily="50" charset="-128"/>
                          <a:ea typeface="Meiryo UI" panose="020B0604030504040204" pitchFamily="50" charset="-128"/>
                        </a:rPr>
                        <a:t>――――――――――――――――――――――――――――――――――――――――――――――――――――――――――――――――</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800">
                        <a:latin typeface="Meiryo UI" panose="020B0604030504040204" pitchFamily="50" charset="-128"/>
                        <a:ea typeface="Meiryo UI" panose="020B0604030504040204" pitchFamily="50" charset="-128"/>
                      </a:endParaRPr>
                    </a:p>
                  </a:txBody>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a:tc>
              </a:tr>
            </a:tbl>
          </a:graphicData>
        </a:graphic>
      </p:graphicFrame>
      <p:sp>
        <p:nvSpPr>
          <p:cNvPr id="5" name="テキスト ボックス 4"/>
          <p:cNvSpPr txBox="1"/>
          <p:nvPr/>
        </p:nvSpPr>
        <p:spPr>
          <a:xfrm>
            <a:off x="437" y="782740"/>
            <a:ext cx="6856483" cy="26161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ja-JP" sz="1100" b="1" dirty="0">
                <a:latin typeface="Meiryo UI" panose="020B0604030504040204" pitchFamily="50" charset="-128"/>
                <a:ea typeface="Meiryo UI" panose="020B0604030504040204" pitchFamily="50" charset="-128"/>
              </a:rPr>
              <a:t>Grant-in-Aid for Scientific Research (S</a:t>
            </a:r>
            <a:r>
              <a:rPr lang="en-US" altLang="ja-JP" sz="1100" b="1" dirty="0" smtClean="0">
                <a:latin typeface="Meiryo UI" panose="020B0604030504040204" pitchFamily="50" charset="-128"/>
                <a:ea typeface="Meiryo UI" panose="020B0604030504040204" pitchFamily="50" charset="-128"/>
              </a:rPr>
              <a:t>)</a:t>
            </a:r>
            <a:r>
              <a:rPr lang="ja-JP" altLang="en-US" sz="1100" b="1" dirty="0" smtClean="0">
                <a:latin typeface="Meiryo UI" panose="020B0604030504040204" pitchFamily="50" charset="-128"/>
                <a:ea typeface="Meiryo UI" panose="020B0604030504040204" pitchFamily="50" charset="-128"/>
              </a:rPr>
              <a:t>科学</a:t>
            </a:r>
            <a:r>
              <a:rPr lang="ja-JP" altLang="en-US" sz="1100" b="1" dirty="0">
                <a:latin typeface="Meiryo UI" panose="020B0604030504040204" pitchFamily="50" charset="-128"/>
                <a:ea typeface="Meiryo UI" panose="020B0604030504040204" pitchFamily="50" charset="-128"/>
              </a:rPr>
              <a:t>研究費補助⾦ 基盤研究（</a:t>
            </a:r>
            <a:r>
              <a:rPr lang="en-US" altLang="ja-JP" sz="1100" b="1" dirty="0">
                <a:latin typeface="Meiryo UI" panose="020B0604030504040204" pitchFamily="50" charset="-128"/>
                <a:ea typeface="Meiryo UI" panose="020B0604030504040204" pitchFamily="50" charset="-128"/>
              </a:rPr>
              <a:t>S</a:t>
            </a:r>
            <a:r>
              <a:rPr lang="ja-JP" altLang="en-US" sz="1100" b="1" dirty="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263541115"/>
              </p:ext>
            </p:extLst>
          </p:nvPr>
        </p:nvGraphicFramePr>
        <p:xfrm>
          <a:off x="53679" y="3378067"/>
          <a:ext cx="6750000" cy="1842186"/>
        </p:xfrm>
        <a:graphic>
          <a:graphicData uri="http://schemas.openxmlformats.org/drawingml/2006/table">
            <a:tbl>
              <a:tblPr firstRow="1" bandRow="1">
                <a:tableStyleId>{E269D01E-BC32-4049-B463-5C60D7B0CCD2}</a:tableStyleId>
              </a:tblPr>
              <a:tblGrid>
                <a:gridCol w="4236671"/>
                <a:gridCol w="1215000"/>
                <a:gridCol w="1298329"/>
              </a:tblGrid>
              <a:tr h="396424">
                <a:tc>
                  <a:txBody>
                    <a:bodyPr/>
                    <a:lstStyle/>
                    <a:p>
                      <a:r>
                        <a:rPr kumimoji="1" lang="en-US" altLang="ja-JP" sz="800" dirty="0" smtClean="0">
                          <a:latin typeface="Meiryo UI" panose="020B0604030504040204" pitchFamily="50" charset="-128"/>
                          <a:ea typeface="Meiryo UI" panose="020B0604030504040204" pitchFamily="50" charset="-128"/>
                        </a:rPr>
                        <a:t>Project on Real Estate, Financial Crisis, and Economic Dynamics (HIT-REFINED)</a:t>
                      </a:r>
                      <a:r>
                        <a:rPr kumimoji="1" lang="ja-JP" altLang="en-US" sz="800" dirty="0" smtClean="0">
                          <a:latin typeface="Meiryo UI" panose="020B0604030504040204" pitchFamily="50" charset="-128"/>
                          <a:ea typeface="Meiryo UI" panose="020B0604030504040204" pitchFamily="50" charset="-128"/>
                        </a:rPr>
                        <a:t>不動産市場・金融危機・経済成長：経済学からの統合アプローチ</a:t>
                      </a:r>
                      <a:r>
                        <a:rPr kumimoji="1" lang="en-US" altLang="ja-JP" sz="800" dirty="0" smtClean="0">
                          <a:latin typeface="Meiryo UI" panose="020B0604030504040204" pitchFamily="50" charset="-128"/>
                          <a:ea typeface="Meiryo UI" panose="020B0604030504040204" pitchFamily="50" charset="-128"/>
                        </a:rPr>
                        <a:t>s</a:t>
                      </a:r>
                      <a:endParaRPr kumimoji="1" lang="ja-JP" altLang="en-US" sz="800" dirty="0">
                        <a:latin typeface="Meiryo UI" panose="020B0604030504040204" pitchFamily="50" charset="-128"/>
                        <a:ea typeface="Meiryo UI" panose="020B0604030504040204" pitchFamily="50" charset="-128"/>
                      </a:endParaRPr>
                    </a:p>
                  </a:txBody>
                  <a:tcPr/>
                </a:tc>
                <a:tc>
                  <a:txBody>
                    <a:bodyPr/>
                    <a:lstStyle/>
                    <a:p>
                      <a:r>
                        <a:rPr kumimoji="1" lang="en-US" altLang="ja-JP" sz="800" dirty="0" err="1" smtClean="0">
                          <a:latin typeface="Meiryo UI" panose="020B0604030504040204" pitchFamily="50" charset="-128"/>
                          <a:ea typeface="Meiryo UI" panose="020B0604030504040204" pitchFamily="50" charset="-128"/>
                        </a:rPr>
                        <a:t>Iichiro</a:t>
                      </a:r>
                      <a:r>
                        <a:rPr kumimoji="1" lang="en-US" altLang="ja-JP" sz="800" dirty="0" smtClean="0">
                          <a:latin typeface="Meiryo UI" panose="020B0604030504040204" pitchFamily="50" charset="-128"/>
                          <a:ea typeface="Meiryo UI" panose="020B0604030504040204" pitchFamily="50" charset="-128"/>
                        </a:rPr>
                        <a:t> </a:t>
                      </a:r>
                      <a:r>
                        <a:rPr kumimoji="1" lang="en-US" altLang="ja-JP" sz="800" dirty="0" err="1" smtClean="0">
                          <a:latin typeface="Meiryo UI" panose="020B0604030504040204" pitchFamily="50" charset="-128"/>
                          <a:ea typeface="Meiryo UI" panose="020B0604030504040204" pitchFamily="50" charset="-128"/>
                        </a:rPr>
                        <a:t>Uesugi</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植杉威一郎</a:t>
                      </a:r>
                      <a:endParaRPr kumimoji="1" lang="en-US" altLang="ja-JP" sz="800" dirty="0" smtClean="0">
                        <a:latin typeface="Meiryo UI" panose="020B0604030504040204" pitchFamily="50" charset="-128"/>
                        <a:ea typeface="Meiryo UI" panose="020B0604030504040204" pitchFamily="50" charset="-128"/>
                      </a:endParaRPr>
                    </a:p>
                  </a:txBody>
                  <a:tcPr/>
                </a:tc>
                <a:tc>
                  <a:txBody>
                    <a:bodyPr/>
                    <a:lstStyle/>
                    <a:p>
                      <a:r>
                        <a:rPr kumimoji="1" lang="en-US" altLang="ja-JP" sz="800" dirty="0" smtClean="0">
                          <a:latin typeface="Meiryo UI" panose="020B0604030504040204" pitchFamily="50" charset="-128"/>
                          <a:ea typeface="Meiryo UI" panose="020B0604030504040204" pitchFamily="50" charset="-128"/>
                        </a:rPr>
                        <a:t>24,200</a:t>
                      </a:r>
                      <a:endParaRPr kumimoji="1" lang="ja-JP" altLang="en-US" sz="800" dirty="0">
                        <a:latin typeface="Meiryo UI" panose="020B0604030504040204" pitchFamily="50" charset="-128"/>
                        <a:ea typeface="Meiryo UI" panose="020B0604030504040204" pitchFamily="50" charset="-128"/>
                      </a:endParaRPr>
                    </a:p>
                  </a:txBody>
                  <a:tcPr/>
                </a:tc>
              </a:tr>
              <a:tr h="1445762">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eiryo UI" panose="020B0604030504040204" pitchFamily="50" charset="-128"/>
                          <a:ea typeface="Meiryo UI" panose="020B0604030504040204" pitchFamily="50" charset="-128"/>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eiryo UI" panose="020B0604030504040204" pitchFamily="50" charset="-128"/>
                          <a:ea typeface="Meiryo UI" panose="020B0604030504040204" pitchFamily="50" charset="-128"/>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800" dirty="0" smtClean="0">
                          <a:latin typeface="Meiryo UI" panose="020B0604030504040204" pitchFamily="50" charset="-128"/>
                          <a:ea typeface="Meiryo UI" panose="020B0604030504040204" pitchFamily="50" charset="-128"/>
                        </a:rPr>
                        <a:t>――――――――――――――――――――――――――――――――――――――――――――――――――――――――――――――――</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800" dirty="0" smtClean="0">
                          <a:latin typeface="Meiryo UI" panose="020B0604030504040204" pitchFamily="50" charset="-128"/>
                          <a:ea typeface="Meiryo UI" panose="020B0604030504040204" pitchFamily="50" charset="-128"/>
                        </a:rPr>
                        <a:t>――――――――――――――――――――――――――――――――――――――――――――――――――――――――――――――――</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800" dirty="0" smtClean="0">
                          <a:latin typeface="Meiryo UI" panose="020B0604030504040204" pitchFamily="50" charset="-128"/>
                          <a:ea typeface="Meiryo UI" panose="020B0604030504040204" pitchFamily="50" charset="-128"/>
                        </a:rPr>
                        <a:t>――――――――――――――――――――――――――――――――――――――――――――――――――――――――――――――――</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800">
                        <a:latin typeface="Meiryo UI" panose="020B0604030504040204" pitchFamily="50" charset="-128"/>
                        <a:ea typeface="Meiryo UI" panose="020B0604030504040204" pitchFamily="50" charset="-128"/>
                      </a:endParaRPr>
                    </a:p>
                  </a:txBody>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a:tc>
              </a:tr>
            </a:tbl>
          </a:graphicData>
        </a:graphic>
      </p:graphicFrame>
      <p:sp>
        <p:nvSpPr>
          <p:cNvPr id="12" name="テキスト ボックス 11"/>
          <p:cNvSpPr txBox="1"/>
          <p:nvPr/>
        </p:nvSpPr>
        <p:spPr>
          <a:xfrm>
            <a:off x="0" y="5326066"/>
            <a:ext cx="6856483" cy="26161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ja-JP" sz="1100" b="1" dirty="0">
                <a:latin typeface="Meiryo UI" panose="020B0604030504040204" pitchFamily="50" charset="-128"/>
                <a:ea typeface="Meiryo UI" panose="020B0604030504040204" pitchFamily="50" charset="-128"/>
              </a:rPr>
              <a:t>Grant-in-Aid for Scientific Research </a:t>
            </a:r>
            <a:r>
              <a:rPr lang="en-US" altLang="ja-JP" sz="1100" b="1" dirty="0" smtClean="0">
                <a:latin typeface="Meiryo UI" panose="020B0604030504040204" pitchFamily="50" charset="-128"/>
                <a:ea typeface="Meiryo UI" panose="020B0604030504040204" pitchFamily="50" charset="-128"/>
              </a:rPr>
              <a:t>(A)</a:t>
            </a:r>
            <a:r>
              <a:rPr lang="ja-JP" altLang="en-US" sz="1100" b="1" dirty="0" smtClean="0">
                <a:latin typeface="Meiryo UI" panose="020B0604030504040204" pitchFamily="50" charset="-128"/>
                <a:ea typeface="Meiryo UI" panose="020B0604030504040204" pitchFamily="50" charset="-128"/>
              </a:rPr>
              <a:t>科学</a:t>
            </a:r>
            <a:r>
              <a:rPr lang="ja-JP" altLang="en-US" sz="1100" b="1" dirty="0">
                <a:latin typeface="Meiryo UI" panose="020B0604030504040204" pitchFamily="50" charset="-128"/>
                <a:ea typeface="Meiryo UI" panose="020B0604030504040204" pitchFamily="50" charset="-128"/>
              </a:rPr>
              <a:t>研究費補助⾦ 基盤研究</a:t>
            </a:r>
            <a:r>
              <a:rPr lang="ja-JP" altLang="en-US" sz="1100" b="1" dirty="0" smtClean="0">
                <a:latin typeface="Meiryo UI" panose="020B0604030504040204" pitchFamily="50" charset="-128"/>
                <a:ea typeface="Meiryo UI" panose="020B0604030504040204" pitchFamily="50" charset="-128"/>
              </a:rPr>
              <a:t>（</a:t>
            </a:r>
            <a:r>
              <a:rPr lang="en-US" altLang="ja-JP" sz="1100" b="1" dirty="0" smtClean="0">
                <a:latin typeface="Meiryo UI" panose="020B0604030504040204" pitchFamily="50" charset="-128"/>
                <a:ea typeface="Meiryo UI" panose="020B0604030504040204" pitchFamily="50" charset="-128"/>
              </a:rPr>
              <a:t>A</a:t>
            </a:r>
            <a:r>
              <a:rPr lang="ja-JP" altLang="en-US" sz="1100" b="1" dirty="0" smtClean="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4208956148"/>
              </p:ext>
            </p:extLst>
          </p:nvPr>
        </p:nvGraphicFramePr>
        <p:xfrm>
          <a:off x="88604" y="5693489"/>
          <a:ext cx="6692850" cy="914400"/>
        </p:xfrm>
        <a:graphic>
          <a:graphicData uri="http://schemas.openxmlformats.org/drawingml/2006/table">
            <a:tbl>
              <a:tblPr firstRow="1" bandRow="1">
                <a:tableStyleId>{638B1855-1B75-4FBE-930C-398BA8C253C6}</a:tableStyleId>
              </a:tblPr>
              <a:tblGrid>
                <a:gridCol w="5406671"/>
                <a:gridCol w="1286179"/>
              </a:tblGrid>
              <a:tr h="299290">
                <a:tc>
                  <a:txBody>
                    <a:bodyPr/>
                    <a:lstStyle/>
                    <a:p>
                      <a:r>
                        <a:rPr kumimoji="1" lang="en-US" altLang="ja-JP" sz="800" dirty="0" smtClean="0">
                          <a:latin typeface="Meiryo UI" panose="020B0604030504040204" pitchFamily="50" charset="-128"/>
                          <a:ea typeface="Meiryo UI" panose="020B0604030504040204" pitchFamily="50" charset="-128"/>
                        </a:rPr>
                        <a:t>Title</a:t>
                      </a:r>
                    </a:p>
                    <a:p>
                      <a:r>
                        <a:rPr kumimoji="1" lang="ja-JP" altLang="en-US" sz="800" dirty="0" smtClean="0">
                          <a:latin typeface="Meiryo UI" panose="020B0604030504040204" pitchFamily="50" charset="-128"/>
                          <a:ea typeface="Meiryo UI" panose="020B0604030504040204" pitchFamily="50" charset="-128"/>
                        </a:rPr>
                        <a:t>研究課題</a:t>
                      </a:r>
                      <a:endParaRPr kumimoji="1" lang="ja-JP" altLang="en-US" sz="800" dirty="0">
                        <a:latin typeface="Meiryo UI" panose="020B0604030504040204" pitchFamily="50" charset="-128"/>
                        <a:ea typeface="Meiryo UI" panose="020B0604030504040204" pitchFamily="50" charset="-128"/>
                      </a:endParaRPr>
                    </a:p>
                  </a:txBody>
                  <a:tcPr/>
                </a:tc>
                <a:tc>
                  <a:txBody>
                    <a:bodyPr/>
                    <a:lstStyle/>
                    <a:p>
                      <a:r>
                        <a:rPr kumimoji="1" lang="en-US" altLang="ja-JP" sz="800" dirty="0" smtClean="0">
                          <a:latin typeface="Meiryo UI" panose="020B0604030504040204" pitchFamily="50" charset="-128"/>
                          <a:ea typeface="Meiryo UI" panose="020B0604030504040204" pitchFamily="50" charset="-128"/>
                        </a:rPr>
                        <a:t>Principal Investigator</a:t>
                      </a:r>
                    </a:p>
                    <a:p>
                      <a:r>
                        <a:rPr kumimoji="1" lang="ja-JP" altLang="en-US" sz="800" dirty="0" smtClean="0">
                          <a:latin typeface="Meiryo UI" panose="020B0604030504040204" pitchFamily="50" charset="-128"/>
                          <a:ea typeface="Meiryo UI" panose="020B0604030504040204" pitchFamily="50" charset="-128"/>
                        </a:rPr>
                        <a:t>研究代表者</a:t>
                      </a:r>
                      <a:endParaRPr kumimoji="1" lang="en-US" altLang="ja-JP" sz="800" dirty="0" smtClean="0">
                        <a:latin typeface="Meiryo UI" panose="020B0604030504040204" pitchFamily="50" charset="-128"/>
                        <a:ea typeface="Meiryo UI" panose="020B0604030504040204" pitchFamily="50" charset="-128"/>
                      </a:endParaRPr>
                    </a:p>
                  </a:txBody>
                  <a:tcPr/>
                </a:tc>
              </a:tr>
              <a:tr h="359373">
                <a:tc>
                  <a:txBody>
                    <a:bodyPr/>
                    <a:lstStyle/>
                    <a:p>
                      <a:r>
                        <a:rPr kumimoji="1" lang="en-US" altLang="ja-JP" sz="800" dirty="0" smtClean="0">
                          <a:latin typeface="Meiryo UI" panose="020B0604030504040204" pitchFamily="50" charset="-128"/>
                          <a:ea typeface="Meiryo UI" panose="020B0604030504040204" pitchFamily="50" charset="-128"/>
                        </a:rPr>
                        <a:t>Heterogeneity of Price Levels across Households and Consumption Activities of Households based on Point of Sales Data</a:t>
                      </a:r>
                    </a:p>
                    <a:p>
                      <a:r>
                        <a:rPr kumimoji="1" lang="en-US" altLang="ja-JP" sz="800" dirty="0" smtClean="0">
                          <a:latin typeface="Meiryo UI" panose="020B0604030504040204" pitchFamily="50" charset="-128"/>
                          <a:ea typeface="Meiryo UI" panose="020B0604030504040204" pitchFamily="50" charset="-128"/>
                        </a:rPr>
                        <a:t>POS</a:t>
                      </a:r>
                      <a:r>
                        <a:rPr kumimoji="1" lang="ja-JP" altLang="en-US" sz="800" dirty="0" smtClean="0">
                          <a:latin typeface="Meiryo UI" panose="020B0604030504040204" pitchFamily="50" charset="-128"/>
                          <a:ea typeface="Meiryo UI" panose="020B0604030504040204" pitchFamily="50" charset="-128"/>
                        </a:rPr>
                        <a:t>データを活用した家計別物価水準の計測と家計消費行動の分析</a:t>
                      </a:r>
                      <a:endParaRPr kumimoji="1" lang="ja-JP" altLang="en-US" sz="800" dirty="0">
                        <a:latin typeface="Meiryo UI" panose="020B0604030504040204" pitchFamily="50" charset="-128"/>
                        <a:ea typeface="Meiryo UI" panose="020B0604030504040204" pitchFamily="50" charset="-128"/>
                      </a:endParaRPr>
                    </a:p>
                  </a:txBody>
                  <a:tcPr/>
                </a:tc>
                <a:tc>
                  <a:txBody>
                    <a:bodyPr/>
                    <a:lstStyle/>
                    <a:p>
                      <a:r>
                        <a:rPr kumimoji="1" lang="en-US" altLang="ja-JP" sz="800" dirty="0" err="1" smtClean="0">
                          <a:latin typeface="Meiryo UI" panose="020B0604030504040204" pitchFamily="50" charset="-128"/>
                          <a:ea typeface="Meiryo UI" panose="020B0604030504040204" pitchFamily="50" charset="-128"/>
                        </a:rPr>
                        <a:t>Naohito</a:t>
                      </a:r>
                      <a:r>
                        <a:rPr kumimoji="1" lang="en-US" altLang="ja-JP" sz="800" dirty="0" smtClean="0">
                          <a:latin typeface="Meiryo UI" panose="020B0604030504040204" pitchFamily="50" charset="-128"/>
                          <a:ea typeface="Meiryo UI" panose="020B0604030504040204" pitchFamily="50" charset="-128"/>
                        </a:rPr>
                        <a:t> Abe</a:t>
                      </a:r>
                    </a:p>
                    <a:p>
                      <a:r>
                        <a:rPr kumimoji="1" lang="ja-JP" altLang="en-US" sz="800" dirty="0" smtClean="0">
                          <a:latin typeface="Meiryo UI" panose="020B0604030504040204" pitchFamily="50" charset="-128"/>
                          <a:ea typeface="Meiryo UI" panose="020B0604030504040204" pitchFamily="50" charset="-128"/>
                        </a:rPr>
                        <a:t>阿部修人</a:t>
                      </a:r>
                      <a:endParaRPr kumimoji="1" lang="en-US" altLang="ja-JP" sz="800" dirty="0" smtClean="0">
                        <a:latin typeface="Meiryo UI" panose="020B0604030504040204" pitchFamily="50" charset="-128"/>
                        <a:ea typeface="Meiryo UI" panose="020B0604030504040204" pitchFamily="50" charset="-128"/>
                      </a:endParaRPr>
                    </a:p>
                  </a:txBody>
                  <a:tcPr/>
                </a:tc>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958957204"/>
              </p:ext>
            </p:extLst>
          </p:nvPr>
        </p:nvGraphicFramePr>
        <p:xfrm>
          <a:off x="83910" y="6708960"/>
          <a:ext cx="6692850" cy="413906"/>
        </p:xfrm>
        <a:graphic>
          <a:graphicData uri="http://schemas.openxmlformats.org/drawingml/2006/table">
            <a:tbl>
              <a:tblPr firstRow="1" bandRow="1">
                <a:tableStyleId>{638B1855-1B75-4FBE-930C-398BA8C253C6}</a:tableStyleId>
              </a:tblPr>
              <a:tblGrid>
                <a:gridCol w="5406671"/>
                <a:gridCol w="1286179"/>
              </a:tblGrid>
              <a:tr h="413906">
                <a:tc>
                  <a:txBody>
                    <a:bodyPr/>
                    <a:lstStyle/>
                    <a:p>
                      <a:r>
                        <a:rPr kumimoji="1" lang="en-US" altLang="ja-JP" sz="800" b="0" dirty="0" smtClean="0">
                          <a:latin typeface="Meiryo UI" panose="020B0604030504040204" pitchFamily="50" charset="-128"/>
                          <a:ea typeface="Meiryo UI" panose="020B0604030504040204" pitchFamily="50" charset="-128"/>
                        </a:rPr>
                        <a:t>Applying the Capability Approach to Develop Multidimensional Indexes for Individual Opportunity Sets</a:t>
                      </a:r>
                    </a:p>
                    <a:p>
                      <a:r>
                        <a:rPr kumimoji="1" lang="ja-JP" altLang="en-US" sz="800" b="0" dirty="0" smtClean="0">
                          <a:latin typeface="Meiryo UI" panose="020B0604030504040204" pitchFamily="50" charset="-128"/>
                          <a:ea typeface="Meiryo UI" panose="020B0604030504040204" pitchFamily="50" charset="-128"/>
                        </a:rPr>
                        <a:t>潜在能力アプローチによる個人の選択機会集合の多次元的指標の開発に関する基礎的研究</a:t>
                      </a:r>
                      <a:endParaRPr kumimoji="1" lang="ja-JP" altLang="en-US" sz="800" b="0" dirty="0">
                        <a:latin typeface="Meiryo UI" panose="020B0604030504040204" pitchFamily="50" charset="-128"/>
                        <a:ea typeface="Meiryo UI" panose="020B0604030504040204" pitchFamily="50" charset="-128"/>
                      </a:endParaRPr>
                    </a:p>
                  </a:txBody>
                  <a:tcPr/>
                </a:tc>
                <a:tc>
                  <a:txBody>
                    <a:bodyPr/>
                    <a:lstStyle/>
                    <a:p>
                      <a:r>
                        <a:rPr kumimoji="1" lang="en-US" altLang="ja-JP" sz="800" b="0" dirty="0" smtClean="0">
                          <a:latin typeface="Meiryo UI" panose="020B0604030504040204" pitchFamily="50" charset="-128"/>
                          <a:ea typeface="Meiryo UI" panose="020B0604030504040204" pitchFamily="50" charset="-128"/>
                        </a:rPr>
                        <a:t>Reiko </a:t>
                      </a:r>
                      <a:r>
                        <a:rPr kumimoji="1" lang="en-US" altLang="ja-JP" sz="800" b="0" dirty="0" err="1" smtClean="0">
                          <a:latin typeface="Meiryo UI" panose="020B0604030504040204" pitchFamily="50" charset="-128"/>
                          <a:ea typeface="Meiryo UI" panose="020B0604030504040204" pitchFamily="50" charset="-128"/>
                        </a:rPr>
                        <a:t>Gotoh</a:t>
                      </a:r>
                      <a:endParaRPr kumimoji="1" lang="en-US" altLang="ja-JP" sz="800" b="0" dirty="0" smtClean="0">
                        <a:latin typeface="Meiryo UI" panose="020B0604030504040204" pitchFamily="50" charset="-128"/>
                        <a:ea typeface="Meiryo UI" panose="020B0604030504040204" pitchFamily="50" charset="-128"/>
                      </a:endParaRPr>
                    </a:p>
                    <a:p>
                      <a:r>
                        <a:rPr kumimoji="1" lang="ja-JP" altLang="en-US" sz="800" b="0" dirty="0" smtClean="0">
                          <a:latin typeface="Meiryo UI" panose="020B0604030504040204" pitchFamily="50" charset="-128"/>
                          <a:ea typeface="Meiryo UI" panose="020B0604030504040204" pitchFamily="50" charset="-128"/>
                        </a:rPr>
                        <a:t>後藤玲子</a:t>
                      </a:r>
                      <a:endParaRPr kumimoji="1" lang="en-US" altLang="ja-JP" sz="800" b="0" dirty="0" smtClean="0">
                        <a:latin typeface="Meiryo UI" panose="020B0604030504040204" pitchFamily="50" charset="-128"/>
                        <a:ea typeface="Meiryo UI" panose="020B0604030504040204" pitchFamily="50" charset="-128"/>
                      </a:endParaRPr>
                    </a:p>
                  </a:txBody>
                  <a:tcPr/>
                </a:tc>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3906568088"/>
              </p:ext>
            </p:extLst>
          </p:nvPr>
        </p:nvGraphicFramePr>
        <p:xfrm>
          <a:off x="81469" y="7244697"/>
          <a:ext cx="6692850" cy="359373"/>
        </p:xfrm>
        <a:graphic>
          <a:graphicData uri="http://schemas.openxmlformats.org/drawingml/2006/table">
            <a:tbl>
              <a:tblPr firstRow="1" bandRow="1">
                <a:tableStyleId>{638B1855-1B75-4FBE-930C-398BA8C253C6}</a:tableStyleId>
              </a:tblPr>
              <a:tblGrid>
                <a:gridCol w="5406671"/>
                <a:gridCol w="1286179"/>
              </a:tblGrid>
              <a:tr h="359373">
                <a:tc>
                  <a:txBody>
                    <a:bodyPr/>
                    <a:lstStyle/>
                    <a:p>
                      <a:r>
                        <a:rPr kumimoji="1" lang="en-US" altLang="ja-JP" sz="800" b="0" dirty="0" smtClean="0">
                          <a:latin typeface="Meiryo UI" panose="020B0604030504040204" pitchFamily="50" charset="-128"/>
                          <a:ea typeface="Meiryo UI" panose="020B0604030504040204" pitchFamily="50" charset="-128"/>
                        </a:rPr>
                        <a:t>The Value of Matchmaker</a:t>
                      </a:r>
                      <a:endParaRPr kumimoji="1" lang="ja-JP" altLang="en-US" sz="800" b="0" dirty="0">
                        <a:latin typeface="Meiryo UI" panose="020B0604030504040204" pitchFamily="50" charset="-128"/>
                        <a:ea typeface="Meiryo UI" panose="020B0604030504040204" pitchFamily="50" charset="-128"/>
                      </a:endParaRPr>
                    </a:p>
                  </a:txBody>
                  <a:tcPr/>
                </a:tc>
                <a:tc>
                  <a:txBody>
                    <a:bodyPr/>
                    <a:lstStyle/>
                    <a:p>
                      <a:r>
                        <a:rPr kumimoji="1" lang="en-US" altLang="ja-JP" sz="800" b="0" dirty="0" err="1" smtClean="0">
                          <a:latin typeface="Meiryo UI" panose="020B0604030504040204" pitchFamily="50" charset="-128"/>
                          <a:ea typeface="Meiryo UI" panose="020B0604030504040204" pitchFamily="50" charset="-128"/>
                        </a:rPr>
                        <a:t>NaRyo</a:t>
                      </a:r>
                      <a:r>
                        <a:rPr kumimoji="1" lang="en-US" altLang="ja-JP" sz="800" b="0" dirty="0" smtClean="0">
                          <a:latin typeface="Meiryo UI" panose="020B0604030504040204" pitchFamily="50" charset="-128"/>
                          <a:ea typeface="Meiryo UI" panose="020B0604030504040204" pitchFamily="50" charset="-128"/>
                        </a:rPr>
                        <a:t> </a:t>
                      </a:r>
                      <a:r>
                        <a:rPr kumimoji="1" lang="en-US" altLang="ja-JP" sz="800" b="0" dirty="0" err="1" smtClean="0">
                          <a:latin typeface="Meiryo UI" panose="020B0604030504040204" pitchFamily="50" charset="-128"/>
                          <a:ea typeface="Meiryo UI" panose="020B0604030504040204" pitchFamily="50" charset="-128"/>
                        </a:rPr>
                        <a:t>Kambayashi</a:t>
                      </a:r>
                      <a:endParaRPr kumimoji="1" lang="en-US" altLang="ja-JP" sz="800" b="0" dirty="0" smtClean="0">
                        <a:latin typeface="Meiryo UI" panose="020B0604030504040204" pitchFamily="50" charset="-128"/>
                        <a:ea typeface="Meiryo UI" panose="020B0604030504040204" pitchFamily="50" charset="-128"/>
                      </a:endParaRPr>
                    </a:p>
                    <a:p>
                      <a:r>
                        <a:rPr kumimoji="1" lang="ja-JP" altLang="en-US" sz="800" b="0" dirty="0" smtClean="0">
                          <a:latin typeface="Meiryo UI" panose="020B0604030504040204" pitchFamily="50" charset="-128"/>
                          <a:ea typeface="Meiryo UI" panose="020B0604030504040204" pitchFamily="50" charset="-128"/>
                        </a:rPr>
                        <a:t>神林龍</a:t>
                      </a:r>
                      <a:endParaRPr kumimoji="1" lang="en-US" altLang="ja-JP" sz="800" b="0" dirty="0" smtClean="0">
                        <a:latin typeface="Meiryo UI" panose="020B0604030504040204" pitchFamily="50" charset="-128"/>
                        <a:ea typeface="Meiryo UI" panose="020B0604030504040204" pitchFamily="50" charset="-128"/>
                      </a:endParaRPr>
                    </a:p>
                  </a:txBody>
                  <a:tcPr/>
                </a:tc>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val="1867500810"/>
              </p:ext>
            </p:extLst>
          </p:nvPr>
        </p:nvGraphicFramePr>
        <p:xfrm>
          <a:off x="81469" y="7737183"/>
          <a:ext cx="6692850" cy="365817"/>
        </p:xfrm>
        <a:graphic>
          <a:graphicData uri="http://schemas.openxmlformats.org/drawingml/2006/table">
            <a:tbl>
              <a:tblPr firstRow="1" bandRow="1">
                <a:tableStyleId>{638B1855-1B75-4FBE-930C-398BA8C253C6}</a:tableStyleId>
              </a:tblPr>
              <a:tblGrid>
                <a:gridCol w="5406671"/>
                <a:gridCol w="1286179"/>
              </a:tblGrid>
              <a:tr h="365817">
                <a:tc>
                  <a:txBody>
                    <a:bodyPr/>
                    <a:lstStyle/>
                    <a:p>
                      <a:r>
                        <a:rPr kumimoji="1" lang="en-US" altLang="ja-JP" sz="800" b="0" dirty="0" err="1" smtClean="0">
                          <a:latin typeface="Meiryo UI" panose="020B0604030504040204" pitchFamily="50" charset="-128"/>
                          <a:ea typeface="Meiryo UI" panose="020B0604030504040204" pitchFamily="50" charset="-128"/>
                        </a:rPr>
                        <a:t>Xxxxxxxxxxxxxxxxxxxxxxxxxxx</a:t>
                      </a:r>
                      <a:endParaRPr kumimoji="1" lang="en-US" altLang="ja-JP" sz="800" b="0" dirty="0" smtClean="0">
                        <a:latin typeface="Meiryo UI" panose="020B0604030504040204" pitchFamily="50" charset="-128"/>
                        <a:ea typeface="Meiryo UI" panose="020B0604030504040204" pitchFamily="50" charset="-128"/>
                      </a:endParaRPr>
                    </a:p>
                    <a:p>
                      <a:r>
                        <a:rPr kumimoji="1" lang="ja-JP" altLang="en-US" sz="800" b="0" dirty="0" smtClean="0">
                          <a:latin typeface="Meiryo UI" panose="020B0604030504040204" pitchFamily="50" charset="-128"/>
                          <a:ea typeface="Meiryo UI" panose="020B0604030504040204" pitchFamily="50" charset="-128"/>
                        </a:rPr>
                        <a:t>戦前・戦中・戦後にわたる長期の家計行動のダイナミックスとその制度分析</a:t>
                      </a:r>
                      <a:endParaRPr kumimoji="1" lang="ja-JP" altLang="en-US" sz="800" b="0" dirty="0">
                        <a:latin typeface="Meiryo UI" panose="020B0604030504040204" pitchFamily="50" charset="-128"/>
                        <a:ea typeface="Meiryo UI" panose="020B0604030504040204" pitchFamily="50" charset="-128"/>
                      </a:endParaRPr>
                    </a:p>
                  </a:txBody>
                  <a:tcPr/>
                </a:tc>
                <a:tc>
                  <a:txBody>
                    <a:bodyPr/>
                    <a:lstStyle/>
                    <a:p>
                      <a:r>
                        <a:rPr kumimoji="1" lang="en-US" altLang="ja-JP" sz="800" b="0" dirty="0" err="1" smtClean="0">
                          <a:latin typeface="Meiryo UI" panose="020B0604030504040204" pitchFamily="50" charset="-128"/>
                          <a:ea typeface="Meiryo UI" panose="020B0604030504040204" pitchFamily="50" charset="-128"/>
                        </a:rPr>
                        <a:t>Yukiobu</a:t>
                      </a:r>
                      <a:r>
                        <a:rPr kumimoji="1" lang="en-US" altLang="ja-JP" sz="800" b="0" dirty="0" smtClean="0">
                          <a:latin typeface="Meiryo UI" panose="020B0604030504040204" pitchFamily="50" charset="-128"/>
                          <a:ea typeface="Meiryo UI" panose="020B0604030504040204" pitchFamily="50" charset="-128"/>
                        </a:rPr>
                        <a:t> Kitamura</a:t>
                      </a:r>
                    </a:p>
                    <a:p>
                      <a:r>
                        <a:rPr kumimoji="1" lang="ja-JP" altLang="en-US" sz="800" b="0" dirty="0" smtClean="0">
                          <a:latin typeface="Meiryo UI" panose="020B0604030504040204" pitchFamily="50" charset="-128"/>
                          <a:ea typeface="Meiryo UI" panose="020B0604030504040204" pitchFamily="50" charset="-128"/>
                        </a:rPr>
                        <a:t>北村行伸</a:t>
                      </a:r>
                      <a:endParaRPr kumimoji="1" lang="en-US" altLang="ja-JP" sz="800" b="0" dirty="0" smtClean="0">
                        <a:latin typeface="Meiryo UI" panose="020B0604030504040204" pitchFamily="50" charset="-128"/>
                        <a:ea typeface="Meiryo UI" panose="020B0604030504040204" pitchFamily="50" charset="-128"/>
                      </a:endParaRPr>
                    </a:p>
                  </a:txBody>
                  <a:tcPr/>
                </a:tc>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67788981"/>
              </p:ext>
            </p:extLst>
          </p:nvPr>
        </p:nvGraphicFramePr>
        <p:xfrm>
          <a:off x="60715" y="8191920"/>
          <a:ext cx="6692850" cy="359373"/>
        </p:xfrm>
        <a:graphic>
          <a:graphicData uri="http://schemas.openxmlformats.org/drawingml/2006/table">
            <a:tbl>
              <a:tblPr firstRow="1" bandRow="1">
                <a:tableStyleId>{638B1855-1B75-4FBE-930C-398BA8C253C6}</a:tableStyleId>
              </a:tblPr>
              <a:tblGrid>
                <a:gridCol w="5406671"/>
                <a:gridCol w="1286179"/>
              </a:tblGrid>
              <a:tr h="359373">
                <a:tc>
                  <a:txBody>
                    <a:bodyPr/>
                    <a:lstStyle/>
                    <a:p>
                      <a:r>
                        <a:rPr kumimoji="1" lang="en-US" altLang="ja-JP" sz="800" b="0" dirty="0" smtClean="0">
                          <a:latin typeface="Meiryo UI" panose="020B0604030504040204" pitchFamily="50" charset="-128"/>
                          <a:ea typeface="Meiryo UI" panose="020B0604030504040204" pitchFamily="50" charset="-128"/>
                        </a:rPr>
                        <a:t>Population Dynamics in Russia: Micro-Econometric Approach</a:t>
                      </a:r>
                    </a:p>
                    <a:p>
                      <a:r>
                        <a:rPr kumimoji="1" lang="ja-JP" altLang="en-US" sz="800" b="0" dirty="0" smtClean="0">
                          <a:latin typeface="Meiryo UI" panose="020B0604030504040204" pitchFamily="50" charset="-128"/>
                          <a:ea typeface="Meiryo UI" panose="020B0604030504040204" pitchFamily="50" charset="-128"/>
                        </a:rPr>
                        <a:t>ロシアにおける人口動態の研究：ミクロ計量分析による総合的把握</a:t>
                      </a:r>
                    </a:p>
                  </a:txBody>
                  <a:tcPr/>
                </a:tc>
                <a:tc>
                  <a:txBody>
                    <a:bodyPr/>
                    <a:lstStyle/>
                    <a:p>
                      <a:r>
                        <a:rPr kumimoji="1" lang="en-US" altLang="ja-JP" sz="800" b="0" dirty="0" smtClean="0">
                          <a:latin typeface="Meiryo UI" panose="020B0604030504040204" pitchFamily="50" charset="-128"/>
                          <a:ea typeface="Meiryo UI" panose="020B0604030504040204" pitchFamily="50" charset="-128"/>
                        </a:rPr>
                        <a:t>Kazuhiro </a:t>
                      </a:r>
                      <a:r>
                        <a:rPr kumimoji="1" lang="en-US" altLang="ja-JP" sz="800" b="0" dirty="0" err="1" smtClean="0">
                          <a:latin typeface="Meiryo UI" panose="020B0604030504040204" pitchFamily="50" charset="-128"/>
                          <a:ea typeface="Meiryo UI" panose="020B0604030504040204" pitchFamily="50" charset="-128"/>
                        </a:rPr>
                        <a:t>Kumo</a:t>
                      </a:r>
                      <a:endParaRPr kumimoji="1" lang="en-US" altLang="ja-JP" sz="800" b="0" dirty="0" smtClean="0">
                        <a:latin typeface="Meiryo UI" panose="020B0604030504040204" pitchFamily="50" charset="-128"/>
                        <a:ea typeface="Meiryo UI" panose="020B0604030504040204" pitchFamily="50" charset="-128"/>
                      </a:endParaRPr>
                    </a:p>
                    <a:p>
                      <a:r>
                        <a:rPr kumimoji="1" lang="ja-JP" altLang="en-US" sz="800" b="0" dirty="0" smtClean="0">
                          <a:latin typeface="Meiryo UI" panose="020B0604030504040204" pitchFamily="50" charset="-128"/>
                          <a:ea typeface="Meiryo UI" panose="020B0604030504040204" pitchFamily="50" charset="-128"/>
                        </a:rPr>
                        <a:t>雲和広</a:t>
                      </a:r>
                      <a:endParaRPr kumimoji="1" lang="en-US" altLang="ja-JP" sz="800" b="0" dirty="0" smtClean="0">
                        <a:latin typeface="Meiryo UI" panose="020B0604030504040204" pitchFamily="50" charset="-128"/>
                        <a:ea typeface="Meiryo UI" panose="020B0604030504040204" pitchFamily="50" charset="-128"/>
                      </a:endParaRPr>
                    </a:p>
                  </a:txBody>
                  <a:tcPr/>
                </a:tc>
              </a:tr>
            </a:tbl>
          </a:graphicData>
        </a:graphic>
      </p:graphicFrame>
      <p:graphicFrame>
        <p:nvGraphicFramePr>
          <p:cNvPr id="18" name="表 17"/>
          <p:cNvGraphicFramePr>
            <a:graphicFrameLocks noGrp="1"/>
          </p:cNvGraphicFramePr>
          <p:nvPr>
            <p:extLst>
              <p:ext uri="{D42A27DB-BD31-4B8C-83A1-F6EECF244321}">
                <p14:modId xmlns:p14="http://schemas.microsoft.com/office/powerpoint/2010/main" val="789045480"/>
              </p:ext>
            </p:extLst>
          </p:nvPr>
        </p:nvGraphicFramePr>
        <p:xfrm>
          <a:off x="53679" y="8665630"/>
          <a:ext cx="6692850" cy="359373"/>
        </p:xfrm>
        <a:graphic>
          <a:graphicData uri="http://schemas.openxmlformats.org/drawingml/2006/table">
            <a:tbl>
              <a:tblPr firstRow="1" bandRow="1">
                <a:tableStyleId>{638B1855-1B75-4FBE-930C-398BA8C253C6}</a:tableStyleId>
              </a:tblPr>
              <a:tblGrid>
                <a:gridCol w="5406671"/>
                <a:gridCol w="1286179"/>
              </a:tblGrid>
              <a:tr h="359373">
                <a:tc>
                  <a:txBody>
                    <a:bodyPr/>
                    <a:lstStyle/>
                    <a:p>
                      <a:r>
                        <a:rPr kumimoji="1" lang="en-US" altLang="ja-JP" sz="800" b="0" dirty="0" err="1" smtClean="0">
                          <a:latin typeface="Meiryo UI" panose="020B0604030504040204" pitchFamily="50" charset="-128"/>
                          <a:ea typeface="Meiryo UI" panose="020B0604030504040204" pitchFamily="50" charset="-128"/>
                        </a:rPr>
                        <a:t>xxxxxxxxxxxxxxxxxxxxxxxxxxx</a:t>
                      </a:r>
                      <a:endParaRPr kumimoji="1" lang="en-US" altLang="ja-JP" sz="800" b="0" dirty="0" smtClean="0">
                        <a:latin typeface="Meiryo UI" panose="020B0604030504040204" pitchFamily="50" charset="-128"/>
                        <a:ea typeface="Meiryo UI" panose="020B0604030504040204" pitchFamily="50" charset="-128"/>
                      </a:endParaRPr>
                    </a:p>
                    <a:p>
                      <a:r>
                        <a:rPr kumimoji="1" lang="ja-JP" altLang="en-US" sz="800" b="0" dirty="0" smtClean="0">
                          <a:latin typeface="Meiryo UI" panose="020B0604030504040204" pitchFamily="50" charset="-128"/>
                          <a:ea typeface="Meiryo UI" panose="020B0604030504040204" pitchFamily="50" charset="-128"/>
                        </a:rPr>
                        <a:t>くらしと仕事に関するパネル分析</a:t>
                      </a:r>
                      <a:endParaRPr kumimoji="1" lang="ja-JP" altLang="en-US" sz="800" b="0" dirty="0">
                        <a:latin typeface="Meiryo UI" panose="020B0604030504040204" pitchFamily="50" charset="-128"/>
                        <a:ea typeface="Meiryo UI" panose="020B0604030504040204" pitchFamily="50" charset="-128"/>
                      </a:endParaRPr>
                    </a:p>
                  </a:txBody>
                  <a:tcPr/>
                </a:tc>
                <a:tc>
                  <a:txBody>
                    <a:bodyPr/>
                    <a:lstStyle/>
                    <a:p>
                      <a:r>
                        <a:rPr kumimoji="1" lang="en-US" altLang="ja-JP" sz="800" b="0" dirty="0" smtClean="0">
                          <a:latin typeface="Meiryo UI" panose="020B0604030504040204" pitchFamily="50" charset="-128"/>
                          <a:ea typeface="Meiryo UI" panose="020B0604030504040204" pitchFamily="50" charset="-128"/>
                        </a:rPr>
                        <a:t>Takashi </a:t>
                      </a:r>
                      <a:r>
                        <a:rPr kumimoji="1" lang="en-US" altLang="ja-JP" sz="800" b="0" dirty="0" err="1" smtClean="0">
                          <a:latin typeface="Meiryo UI" panose="020B0604030504040204" pitchFamily="50" charset="-128"/>
                          <a:ea typeface="Meiryo UI" panose="020B0604030504040204" pitchFamily="50" charset="-128"/>
                        </a:rPr>
                        <a:t>Oshio</a:t>
                      </a:r>
                      <a:endParaRPr kumimoji="1" lang="en-US" altLang="ja-JP" sz="800" b="0" dirty="0" smtClean="0">
                        <a:latin typeface="Meiryo UI" panose="020B0604030504040204" pitchFamily="50" charset="-128"/>
                        <a:ea typeface="Meiryo UI" panose="020B0604030504040204" pitchFamily="50" charset="-128"/>
                      </a:endParaRPr>
                    </a:p>
                    <a:p>
                      <a:r>
                        <a:rPr kumimoji="1" lang="ja-JP" altLang="en-US" sz="800" b="0" dirty="0" smtClean="0">
                          <a:latin typeface="Meiryo UI" panose="020B0604030504040204" pitchFamily="50" charset="-128"/>
                          <a:ea typeface="Meiryo UI" panose="020B0604030504040204" pitchFamily="50" charset="-128"/>
                        </a:rPr>
                        <a:t>小塩隆士</a:t>
                      </a:r>
                      <a:endParaRPr kumimoji="1" lang="en-US" altLang="ja-JP" sz="800" b="0" dirty="0" smtClean="0">
                        <a:latin typeface="Meiryo UI" panose="020B0604030504040204" pitchFamily="50" charset="-128"/>
                        <a:ea typeface="Meiryo UI" panose="020B0604030504040204" pitchFamily="50" charset="-128"/>
                      </a:endParaRPr>
                    </a:p>
                  </a:txBody>
                  <a:tcPr/>
                </a:tc>
              </a:tr>
            </a:tbl>
          </a:graphicData>
        </a:graphic>
      </p:graphicFrame>
      <p:graphicFrame>
        <p:nvGraphicFramePr>
          <p:cNvPr id="19" name="表 18"/>
          <p:cNvGraphicFramePr>
            <a:graphicFrameLocks noGrp="1"/>
          </p:cNvGraphicFramePr>
          <p:nvPr>
            <p:extLst>
              <p:ext uri="{D42A27DB-BD31-4B8C-83A1-F6EECF244321}">
                <p14:modId xmlns:p14="http://schemas.microsoft.com/office/powerpoint/2010/main" val="891297015"/>
              </p:ext>
            </p:extLst>
          </p:nvPr>
        </p:nvGraphicFramePr>
        <p:xfrm>
          <a:off x="47329" y="9116669"/>
          <a:ext cx="6692850" cy="359373"/>
        </p:xfrm>
        <a:graphic>
          <a:graphicData uri="http://schemas.openxmlformats.org/drawingml/2006/table">
            <a:tbl>
              <a:tblPr firstRow="1" bandRow="1">
                <a:tableStyleId>{638B1855-1B75-4FBE-930C-398BA8C253C6}</a:tableStyleId>
              </a:tblPr>
              <a:tblGrid>
                <a:gridCol w="5406671"/>
                <a:gridCol w="1286179"/>
              </a:tblGrid>
              <a:tr h="359373">
                <a:tc>
                  <a:txBody>
                    <a:bodyPr/>
                    <a:lstStyle/>
                    <a:p>
                      <a:r>
                        <a:rPr kumimoji="1" lang="en-US" altLang="ja-JP" sz="800" b="0" dirty="0" err="1" smtClean="0">
                          <a:latin typeface="Meiryo UI" panose="020B0604030504040204" pitchFamily="50" charset="-128"/>
                          <a:ea typeface="Meiryo UI" panose="020B0604030504040204" pitchFamily="50" charset="-128"/>
                        </a:rPr>
                        <a:t>xxxxxxxxxxxxxxxxxxxxxxxxxxx</a:t>
                      </a:r>
                      <a:endParaRPr kumimoji="1" lang="en-US" altLang="ja-JP" sz="800" b="0" dirty="0" smtClean="0">
                        <a:latin typeface="Meiryo UI" panose="020B0604030504040204" pitchFamily="50" charset="-128"/>
                        <a:ea typeface="Meiryo UI" panose="020B0604030504040204" pitchFamily="50" charset="-128"/>
                      </a:endParaRPr>
                    </a:p>
                    <a:p>
                      <a:r>
                        <a:rPr kumimoji="1" lang="ja-JP" altLang="en-US" sz="800" b="0" dirty="0" smtClean="0">
                          <a:latin typeface="Meiryo UI" panose="020B0604030504040204" pitchFamily="50" charset="-128"/>
                          <a:ea typeface="Meiryo UI" panose="020B0604030504040204" pitchFamily="50" charset="-128"/>
                        </a:rPr>
                        <a:t>新たなマクロ計量モデルの構築と大規模データを用いた経済予測への応用</a:t>
                      </a:r>
                      <a:endParaRPr kumimoji="1" lang="ja-JP" altLang="en-US" sz="800" b="0" dirty="0">
                        <a:latin typeface="Meiryo UI" panose="020B0604030504040204" pitchFamily="50" charset="-128"/>
                        <a:ea typeface="Meiryo UI" panose="020B0604030504040204" pitchFamily="50" charset="-128"/>
                      </a:endParaRPr>
                    </a:p>
                  </a:txBody>
                  <a:tcPr/>
                </a:tc>
                <a:tc>
                  <a:txBody>
                    <a:bodyPr/>
                    <a:lstStyle/>
                    <a:p>
                      <a:r>
                        <a:rPr kumimoji="1" lang="en-US" altLang="ja-JP" sz="800" b="0" dirty="0" smtClean="0">
                          <a:latin typeface="Meiryo UI" panose="020B0604030504040204" pitchFamily="50" charset="-128"/>
                          <a:ea typeface="Meiryo UI" panose="020B0604030504040204" pitchFamily="50" charset="-128"/>
                        </a:rPr>
                        <a:t>Toshiaki Watanabe</a:t>
                      </a:r>
                    </a:p>
                    <a:p>
                      <a:r>
                        <a:rPr kumimoji="1" lang="ja-JP" altLang="en-US" sz="800" b="0" dirty="0" smtClean="0">
                          <a:latin typeface="Meiryo UI" panose="020B0604030504040204" pitchFamily="50" charset="-128"/>
                          <a:ea typeface="Meiryo UI" panose="020B0604030504040204" pitchFamily="50" charset="-128"/>
                        </a:rPr>
                        <a:t>渡部敏明</a:t>
                      </a:r>
                      <a:endParaRPr kumimoji="1" lang="en-US" altLang="ja-JP" sz="800" b="0" dirty="0" smtClean="0">
                        <a:latin typeface="Meiryo UI" panose="020B0604030504040204" pitchFamily="50" charset="-128"/>
                        <a:ea typeface="Meiryo UI" panose="020B0604030504040204" pitchFamily="50" charset="-128"/>
                      </a:endParaRPr>
                    </a:p>
                  </a:txBody>
                  <a:tcPr/>
                </a:tc>
              </a:tr>
            </a:tbl>
          </a:graphicData>
        </a:graphic>
      </p:graphicFrame>
      <p:sp>
        <p:nvSpPr>
          <p:cNvPr id="6" name="テキスト ボックス 5"/>
          <p:cNvSpPr txBox="1"/>
          <p:nvPr/>
        </p:nvSpPr>
        <p:spPr>
          <a:xfrm>
            <a:off x="36000" y="9644721"/>
            <a:ext cx="3780000" cy="215444"/>
          </a:xfrm>
          <a:prstGeom prst="rect">
            <a:avLst/>
          </a:prstGeom>
          <a:noFill/>
        </p:spPr>
        <p:txBody>
          <a:bodyPr wrap="square" rtlCol="0">
            <a:spAutoFit/>
          </a:bodyPr>
          <a:lstStyle/>
          <a:p>
            <a:r>
              <a:rPr lang="en-US" altLang="ja-JP" sz="800" dirty="0" smtClean="0">
                <a:latin typeface="Meiryo UI" panose="020B0604030504040204" pitchFamily="50" charset="-128"/>
                <a:ea typeface="Meiryo UI" panose="020B0604030504040204" pitchFamily="50" charset="-128"/>
              </a:rPr>
              <a:t>Put </a:t>
            </a:r>
            <a:r>
              <a:rPr lang="en-US" altLang="ja-JP" sz="800" dirty="0">
                <a:latin typeface="Meiryo UI" panose="020B0604030504040204" pitchFamily="50" charset="-128"/>
                <a:ea typeface="Meiryo UI" panose="020B0604030504040204" pitchFamily="50" charset="-128"/>
              </a:rPr>
              <a:t>names in alphabetical </a:t>
            </a:r>
            <a:r>
              <a:rPr lang="en-US" altLang="ja-JP" sz="800" dirty="0" smtClean="0">
                <a:latin typeface="Meiryo UI" panose="020B0604030504040204" pitchFamily="50" charset="-128"/>
                <a:ea typeface="Meiryo UI" panose="020B0604030504040204" pitchFamily="50" charset="-128"/>
              </a:rPr>
              <a:t>order.  </a:t>
            </a:r>
            <a:r>
              <a:rPr lang="ja-JP" altLang="en-US" sz="800" dirty="0" smtClean="0">
                <a:latin typeface="Meiryo UI" panose="020B0604030504040204" pitchFamily="50" charset="-128"/>
                <a:ea typeface="Meiryo UI" panose="020B0604030504040204" pitchFamily="50" charset="-128"/>
              </a:rPr>
              <a:t>アルファベット</a:t>
            </a:r>
            <a:r>
              <a:rPr lang="ja-JP" altLang="en-US" sz="800" dirty="0">
                <a:latin typeface="Meiryo UI" panose="020B0604030504040204" pitchFamily="50" charset="-128"/>
                <a:ea typeface="Meiryo UI" panose="020B0604030504040204" pitchFamily="50" charset="-128"/>
              </a:rPr>
              <a:t>順</a:t>
            </a:r>
            <a:endParaRPr kumimoji="1" lang="ja-JP" altLang="en-US" sz="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88150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2516</TotalTime>
  <Words>2373</Words>
  <Application>Microsoft Office PowerPoint</Application>
  <PresentationFormat>A4 210 x 297 mm</PresentationFormat>
  <Paragraphs>554</Paragraphs>
  <Slides>12</Slides>
  <Notes>7</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12</vt:i4>
      </vt:variant>
    </vt:vector>
  </HeadingPairs>
  <TitlesOfParts>
    <vt:vector size="20" baseType="lpstr">
      <vt:lpstr>Meiryo UI</vt:lpstr>
      <vt:lpstr>ＭＳ Ｐゴシック</vt:lpstr>
      <vt:lpstr>メイリオ</vt:lpstr>
      <vt:lpstr>Arial</vt:lpstr>
      <vt:lpstr>Calibri</vt:lpstr>
      <vt:lpstr>Calibri Light</vt:lpstr>
      <vt:lpstr>Times New Roman</vt:lpstr>
      <vt:lpstr>Office テーマ</vt:lpstr>
      <vt:lpstr>1Information Bulletin of Hitotsubashi University Institute of Economic Research (IER)    一橋大学経済研究所広報誌 Spring 2018</vt:lpstr>
      <vt:lpstr>PowerPoint プレゼンテーション</vt:lpstr>
      <vt:lpstr>PowerPoint プレゼンテーション</vt:lpstr>
      <vt:lpstr>PowerPoint プレゼンテーション</vt:lpstr>
      <vt:lpstr>PowerPoint プレゼンテーション</vt:lpstr>
      <vt:lpstr>International Publications from IER        研究成果の国際発信Selected Journal Articles and Book Chapters   　　　     　　　雑誌論文・図書所有論文</vt:lpstr>
      <vt:lpstr>International Publications from IER        研究成果の国際発信Selected Books and Edited Books    　　   　　　　　　　　　　　　　　　　　　　　　　　学術図書</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一橋大学経済研究所</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IER Spotlights!   Issue date</dc:title>
  <dc:creator>yuki</dc:creator>
  <cp:lastModifiedBy>yuki</cp:lastModifiedBy>
  <cp:revision>362</cp:revision>
  <cp:lastPrinted>2017-11-14T01:00:58Z</cp:lastPrinted>
  <dcterms:created xsi:type="dcterms:W3CDTF">2017-09-25T06:33:20Z</dcterms:created>
  <dcterms:modified xsi:type="dcterms:W3CDTF">2017-11-14T04:48:02Z</dcterms:modified>
</cp:coreProperties>
</file>